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4.bin" ContentType="application/vnd.openxmlformats-officedocument.oleObject"/>
  <Override PartName="/ppt/notesSlides/notesSlide2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25.xml" ContentType="application/vnd.openxmlformats-officedocument.presentationml.notesSlide+xml"/>
  <Override PartName="/ppt/embeddings/oleObject5.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94" r:id="rId2"/>
    <p:sldId id="602" r:id="rId3"/>
    <p:sldId id="603" r:id="rId4"/>
    <p:sldId id="605" r:id="rId5"/>
    <p:sldId id="606" r:id="rId6"/>
    <p:sldId id="607" r:id="rId7"/>
    <p:sldId id="622" r:id="rId8"/>
    <p:sldId id="638" r:id="rId9"/>
    <p:sldId id="608" r:id="rId10"/>
    <p:sldId id="609" r:id="rId11"/>
    <p:sldId id="496" r:id="rId12"/>
    <p:sldId id="497" r:id="rId13"/>
    <p:sldId id="677" r:id="rId14"/>
    <p:sldId id="539" r:id="rId15"/>
    <p:sldId id="681" r:id="rId16"/>
    <p:sldId id="682" r:id="rId17"/>
    <p:sldId id="513" r:id="rId18"/>
    <p:sldId id="694" r:id="rId19"/>
    <p:sldId id="317" r:id="rId20"/>
    <p:sldId id="578" r:id="rId21"/>
    <p:sldId id="693" r:id="rId22"/>
    <p:sldId id="621" r:id="rId23"/>
    <p:sldId id="684" r:id="rId24"/>
    <p:sldId id="695" r:id="rId25"/>
    <p:sldId id="685" r:id="rId26"/>
    <p:sldId id="692" r:id="rId27"/>
    <p:sldId id="686" r:id="rId28"/>
    <p:sldId id="687" r:id="rId29"/>
    <p:sldId id="616" r:id="rId30"/>
    <p:sldId id="689" r:id="rId31"/>
    <p:sldId id="690" r:id="rId32"/>
    <p:sldId id="688" r:id="rId33"/>
    <p:sldId id="579" r:id="rId34"/>
    <p:sldId id="510"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2F80"/>
    <a:srgbClr val="FFCCCC"/>
    <a:srgbClr val="99FF99"/>
    <a:srgbClr val="00FFFF"/>
    <a:srgbClr val="6600CC"/>
    <a:srgbClr val="CC66FF"/>
    <a:srgbClr val="FF9900"/>
    <a:srgbClr val="FF0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8" autoAdjust="0"/>
    <p:restoredTop sz="86377" autoAdjust="0"/>
  </p:normalViewPr>
  <p:slideViewPr>
    <p:cSldViewPr snapToGrid="0" showGuides="1">
      <p:cViewPr>
        <p:scale>
          <a:sx n="100" d="100"/>
          <a:sy n="100" d="100"/>
        </p:scale>
        <p:origin x="-3408" y="-1392"/>
      </p:cViewPr>
      <p:guideLst>
        <p:guide orient="horz" pos="1854"/>
        <p:guide pos="2877"/>
      </p:guideLst>
    </p:cSldViewPr>
  </p:slideViewPr>
  <p:outlineViewPr>
    <p:cViewPr>
      <p:scale>
        <a:sx n="33" d="100"/>
        <a:sy n="33" d="100"/>
      </p:scale>
      <p:origin x="264" y="0"/>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p:scale>
          <a:sx n="100" d="100"/>
          <a:sy n="100" d="100"/>
        </p:scale>
        <p:origin x="-2022" y="91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40"/>
      <c:rotY val="35"/>
      <c:rAngAx val="0"/>
      <c:perspective val="30"/>
    </c:view3D>
    <c:floor>
      <c:thickness val="0"/>
    </c:floor>
    <c:sideWall>
      <c:thickness val="0"/>
    </c:sideWall>
    <c:backWall>
      <c:thickness val="0"/>
    </c:backWall>
    <c:plotArea>
      <c:layout>
        <c:manualLayout>
          <c:layoutTarget val="inner"/>
          <c:xMode val="edge"/>
          <c:yMode val="edge"/>
          <c:x val="0.101361827987307"/>
          <c:y val="0.0927673055901572"/>
          <c:w val="0.813931448290273"/>
          <c:h val="0.801013253001839"/>
        </c:manualLayout>
      </c:layout>
      <c:pie3DChart>
        <c:varyColors val="1"/>
        <c:ser>
          <c:idx val="0"/>
          <c:order val="0"/>
          <c:tx>
            <c:strRef>
              <c:f>Sheet1!$B$1</c:f>
              <c:strCache>
                <c:ptCount val="1"/>
                <c:pt idx="0">
                  <c:v>Column1</c:v>
                </c:pt>
              </c:strCache>
            </c:strRef>
          </c:tx>
          <c:spPr>
            <a:solidFill>
              <a:srgbClr val="996633"/>
            </a:solidFill>
          </c:spPr>
          <c:explosion val="25"/>
          <c:dPt>
            <c:idx val="0"/>
            <c:bubble3D val="0"/>
            <c:spPr>
              <a:solidFill>
                <a:srgbClr val="9999FF"/>
              </a:solidFill>
            </c:spPr>
          </c:dPt>
          <c:dPt>
            <c:idx val="1"/>
            <c:bubble3D val="0"/>
            <c:spPr>
              <a:solidFill>
                <a:srgbClr val="FF0000"/>
              </a:solidFill>
            </c:spPr>
          </c:dPt>
          <c:dPt>
            <c:idx val="2"/>
            <c:bubble3D val="0"/>
            <c:spPr>
              <a:solidFill>
                <a:srgbClr val="669900"/>
              </a:solidFill>
            </c:spPr>
          </c:dPt>
          <c:dPt>
            <c:idx val="3"/>
            <c:bubble3D val="0"/>
            <c:spPr>
              <a:solidFill>
                <a:srgbClr val="CC0099"/>
              </a:solidFill>
            </c:spPr>
          </c:dPt>
          <c:dPt>
            <c:idx val="4"/>
            <c:bubble3D val="0"/>
            <c:spPr>
              <a:solidFill>
                <a:srgbClr val="FFFF66"/>
              </a:solidFill>
            </c:spPr>
          </c:dPt>
          <c:dLbls>
            <c:dLbl>
              <c:idx val="0"/>
              <c:layout>
                <c:manualLayout>
                  <c:x val="-0.103335632699434"/>
                  <c:y val="0.101606523968105"/>
                </c:manualLayout>
              </c:layout>
              <c:showLegendKey val="0"/>
              <c:showVal val="0"/>
              <c:showCatName val="1"/>
              <c:showSerName val="0"/>
              <c:showPercent val="0"/>
              <c:showBubbleSize val="0"/>
            </c:dLbl>
            <c:dLbl>
              <c:idx val="1"/>
              <c:layout>
                <c:manualLayout>
                  <c:x val="0.00103405903250893"/>
                  <c:y val="-0.120043894213251"/>
                </c:manualLayout>
              </c:layout>
              <c:tx>
                <c:rich>
                  <a:bodyPr/>
                  <a:lstStyle/>
                  <a:p>
                    <a:r>
                      <a:rPr lang="en-US" dirty="0" smtClean="0"/>
                      <a:t>NIH</a:t>
                    </a:r>
                  </a:p>
                </c:rich>
              </c:tx>
              <c:showLegendKey val="0"/>
              <c:showVal val="0"/>
              <c:showCatName val="1"/>
              <c:showSerName val="0"/>
              <c:showPercent val="0"/>
              <c:showBubbleSize val="0"/>
            </c:dLbl>
            <c:dLbl>
              <c:idx val="4"/>
              <c:layout>
                <c:manualLayout>
                  <c:x val="-0.0349577961406495"/>
                  <c:y val="-0.00920465041394447"/>
                </c:manualLayout>
              </c:layout>
              <c:showLegendKey val="0"/>
              <c:showVal val="0"/>
              <c:showCatName val="1"/>
              <c:showSerName val="0"/>
              <c:showPercent val="0"/>
              <c:showBubbleSize val="0"/>
            </c:dLbl>
            <c:dLbl>
              <c:idx val="5"/>
              <c:delete val="1"/>
            </c:dLbl>
            <c:dLbl>
              <c:idx val="6"/>
              <c:delete val="1"/>
            </c:dLbl>
            <c:dLbl>
              <c:idx val="7"/>
              <c:delete val="1"/>
            </c:dLbl>
            <c:dLbl>
              <c:idx val="8"/>
              <c:layout>
                <c:manualLayout>
                  <c:x val="0.00693394393306138"/>
                  <c:y val="0.0294464075382804"/>
                </c:manualLayout>
              </c:layout>
              <c:tx>
                <c:rich>
                  <a:bodyPr/>
                  <a:lstStyle/>
                  <a:p>
                    <a:r>
                      <a:rPr lang="en-US" smtClean="0"/>
                      <a:t>All Others</a:t>
                    </a:r>
                    <a:endParaRPr lang="en-US" dirty="0"/>
                  </a:p>
                </c:rich>
              </c:tx>
              <c:showLegendKey val="0"/>
              <c:showVal val="0"/>
              <c:showCatName val="1"/>
              <c:showSerName val="0"/>
              <c:showPercent val="0"/>
              <c:showBubbleSize val="0"/>
            </c:dLbl>
            <c:dLbl>
              <c:idx val="9"/>
              <c:delete val="1"/>
            </c:dLbl>
            <c:dLbl>
              <c:idx val="10"/>
              <c:delete val="1"/>
            </c:dLbl>
            <c:showLegendKey val="0"/>
            <c:showVal val="0"/>
            <c:showCatName val="1"/>
            <c:showSerName val="0"/>
            <c:showPercent val="0"/>
            <c:showBubbleSize val="0"/>
            <c:showLeaderLines val="0"/>
          </c:dLbls>
          <c:cat>
            <c:strRef>
              <c:f>Sheet1!$A$2:$A$12</c:f>
              <c:strCache>
                <c:ptCount val="11"/>
                <c:pt idx="0">
                  <c:v>DOD</c:v>
                </c:pt>
                <c:pt idx="1">
                  <c:v>NIH</c:v>
                </c:pt>
                <c:pt idx="2">
                  <c:v>NASA</c:v>
                </c:pt>
                <c:pt idx="3">
                  <c:v>DOE</c:v>
                </c:pt>
                <c:pt idx="4">
                  <c:v>NSF</c:v>
                </c:pt>
                <c:pt idx="5">
                  <c:v>USDA</c:v>
                </c:pt>
                <c:pt idx="6">
                  <c:v>DHS</c:v>
                </c:pt>
                <c:pt idx="7">
                  <c:v>Education</c:v>
                </c:pt>
                <c:pt idx="8">
                  <c:v>DOT</c:v>
                </c:pt>
                <c:pt idx="9">
                  <c:v>DOC</c:v>
                </c:pt>
                <c:pt idx="10">
                  <c:v>EPA</c:v>
                </c:pt>
              </c:strCache>
            </c:strRef>
          </c:cat>
          <c:val>
            <c:numRef>
              <c:f>Sheet1!$B$2:$B$12</c:f>
              <c:numCache>
                <c:formatCode>_(* #,##0_);_(* \(#,##0\);_(* "-"??_);_(@_)</c:formatCode>
                <c:ptCount val="11"/>
                <c:pt idx="0">
                  <c:v>1.161688E9</c:v>
                </c:pt>
                <c:pt idx="1">
                  <c:v>6.82E8</c:v>
                </c:pt>
                <c:pt idx="2">
                  <c:v>2.03673132E8</c:v>
                </c:pt>
                <c:pt idx="3">
                  <c:v>1.64239E8</c:v>
                </c:pt>
                <c:pt idx="4">
                  <c:v>1.24239E8</c:v>
                </c:pt>
                <c:pt idx="5">
                  <c:v>1.949E7</c:v>
                </c:pt>
                <c:pt idx="6">
                  <c:v>1.6505182E7</c:v>
                </c:pt>
                <c:pt idx="7">
                  <c:v>1.129E7</c:v>
                </c:pt>
                <c:pt idx="8">
                  <c:v>9.6E6</c:v>
                </c:pt>
                <c:pt idx="9">
                  <c:v>6.840158E6</c:v>
                </c:pt>
                <c:pt idx="10">
                  <c:v>5.0E6</c:v>
                </c:pt>
              </c:numCache>
            </c:numRef>
          </c:val>
        </c:ser>
        <c:dLbls>
          <c:showLegendKey val="0"/>
          <c:showVal val="1"/>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85826771653"/>
          <c:y val="0.223568360773085"/>
          <c:w val="0.833312286435894"/>
          <c:h val="0.492704008589835"/>
        </c:manualLayout>
      </c:layout>
      <c:barChart>
        <c:barDir val="col"/>
        <c:grouping val="clustered"/>
        <c:varyColors val="0"/>
        <c:ser>
          <c:idx val="0"/>
          <c:order val="0"/>
          <c:tx>
            <c:strRef>
              <c:f>Sheet1!$B$1</c:f>
              <c:strCache>
                <c:ptCount val="1"/>
                <c:pt idx="0">
                  <c:v>Column2</c:v>
                </c:pt>
              </c:strCache>
            </c:strRef>
          </c:tx>
          <c:spPr>
            <a:solidFill>
              <a:srgbClr val="00B050"/>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Sheet1!$A$2:$A$10</c:f>
              <c:strCache>
                <c:ptCount val="9"/>
                <c:pt idx="0">
                  <c:v>FY04</c:v>
                </c:pt>
                <c:pt idx="1">
                  <c:v>FY05</c:v>
                </c:pt>
                <c:pt idx="2">
                  <c:v>FY06</c:v>
                </c:pt>
                <c:pt idx="3">
                  <c:v>FY07</c:v>
                </c:pt>
                <c:pt idx="4">
                  <c:v>FY08</c:v>
                </c:pt>
                <c:pt idx="5">
                  <c:v>FY09</c:v>
                </c:pt>
                <c:pt idx="6">
                  <c:v>FY10</c:v>
                </c:pt>
                <c:pt idx="7">
                  <c:v>FY11</c:v>
                </c:pt>
                <c:pt idx="8">
                  <c:v>FY12</c:v>
                </c:pt>
              </c:strCache>
            </c:strRef>
          </c:cat>
          <c:val>
            <c:numRef>
              <c:f>Sheet1!$B$2:$B$10</c:f>
              <c:numCache>
                <c:formatCode>_("$"* #,##0.0_);_("$"* \(#,##0.0\);_("$"* "-"??_);_(@_)</c:formatCode>
                <c:ptCount val="9"/>
                <c:pt idx="0">
                  <c:v>19.0</c:v>
                </c:pt>
                <c:pt idx="1">
                  <c:v>23.0</c:v>
                </c:pt>
                <c:pt idx="2">
                  <c:v>35.0</c:v>
                </c:pt>
                <c:pt idx="3">
                  <c:v>25.2</c:v>
                </c:pt>
                <c:pt idx="4">
                  <c:v>19.3</c:v>
                </c:pt>
                <c:pt idx="5">
                  <c:v>20.5</c:v>
                </c:pt>
                <c:pt idx="6">
                  <c:v>22.1</c:v>
                </c:pt>
                <c:pt idx="7">
                  <c:v>16.5</c:v>
                </c:pt>
                <c:pt idx="8">
                  <c:v>12.9</c:v>
                </c:pt>
              </c:numCache>
            </c:numRef>
          </c:val>
        </c:ser>
        <c:dLbls>
          <c:showLegendKey val="0"/>
          <c:showVal val="0"/>
          <c:showCatName val="0"/>
          <c:showSerName val="0"/>
          <c:showPercent val="0"/>
          <c:showBubbleSize val="0"/>
        </c:dLbls>
        <c:gapWidth val="150"/>
        <c:axId val="2120173128"/>
        <c:axId val="2120176136"/>
      </c:barChart>
      <c:catAx>
        <c:axId val="2120173128"/>
        <c:scaling>
          <c:orientation val="minMax"/>
        </c:scaling>
        <c:delete val="0"/>
        <c:axPos val="b"/>
        <c:majorTickMark val="out"/>
        <c:minorTickMark val="none"/>
        <c:tickLblPos val="nextTo"/>
        <c:txPr>
          <a:bodyPr/>
          <a:lstStyle/>
          <a:p>
            <a:pPr>
              <a:defRPr sz="1000"/>
            </a:pPr>
            <a:endParaRPr lang="en-US"/>
          </a:p>
        </c:txPr>
        <c:crossAx val="2120176136"/>
        <c:crosses val="autoZero"/>
        <c:auto val="1"/>
        <c:lblAlgn val="ctr"/>
        <c:lblOffset val="100"/>
        <c:noMultiLvlLbl val="0"/>
      </c:catAx>
      <c:valAx>
        <c:axId val="2120176136"/>
        <c:scaling>
          <c:orientation val="minMax"/>
        </c:scaling>
        <c:delete val="1"/>
        <c:axPos val="l"/>
        <c:majorGridlines/>
        <c:numFmt formatCode="_(&quot;$&quot;* #,##0.0_);_(&quot;$&quot;* \(#,##0.0\);_(&quot;$&quot;* &quot;-&quot;??_);_(@_)" sourceLinked="1"/>
        <c:majorTickMark val="out"/>
        <c:minorTickMark val="none"/>
        <c:tickLblPos val="none"/>
        <c:crossAx val="212017312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lumMod val="40000"/>
                  <a:lumOff val="60000"/>
                </a:schemeClr>
              </a:solidFill>
            </c:spPr>
          </c:dPt>
          <c:dPt>
            <c:idx val="1"/>
            <c:invertIfNegative val="0"/>
            <c:bubble3D val="0"/>
            <c:spPr>
              <a:solidFill>
                <a:srgbClr val="FFD757"/>
              </a:solidFill>
            </c:spPr>
          </c:dPt>
          <c:dPt>
            <c:idx val="2"/>
            <c:invertIfNegative val="0"/>
            <c:bubble3D val="0"/>
            <c:spPr>
              <a:solidFill>
                <a:srgbClr val="92D050"/>
              </a:solidFill>
            </c:spPr>
          </c:dPt>
          <c:dLbls>
            <c:dLbl>
              <c:idx val="0"/>
              <c:layout>
                <c:manualLayout>
                  <c:x val="0.0229166666666668"/>
                  <c:y val="-0.0375000000000002"/>
                </c:manualLayout>
              </c:layout>
              <c:showLegendKey val="0"/>
              <c:showVal val="1"/>
              <c:showCatName val="0"/>
              <c:showSerName val="0"/>
              <c:showPercent val="0"/>
              <c:showBubbleSize val="0"/>
            </c:dLbl>
            <c:dLbl>
              <c:idx val="1"/>
              <c:layout>
                <c:manualLayout>
                  <c:x val="0.0416666666666667"/>
                  <c:y val="-0.0406249999999999"/>
                </c:manualLayout>
              </c:layout>
              <c:showLegendKey val="0"/>
              <c:showVal val="1"/>
              <c:showCatName val="0"/>
              <c:showSerName val="0"/>
              <c:showPercent val="0"/>
              <c:showBubbleSize val="0"/>
            </c:dLbl>
            <c:dLbl>
              <c:idx val="2"/>
              <c:layout>
                <c:manualLayout>
                  <c:x val="0.0416666666666667"/>
                  <c:y val="-0.04375"/>
                </c:manualLayout>
              </c:layout>
              <c:tx>
                <c:rich>
                  <a:bodyPr/>
                  <a:lstStyle/>
                  <a:p>
                    <a:r>
                      <a:rPr lang="en-US" dirty="0" smtClean="0"/>
                      <a:t>18</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Phase I</c:v>
                </c:pt>
                <c:pt idx="1">
                  <c:v>Phase II</c:v>
                </c:pt>
                <c:pt idx="2">
                  <c:v>Phase III</c:v>
                </c:pt>
              </c:strCache>
            </c:strRef>
          </c:cat>
          <c:val>
            <c:numRef>
              <c:f>Sheet1!$B$2:$B$4</c:f>
              <c:numCache>
                <c:formatCode>General</c:formatCode>
                <c:ptCount val="3"/>
                <c:pt idx="0">
                  <c:v>468.0</c:v>
                </c:pt>
                <c:pt idx="1">
                  <c:v>167.0</c:v>
                </c:pt>
                <c:pt idx="2">
                  <c:v>16.0</c:v>
                </c:pt>
              </c:numCache>
            </c:numRef>
          </c:val>
        </c:ser>
        <c:dLbls>
          <c:showLegendKey val="0"/>
          <c:showVal val="1"/>
          <c:showCatName val="0"/>
          <c:showSerName val="0"/>
          <c:showPercent val="0"/>
          <c:showBubbleSize val="0"/>
        </c:dLbls>
        <c:gapWidth val="75"/>
        <c:shape val="box"/>
        <c:axId val="2118459144"/>
        <c:axId val="2118456184"/>
        <c:axId val="0"/>
      </c:bar3DChart>
      <c:catAx>
        <c:axId val="2118459144"/>
        <c:scaling>
          <c:orientation val="minMax"/>
        </c:scaling>
        <c:delete val="0"/>
        <c:axPos val="b"/>
        <c:majorTickMark val="none"/>
        <c:minorTickMark val="none"/>
        <c:tickLblPos val="none"/>
        <c:crossAx val="2118456184"/>
        <c:crosses val="autoZero"/>
        <c:auto val="1"/>
        <c:lblAlgn val="ctr"/>
        <c:lblOffset val="100"/>
        <c:noMultiLvlLbl val="0"/>
      </c:catAx>
      <c:valAx>
        <c:axId val="2118456184"/>
        <c:scaling>
          <c:orientation val="minMax"/>
        </c:scaling>
        <c:delete val="0"/>
        <c:axPos val="l"/>
        <c:numFmt formatCode="General" sourceLinked="1"/>
        <c:majorTickMark val="none"/>
        <c:minorTickMark val="none"/>
        <c:tickLblPos val="nextTo"/>
        <c:crossAx val="21184591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c:spPr>
    </c:floor>
    <c:sideWall>
      <c:thickness val="0"/>
      <c:spPr>
        <a:ln w="25400">
          <a:noFill/>
        </a:ln>
        <a:scene3d>
          <a:camera prst="orthographicFront"/>
          <a:lightRig rig="threePt" dir="t"/>
        </a:scene3d>
        <a:sp3d>
          <a:bevelB/>
        </a:sp3d>
      </c:spPr>
    </c:sideWall>
    <c:backWall>
      <c:thickness val="0"/>
      <c:spPr>
        <a:scene3d>
          <a:camera prst="orthographicFront"/>
          <a:lightRig rig="threePt" dir="t"/>
        </a:scene3d>
        <a:sp3d>
          <a:bevelB/>
        </a:sp3d>
      </c:spPr>
    </c:backWall>
    <c:plotArea>
      <c:layout/>
      <c:bar3DChart>
        <c:barDir val="col"/>
        <c:grouping val="clustered"/>
        <c:varyColors val="0"/>
        <c:ser>
          <c:idx val="0"/>
          <c:order val="0"/>
          <c:tx>
            <c:strRef>
              <c:f>Sheet1!$B$1</c:f>
              <c:strCache>
                <c:ptCount val="1"/>
                <c:pt idx="0">
                  <c:v>Column1</c:v>
                </c:pt>
              </c:strCache>
            </c:strRef>
          </c:tx>
          <c:spPr>
            <a:solidFill>
              <a:srgbClr val="FFFF99"/>
            </a:solidFill>
            <a:ln w="6350">
              <a:solidFill>
                <a:schemeClr val="tx1"/>
              </a:solidFill>
            </a:ln>
          </c:spPr>
          <c:invertIfNegative val="0"/>
          <c:dLbls>
            <c:dLbl>
              <c:idx val="0"/>
              <c:layout>
                <c:manualLayout>
                  <c:x val="0.0155983791499747"/>
                  <c:y val="-0.0208350515770109"/>
                </c:manualLayout>
              </c:layout>
              <c:tx>
                <c:rich>
                  <a:bodyPr/>
                  <a:lstStyle/>
                  <a:p>
                    <a:r>
                      <a:rPr lang="en-US" sz="1600" dirty="0" smtClean="0"/>
                      <a:t>4%</a:t>
                    </a:r>
                    <a:endParaRPr lang="en-US" sz="1600" dirty="0"/>
                  </a:p>
                </c:rich>
              </c:tx>
              <c:showLegendKey val="0"/>
              <c:showVal val="1"/>
              <c:showCatName val="0"/>
              <c:showSerName val="0"/>
              <c:showPercent val="0"/>
              <c:showBubbleSize val="0"/>
            </c:dLbl>
            <c:dLbl>
              <c:idx val="1"/>
              <c:layout>
                <c:manualLayout>
                  <c:x val="0.016938112999033"/>
                  <c:y val="-0.0210363288308305"/>
                </c:manualLayout>
              </c:layout>
              <c:tx>
                <c:rich>
                  <a:bodyPr/>
                  <a:lstStyle/>
                  <a:p>
                    <a:r>
                      <a:rPr lang="en-US" sz="1600" dirty="0"/>
                      <a:t>38%</a:t>
                    </a:r>
                  </a:p>
                </c:rich>
              </c:tx>
              <c:showLegendKey val="0"/>
              <c:showVal val="1"/>
              <c:showCatName val="0"/>
              <c:showSerName val="0"/>
              <c:showPercent val="0"/>
              <c:showBubbleSize val="0"/>
            </c:dLbl>
            <c:dLbl>
              <c:idx val="2"/>
              <c:layout>
                <c:manualLayout>
                  <c:x val="0.0172234885113045"/>
                  <c:y val="-0.0203936580987136"/>
                </c:manualLayout>
              </c:layout>
              <c:tx>
                <c:rich>
                  <a:bodyPr/>
                  <a:lstStyle/>
                  <a:p>
                    <a:r>
                      <a:rPr lang="en-US" sz="1600" b="0" dirty="0" smtClean="0"/>
                      <a:t>2</a:t>
                    </a:r>
                    <a:r>
                      <a:rPr lang="en-US" sz="1600" dirty="0" smtClean="0"/>
                      <a:t>2%</a:t>
                    </a:r>
                    <a:endParaRPr lang="en-US" sz="1600" dirty="0"/>
                  </a:p>
                </c:rich>
              </c:tx>
              <c:showLegendKey val="0"/>
              <c:showVal val="1"/>
              <c:showCatName val="0"/>
              <c:showSerName val="0"/>
              <c:showPercent val="0"/>
              <c:showBubbleSize val="0"/>
            </c:dLbl>
            <c:dLbl>
              <c:idx val="3"/>
              <c:layout>
                <c:manualLayout>
                  <c:x val="0.00252060597688447"/>
                  <c:y val="-0.0206335458586579"/>
                </c:manualLayout>
              </c:layout>
              <c:tx>
                <c:rich>
                  <a:bodyPr/>
                  <a:lstStyle/>
                  <a:p>
                    <a:r>
                      <a:rPr lang="en-US" sz="1600" dirty="0"/>
                      <a:t>11%</a:t>
                    </a:r>
                  </a:p>
                </c:rich>
              </c:tx>
              <c:showLegendKey val="0"/>
              <c:showVal val="1"/>
              <c:showCatName val="0"/>
              <c:showSerName val="0"/>
              <c:showPercent val="0"/>
              <c:showBubbleSize val="0"/>
            </c:dLbl>
            <c:dLbl>
              <c:idx val="4"/>
              <c:layout>
                <c:manualLayout>
                  <c:x val="0.00962713542386149"/>
                  <c:y val="-0.0208352800415441"/>
                </c:manualLayout>
              </c:layout>
              <c:tx>
                <c:rich>
                  <a:bodyPr/>
                  <a:lstStyle/>
                  <a:p>
                    <a:r>
                      <a:rPr lang="en-US" sz="1600" dirty="0"/>
                      <a:t>9%</a:t>
                    </a:r>
                  </a:p>
                </c:rich>
              </c:tx>
              <c:showLegendKey val="0"/>
              <c:showVal val="1"/>
              <c:showCatName val="0"/>
              <c:showSerName val="0"/>
              <c:showPercent val="0"/>
              <c:showBubbleSize val="0"/>
            </c:dLbl>
            <c:dLbl>
              <c:idx val="5"/>
              <c:layout>
                <c:manualLayout>
                  <c:x val="0.0053644610213197"/>
                  <c:y val="-0.0226616255205852"/>
                </c:manualLayout>
              </c:layout>
              <c:tx>
                <c:rich>
                  <a:bodyPr/>
                  <a:lstStyle/>
                  <a:p>
                    <a:r>
                      <a:rPr lang="en-US" sz="1600" dirty="0" smtClean="0"/>
                      <a:t>14%</a:t>
                    </a:r>
                    <a:endParaRPr lang="en-US" sz="1600" dirty="0"/>
                  </a:p>
                </c:rich>
              </c:tx>
              <c:showLegendKey val="0"/>
              <c:showVal val="1"/>
              <c:showCatName val="0"/>
              <c:showSerName val="0"/>
              <c:showPercent val="0"/>
              <c:showBubbleSize val="0"/>
            </c:dLbl>
            <c:dLbl>
              <c:idx val="6"/>
              <c:layout>
                <c:manualLayout>
                  <c:x val="0.00698887967951379"/>
                  <c:y val="-0.0208352800415441"/>
                </c:manualLayout>
              </c:layout>
              <c:tx>
                <c:rich>
                  <a:bodyPr/>
                  <a:lstStyle/>
                  <a:p>
                    <a:r>
                      <a:rPr lang="en-US" sz="1600" dirty="0"/>
                      <a:t>2%</a:t>
                    </a:r>
                  </a:p>
                </c:rich>
              </c:tx>
              <c:showLegendKey val="0"/>
              <c:showVal val="1"/>
              <c:showCatName val="0"/>
              <c:showSerName val="0"/>
              <c:showPercent val="0"/>
              <c:showBubbleSize val="0"/>
            </c:dLbl>
            <c:spPr>
              <a:effectLst>
                <a:outerShdw blurRad="50800" dist="50800" dir="5400000" algn="ctr" rotWithShape="0">
                  <a:srgbClr val="FFFF66"/>
                </a:outerShdw>
              </a:effectLst>
              <a:scene3d>
                <a:camera prst="orthographicFront"/>
                <a:lightRig rig="threePt" dir="t"/>
              </a:scene3d>
              <a:sp3d>
                <a:bevelT w="6350"/>
              </a:sp3d>
            </c:spPr>
            <c:txPr>
              <a:bodyPr/>
              <a:lstStyle/>
              <a:p>
                <a:pPr>
                  <a:defRPr sz="2000" b="0" baseline="0">
                    <a:latin typeface="+mj-lt"/>
                  </a:defRPr>
                </a:pPr>
                <a:endParaRPr lang="en-US"/>
              </a:p>
            </c:txPr>
            <c:showLegendKey val="0"/>
            <c:showVal val="1"/>
            <c:showCatName val="0"/>
            <c:showSerName val="0"/>
            <c:showPercent val="0"/>
            <c:showBubbleSize val="0"/>
            <c:showLeaderLines val="0"/>
          </c:dLbls>
          <c:cat>
            <c:strRef>
              <c:f>Sheet1!$A$2:$A$8</c:f>
              <c:strCache>
                <c:ptCount val="7"/>
                <c:pt idx="0">
                  <c:v>1</c:v>
                </c:pt>
                <c:pt idx="1">
                  <c:v>2-9</c:v>
                </c:pt>
                <c:pt idx="2">
                  <c:v>10-24</c:v>
                </c:pt>
                <c:pt idx="3">
                  <c:v>25-49</c:v>
                </c:pt>
                <c:pt idx="4">
                  <c:v>50-99</c:v>
                </c:pt>
                <c:pt idx="5">
                  <c:v>100-249</c:v>
                </c:pt>
                <c:pt idx="6">
                  <c:v>250-500</c:v>
                </c:pt>
              </c:strCache>
            </c:strRef>
          </c:cat>
          <c:val>
            <c:numRef>
              <c:f>Sheet1!$B$2:$B$8</c:f>
              <c:numCache>
                <c:formatCode>0%</c:formatCode>
                <c:ptCount val="7"/>
                <c:pt idx="0">
                  <c:v>0.04</c:v>
                </c:pt>
                <c:pt idx="1">
                  <c:v>0.38</c:v>
                </c:pt>
                <c:pt idx="2">
                  <c:v>0.22</c:v>
                </c:pt>
                <c:pt idx="3">
                  <c:v>0.11</c:v>
                </c:pt>
                <c:pt idx="4">
                  <c:v>0.09</c:v>
                </c:pt>
                <c:pt idx="5">
                  <c:v>0.14</c:v>
                </c:pt>
                <c:pt idx="6">
                  <c:v>0.02</c:v>
                </c:pt>
              </c:numCache>
            </c:numRef>
          </c:val>
        </c:ser>
        <c:ser>
          <c:idx val="1"/>
          <c:order val="1"/>
          <c:tx>
            <c:strRef>
              <c:f>Sheet1!$C$1</c:f>
              <c:strCache>
                <c:ptCount val="1"/>
                <c:pt idx="0">
                  <c:v>Column2</c:v>
                </c:pt>
              </c:strCache>
            </c:strRef>
          </c:tx>
          <c:spPr>
            <a:solidFill>
              <a:srgbClr val="CCECFF"/>
            </a:solidFill>
          </c:spPr>
          <c:invertIfNegative val="0"/>
          <c:dLbls>
            <c:dLbl>
              <c:idx val="0"/>
              <c:layout>
                <c:manualLayout>
                  <c:x val="0.0160818713450295"/>
                  <c:y val="-0.0203104970085996"/>
                </c:manualLayout>
              </c:layout>
              <c:tx>
                <c:rich>
                  <a:bodyPr/>
                  <a:lstStyle/>
                  <a:p>
                    <a:r>
                      <a:rPr lang="en-US" sz="1600" dirty="0"/>
                      <a:t>1%</a:t>
                    </a:r>
                  </a:p>
                </c:rich>
              </c:tx>
              <c:showLegendKey val="0"/>
              <c:showVal val="1"/>
              <c:showCatName val="0"/>
              <c:showSerName val="0"/>
              <c:showPercent val="0"/>
              <c:showBubbleSize val="0"/>
            </c:dLbl>
            <c:dLbl>
              <c:idx val="1"/>
              <c:layout>
                <c:manualLayout>
                  <c:x val="0.0219298245614036"/>
                  <c:y val="-0.0174092259004758"/>
                </c:manualLayout>
              </c:layout>
              <c:tx>
                <c:rich>
                  <a:bodyPr/>
                  <a:lstStyle/>
                  <a:p>
                    <a:r>
                      <a:rPr lang="en-US" sz="1600" dirty="0" smtClean="0"/>
                      <a:t>29%</a:t>
                    </a:r>
                    <a:endParaRPr lang="en-US" sz="1600" dirty="0"/>
                  </a:p>
                </c:rich>
              </c:tx>
              <c:showLegendKey val="0"/>
              <c:showVal val="1"/>
              <c:showCatName val="0"/>
              <c:showSerName val="0"/>
              <c:showPercent val="0"/>
              <c:showBubbleSize val="0"/>
            </c:dLbl>
            <c:dLbl>
              <c:idx val="2"/>
              <c:layout>
                <c:manualLayout>
                  <c:x val="0.0248538011695906"/>
                  <c:y val="-0.0174089974359425"/>
                </c:manualLayout>
              </c:layout>
              <c:tx>
                <c:rich>
                  <a:bodyPr/>
                  <a:lstStyle/>
                  <a:p>
                    <a:r>
                      <a:rPr lang="en-US" sz="1600" dirty="0"/>
                      <a:t>20%</a:t>
                    </a:r>
                  </a:p>
                </c:rich>
              </c:tx>
              <c:showLegendKey val="0"/>
              <c:showVal val="1"/>
              <c:showCatName val="0"/>
              <c:showSerName val="0"/>
              <c:showPercent val="0"/>
              <c:showBubbleSize val="0"/>
            </c:dLbl>
            <c:dLbl>
              <c:idx val="3"/>
              <c:layout>
                <c:manualLayout>
                  <c:x val="0.017543859649123"/>
                  <c:y val="-0.0174089974359425"/>
                </c:manualLayout>
              </c:layout>
              <c:tx>
                <c:rich>
                  <a:bodyPr/>
                  <a:lstStyle/>
                  <a:p>
                    <a:r>
                      <a:rPr lang="en-US" sz="1600" dirty="0"/>
                      <a:t>14%</a:t>
                    </a:r>
                  </a:p>
                </c:rich>
              </c:tx>
              <c:showLegendKey val="0"/>
              <c:showVal val="1"/>
              <c:showCatName val="0"/>
              <c:showSerName val="0"/>
              <c:showPercent val="0"/>
              <c:showBubbleSize val="0"/>
            </c:dLbl>
            <c:dLbl>
              <c:idx val="4"/>
              <c:layout>
                <c:manualLayout>
                  <c:x val="0.0146198830409357"/>
                  <c:y val="-0.0174089974359425"/>
                </c:manualLayout>
              </c:layout>
              <c:tx>
                <c:rich>
                  <a:bodyPr/>
                  <a:lstStyle/>
                  <a:p>
                    <a:r>
                      <a:rPr lang="en-US" sz="1600" dirty="0" smtClean="0"/>
                      <a:t>10%</a:t>
                    </a:r>
                    <a:endParaRPr lang="en-US" sz="1600" dirty="0"/>
                  </a:p>
                </c:rich>
              </c:tx>
              <c:showLegendKey val="0"/>
              <c:showVal val="1"/>
              <c:showCatName val="0"/>
              <c:showSerName val="0"/>
              <c:showPercent val="0"/>
              <c:showBubbleSize val="0"/>
            </c:dLbl>
            <c:dLbl>
              <c:idx val="5"/>
              <c:layout>
                <c:manualLayout>
                  <c:x val="0.0160818713450293"/>
                  <c:y val="-0.0174089974359425"/>
                </c:manualLayout>
              </c:layout>
              <c:tx>
                <c:rich>
                  <a:bodyPr/>
                  <a:lstStyle/>
                  <a:p>
                    <a:r>
                      <a:rPr lang="en-US" sz="1600" dirty="0" smtClean="0"/>
                      <a:t>22%</a:t>
                    </a:r>
                    <a:endParaRPr lang="en-US" sz="1600" dirty="0"/>
                  </a:p>
                </c:rich>
              </c:tx>
              <c:showLegendKey val="0"/>
              <c:showVal val="1"/>
              <c:showCatName val="0"/>
              <c:showSerName val="0"/>
              <c:showPercent val="0"/>
              <c:showBubbleSize val="0"/>
            </c:dLbl>
            <c:dLbl>
              <c:idx val="6"/>
              <c:layout>
                <c:manualLayout>
                  <c:x val="0.017543859649123"/>
                  <c:y val="-0.0174089974359425"/>
                </c:manualLayout>
              </c:layout>
              <c:tx>
                <c:rich>
                  <a:bodyPr/>
                  <a:lstStyle/>
                  <a:p>
                    <a:r>
                      <a:rPr lang="en-US" sz="1400" dirty="0"/>
                      <a:t>4%</a:t>
                    </a:r>
                  </a:p>
                </c:rich>
              </c:tx>
              <c:showLegendKey val="0"/>
              <c:showVal val="1"/>
              <c:showCatName val="0"/>
              <c:showSerName val="0"/>
              <c:showPercent val="0"/>
              <c:showBubbleSize val="0"/>
            </c:dLbl>
            <c:txPr>
              <a:bodyPr/>
              <a:lstStyle/>
              <a:p>
                <a:pPr>
                  <a:defRPr>
                    <a:latin typeface="+mj-lt"/>
                  </a:defRPr>
                </a:pPr>
                <a:endParaRPr lang="en-US"/>
              </a:p>
            </c:txPr>
            <c:showLegendKey val="0"/>
            <c:showVal val="1"/>
            <c:showCatName val="0"/>
            <c:showSerName val="0"/>
            <c:showPercent val="0"/>
            <c:showBubbleSize val="0"/>
            <c:showLeaderLines val="0"/>
          </c:dLbls>
          <c:cat>
            <c:strRef>
              <c:f>Sheet1!$A$2:$A$8</c:f>
              <c:strCache>
                <c:ptCount val="7"/>
                <c:pt idx="0">
                  <c:v>1</c:v>
                </c:pt>
                <c:pt idx="1">
                  <c:v>2-9</c:v>
                </c:pt>
                <c:pt idx="2">
                  <c:v>10-24</c:v>
                </c:pt>
                <c:pt idx="3">
                  <c:v>25-49</c:v>
                </c:pt>
                <c:pt idx="4">
                  <c:v>50-99</c:v>
                </c:pt>
                <c:pt idx="5">
                  <c:v>100-249</c:v>
                </c:pt>
                <c:pt idx="6">
                  <c:v>250-500</c:v>
                </c:pt>
              </c:strCache>
            </c:strRef>
          </c:cat>
          <c:val>
            <c:numRef>
              <c:f>Sheet1!$C$2:$C$8</c:f>
              <c:numCache>
                <c:formatCode>0%</c:formatCode>
                <c:ptCount val="7"/>
                <c:pt idx="0">
                  <c:v>0.01</c:v>
                </c:pt>
                <c:pt idx="1">
                  <c:v>0.29</c:v>
                </c:pt>
                <c:pt idx="2">
                  <c:v>0.2</c:v>
                </c:pt>
                <c:pt idx="3">
                  <c:v>0.14</c:v>
                </c:pt>
                <c:pt idx="4">
                  <c:v>0.1</c:v>
                </c:pt>
                <c:pt idx="5">
                  <c:v>0.22</c:v>
                </c:pt>
                <c:pt idx="6">
                  <c:v>0.04</c:v>
                </c:pt>
              </c:numCache>
            </c:numRef>
          </c:val>
        </c:ser>
        <c:dLbls>
          <c:showLegendKey val="0"/>
          <c:showVal val="0"/>
          <c:showCatName val="0"/>
          <c:showSerName val="0"/>
          <c:showPercent val="0"/>
          <c:showBubbleSize val="0"/>
        </c:dLbls>
        <c:gapWidth val="38"/>
        <c:shape val="cylinder"/>
        <c:axId val="2116971128"/>
        <c:axId val="2116952424"/>
        <c:axId val="0"/>
      </c:bar3DChart>
      <c:catAx>
        <c:axId val="2116971128"/>
        <c:scaling>
          <c:orientation val="minMax"/>
        </c:scaling>
        <c:delete val="0"/>
        <c:axPos val="b"/>
        <c:majorTickMark val="out"/>
        <c:minorTickMark val="none"/>
        <c:tickLblPos val="nextTo"/>
        <c:txPr>
          <a:bodyPr/>
          <a:lstStyle/>
          <a:p>
            <a:pPr>
              <a:defRPr sz="1200" b="1" baseline="0">
                <a:latin typeface="+mj-lt"/>
              </a:defRPr>
            </a:pPr>
            <a:endParaRPr lang="en-US"/>
          </a:p>
        </c:txPr>
        <c:crossAx val="2116952424"/>
        <c:crosses val="autoZero"/>
        <c:auto val="1"/>
        <c:lblAlgn val="ctr"/>
        <c:lblOffset val="100"/>
        <c:noMultiLvlLbl val="0"/>
      </c:catAx>
      <c:valAx>
        <c:axId val="2116952424"/>
        <c:scaling>
          <c:orientation val="minMax"/>
        </c:scaling>
        <c:delete val="0"/>
        <c:axPos val="l"/>
        <c:numFmt formatCode="0%" sourceLinked="1"/>
        <c:majorTickMark val="out"/>
        <c:minorTickMark val="none"/>
        <c:tickLblPos val="nextTo"/>
        <c:txPr>
          <a:bodyPr/>
          <a:lstStyle/>
          <a:p>
            <a:pPr>
              <a:defRPr sz="2000">
                <a:latin typeface="+mj-lt"/>
              </a:defRPr>
            </a:pPr>
            <a:endParaRPr lang="en-US"/>
          </a:p>
        </c:txPr>
        <c:crossAx val="2116971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0.13123</cdr:x>
      <cdr:y>0.22109</cdr:y>
    </cdr:from>
    <cdr:to>
      <cdr:x>0.13123</cdr:x>
      <cdr:y>0.71429</cdr:y>
    </cdr:to>
    <cdr:sp macro="" textlink="">
      <cdr:nvSpPr>
        <cdr:cNvPr id="5" name="Straight Connector 4"/>
        <cdr:cNvSpPr/>
      </cdr:nvSpPr>
      <cdr:spPr>
        <a:xfrm xmlns:a="http://schemas.openxmlformats.org/drawingml/2006/main">
          <a:off x="476249" y="619125"/>
          <a:ext cx="0" cy="1381125"/>
        </a:xfrm>
        <a:prstGeom xmlns:a="http://schemas.openxmlformats.org/drawingml/2006/main" prst="line">
          <a:avLst/>
        </a:prstGeom>
        <a:ln xmlns:a="http://schemas.openxmlformats.org/drawingml/2006/main">
          <a:solidFill>
            <a:schemeClr val="bg1">
              <a:lumMod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0.02887</cdr:x>
      <cdr:y>0.35034</cdr:y>
    </cdr:from>
    <cdr:to>
      <cdr:x>0.10499</cdr:x>
      <cdr:y>0.61905</cdr:y>
    </cdr:to>
    <cdr:sp macro="" textlink="">
      <cdr:nvSpPr>
        <cdr:cNvPr id="6" name="TextBox 5"/>
        <cdr:cNvSpPr txBox="1"/>
      </cdr:nvSpPr>
      <cdr:spPr>
        <a:xfrm xmlns:a="http://schemas.openxmlformats.org/drawingml/2006/main">
          <a:off x="104775" y="981075"/>
          <a:ext cx="276225" cy="752474"/>
        </a:xfrm>
        <a:prstGeom xmlns:a="http://schemas.openxmlformats.org/drawingml/2006/main" prst="rect">
          <a:avLst/>
        </a:prstGeom>
      </cdr:spPr>
      <cdr:txBody>
        <a:bodyPr xmlns:a="http://schemas.openxmlformats.org/drawingml/2006/main" vertOverflow="clip" vert="vert270" wrap="none" rtlCol="0"/>
        <a:lstStyle xmlns:a="http://schemas.openxmlformats.org/drawingml/2006/main"/>
        <a:p xmlns:a="http://schemas.openxmlformats.org/drawingml/2006/main">
          <a:r>
            <a:rPr lang="en-US" sz="1100" dirty="0" smtClean="0"/>
            <a:t>Million $$</a:t>
          </a:r>
          <a:endParaRPr lang="en-US" sz="1100" dirty="0"/>
        </a:p>
      </cdr:txBody>
    </cdr:sp>
  </cdr:relSizeAnchor>
  <cdr:relSizeAnchor xmlns:cdr="http://schemas.openxmlformats.org/drawingml/2006/chartDrawing">
    <cdr:from>
      <cdr:x>0.4147</cdr:x>
      <cdr:y>0.80272</cdr:y>
    </cdr:from>
    <cdr:to>
      <cdr:x>0.67454</cdr:x>
      <cdr:y>0.96599</cdr:y>
    </cdr:to>
    <cdr:sp macro="" textlink="">
      <cdr:nvSpPr>
        <cdr:cNvPr id="7" name="TextBox 1"/>
        <cdr:cNvSpPr txBox="1"/>
      </cdr:nvSpPr>
      <cdr:spPr>
        <a:xfrm xmlns:a="http://schemas.openxmlformats.org/drawingml/2006/main">
          <a:off x="1504950" y="2247900"/>
          <a:ext cx="942974" cy="457200"/>
        </a:xfrm>
        <a:prstGeom xmlns:a="http://schemas.openxmlformats.org/drawingml/2006/main" prst="rect">
          <a:avLst/>
        </a:prstGeom>
      </cdr:spPr>
      <cdr:txBody>
        <a:bodyPr xmlns:a="http://schemas.openxmlformats.org/drawingml/2006/main" vert="horz"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1100" dirty="0" smtClean="0"/>
            <a:t>Fiscal Year</a:t>
          </a:r>
          <a:endParaRPr lang="en-US" sz="1100" dirty="0"/>
        </a:p>
      </cdr:txBody>
    </cdr:sp>
  </cdr:relSizeAnchor>
  <cdr:relSizeAnchor xmlns:cdr="http://schemas.openxmlformats.org/drawingml/2006/chartDrawing">
    <cdr:from>
      <cdr:x>0.13123</cdr:x>
      <cdr:y>0.22109</cdr:y>
    </cdr:from>
    <cdr:to>
      <cdr:x>0.13123</cdr:x>
      <cdr:y>0.71429</cdr:y>
    </cdr:to>
    <cdr:sp macro="" textlink="">
      <cdr:nvSpPr>
        <cdr:cNvPr id="8" name="Straight Connector 7"/>
        <cdr:cNvSpPr/>
      </cdr:nvSpPr>
      <cdr:spPr>
        <a:xfrm xmlns:a="http://schemas.openxmlformats.org/drawingml/2006/main">
          <a:off x="476249" y="619125"/>
          <a:ext cx="0" cy="1381125"/>
        </a:xfrm>
        <a:prstGeom xmlns:a="http://schemas.openxmlformats.org/drawingml/2006/main" prst="line">
          <a:avLst/>
        </a:prstGeom>
        <a:noFill xmlns:a="http://schemas.openxmlformats.org/drawingml/2006/main"/>
        <a:ln xmlns:a="http://schemas.openxmlformats.org/drawingml/2006/main" w="9525" cap="flat" cmpd="sng" algn="ctr">
          <a:solidFill>
            <a:srgbClr val="FFFFFF">
              <a:lumMod val="50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0.13123</cdr:x>
      <cdr:y>0.22109</cdr:y>
    </cdr:from>
    <cdr:to>
      <cdr:x>0.13123</cdr:x>
      <cdr:y>0.71429</cdr:y>
    </cdr:to>
    <cdr:sp macro="" textlink="">
      <cdr:nvSpPr>
        <cdr:cNvPr id="9" name="Straight Connector 8"/>
        <cdr:cNvSpPr/>
      </cdr:nvSpPr>
      <cdr:spPr>
        <a:xfrm xmlns:a="http://schemas.openxmlformats.org/drawingml/2006/main">
          <a:off x="476249" y="619125"/>
          <a:ext cx="0" cy="1381125"/>
        </a:xfrm>
        <a:prstGeom xmlns:a="http://schemas.openxmlformats.org/drawingml/2006/main" prst="line">
          <a:avLst/>
        </a:prstGeom>
        <a:noFill xmlns:a="http://schemas.openxmlformats.org/drawingml/2006/main"/>
        <a:ln xmlns:a="http://schemas.openxmlformats.org/drawingml/2006/main" w="9525" cap="flat" cmpd="sng" algn="ctr">
          <a:solidFill>
            <a:srgbClr val="FFFFFF">
              <a:lumMod val="50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0.13123</cdr:x>
      <cdr:y>0.22109</cdr:y>
    </cdr:from>
    <cdr:to>
      <cdr:x>0.13123</cdr:x>
      <cdr:y>0.71429</cdr:y>
    </cdr:to>
    <cdr:sp macro="" textlink="">
      <cdr:nvSpPr>
        <cdr:cNvPr id="10" name="Straight Connector 9"/>
        <cdr:cNvSpPr/>
      </cdr:nvSpPr>
      <cdr:spPr>
        <a:xfrm xmlns:a="http://schemas.openxmlformats.org/drawingml/2006/main">
          <a:off x="476249" y="619125"/>
          <a:ext cx="0" cy="1381125"/>
        </a:xfrm>
        <a:prstGeom xmlns:a="http://schemas.openxmlformats.org/drawingml/2006/main" prst="line">
          <a:avLst/>
        </a:prstGeom>
        <a:noFill xmlns:a="http://schemas.openxmlformats.org/drawingml/2006/main"/>
        <a:ln xmlns:a="http://schemas.openxmlformats.org/drawingml/2006/main" w="9525" cap="flat" cmpd="sng" algn="ctr">
          <a:solidFill>
            <a:srgbClr val="FFFFFF">
              <a:lumMod val="50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0.13123</cdr:x>
      <cdr:y>0.22109</cdr:y>
    </cdr:from>
    <cdr:to>
      <cdr:x>0.13123</cdr:x>
      <cdr:y>0.71429</cdr:y>
    </cdr:to>
    <cdr:sp macro="" textlink="">
      <cdr:nvSpPr>
        <cdr:cNvPr id="11" name="Straight Connector 10"/>
        <cdr:cNvSpPr/>
      </cdr:nvSpPr>
      <cdr:spPr>
        <a:xfrm xmlns:a="http://schemas.openxmlformats.org/drawingml/2006/main">
          <a:off x="476249" y="619125"/>
          <a:ext cx="0" cy="1381125"/>
        </a:xfrm>
        <a:prstGeom xmlns:a="http://schemas.openxmlformats.org/drawingml/2006/main" prst="line">
          <a:avLst/>
        </a:prstGeom>
        <a:noFill xmlns:a="http://schemas.openxmlformats.org/drawingml/2006/main"/>
        <a:ln xmlns:a="http://schemas.openxmlformats.org/drawingml/2006/main" w="9525" cap="flat" cmpd="sng" algn="ctr">
          <a:solidFill>
            <a:srgbClr val="FFFFFF">
              <a:lumMod val="50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0.9685</cdr:x>
      <cdr:y>0.22109</cdr:y>
    </cdr:from>
    <cdr:to>
      <cdr:x>0.9685</cdr:x>
      <cdr:y>0.71429</cdr:y>
    </cdr:to>
    <cdr:sp macro="" textlink="">
      <cdr:nvSpPr>
        <cdr:cNvPr id="12" name="Straight Connector 11"/>
        <cdr:cNvSpPr/>
      </cdr:nvSpPr>
      <cdr:spPr>
        <a:xfrm xmlns:a="http://schemas.openxmlformats.org/drawingml/2006/main">
          <a:off x="3514724" y="619125"/>
          <a:ext cx="0" cy="1381125"/>
        </a:xfrm>
        <a:prstGeom xmlns:a="http://schemas.openxmlformats.org/drawingml/2006/main" prst="line">
          <a:avLst/>
        </a:prstGeom>
        <a:noFill xmlns:a="http://schemas.openxmlformats.org/drawingml/2006/main"/>
        <a:ln xmlns:a="http://schemas.openxmlformats.org/drawingml/2006/main" w="9525" cap="flat" cmpd="sng" algn="ctr">
          <a:solidFill>
            <a:srgbClr val="FFFFFF">
              <a:lumMod val="50000"/>
            </a:srgb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0.2314</cdr:x>
      <cdr:y>0.39142</cdr:y>
    </cdr:from>
    <cdr:to>
      <cdr:x>0.3814</cdr:x>
      <cdr:y>0.61642</cdr:y>
    </cdr:to>
    <cdr:sp macro="" textlink="">
      <cdr:nvSpPr>
        <cdr:cNvPr id="2" name="TextBox 1"/>
        <cdr:cNvSpPr txBox="1"/>
      </cdr:nvSpPr>
      <cdr:spPr>
        <a:xfrm xmlns:a="http://schemas.openxmlformats.org/drawingml/2006/main">
          <a:off x="1410586" y="15907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69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6916" name="Rectangle 4"/>
          <p:cNvSpPr>
            <a:spLocks noGrp="1" noChangeArrowheads="1"/>
          </p:cNvSpPr>
          <p:nvPr>
            <p:ph type="ftr" sz="quarter" idx="2"/>
          </p:nvPr>
        </p:nvSpPr>
        <p:spPr bwMode="auto">
          <a:xfrm>
            <a:off x="2"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69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FE1F7C-4E25-40BF-A8EC-A9AF8553DE1A}" type="slidenum">
              <a:rPr lang="en-US"/>
              <a:pPr/>
              <a:t>‹#›</a:t>
            </a:fld>
            <a:endParaRPr lang="en-US"/>
          </a:p>
        </p:txBody>
      </p:sp>
    </p:spTree>
    <p:extLst>
      <p:ext uri="{BB962C8B-B14F-4D97-AF65-F5344CB8AC3E}">
        <p14:creationId xmlns:p14="http://schemas.microsoft.com/office/powerpoint/2010/main" val="257672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2"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01676" y="4416429"/>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6D5FCC-D28A-4C94-AF21-E8C3D73D3EBF}" type="slidenum">
              <a:rPr lang="en-US"/>
              <a:pPr/>
              <a:t>‹#›</a:t>
            </a:fld>
            <a:endParaRPr lang="en-US"/>
          </a:p>
        </p:txBody>
      </p:sp>
    </p:spTree>
    <p:extLst>
      <p:ext uri="{BB962C8B-B14F-4D97-AF65-F5344CB8AC3E}">
        <p14:creationId xmlns:p14="http://schemas.microsoft.com/office/powerpoint/2010/main" val="21312163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7E4E2-42E8-4CD6-9258-62D015514D2F}" type="slidenum">
              <a:rPr lang="en-US"/>
              <a:pPr/>
              <a:t>11</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xfrm>
            <a:off x="917576" y="4440238"/>
            <a:ext cx="5175250" cy="4191000"/>
          </a:xfrm>
          <a:noFill/>
          <a:ln/>
        </p:spPr>
        <p:txBody>
          <a:bodyPr/>
          <a:lstStyle/>
          <a:p>
            <a:r>
              <a:rPr lang="en-US" sz="1400" smtClean="0"/>
              <a:t>The S&amp;T mission is: </a:t>
            </a:r>
          </a:p>
          <a:p>
            <a:r>
              <a:rPr lang="en-US" sz="1400" smtClean="0"/>
              <a:t>To strengthen America’s security and resiliency by providing knowledge products and innovative technology solutions for the Homeland Security Enterprise. </a:t>
            </a:r>
          </a:p>
          <a:p>
            <a:r>
              <a:rPr lang="en-US" sz="1300" b="1" smtClean="0">
                <a:ea typeface="MS PGothic" pitchFamily="34" charset="-128"/>
              </a:rPr>
              <a:t>Resiliency is integral to our efforts </a:t>
            </a:r>
            <a:r>
              <a:rPr lang="en-US" sz="1300" smtClean="0">
                <a:ea typeface="MS PGothic" pitchFamily="34" charset="-128"/>
              </a:rPr>
              <a:t>to support our customers and colleagues – the operating components of DHS – and their customers, men and women who face risk on the front lines of homeland security. </a:t>
            </a:r>
          </a:p>
          <a:p>
            <a:r>
              <a:rPr lang="en-US" sz="1300" smtClean="0">
                <a:ea typeface="MS PGothic" pitchFamily="34" charset="-128"/>
              </a:rPr>
              <a:t>- strive to share and push out technology solutions to support homeland security practitioners across the country and at all levels of government and in industry and academia</a:t>
            </a:r>
          </a:p>
          <a:p>
            <a:r>
              <a:rPr lang="en-US" sz="1400" smtClean="0"/>
              <a:t>The Directorate’s partners envelop the Department’s operational components, first responders, the private sector, all levels of government and others who comprise the Homeland Security Enterprise. </a:t>
            </a:r>
          </a:p>
          <a:p>
            <a:endParaRPr lang="en-US" sz="1400" smtClean="0"/>
          </a:p>
          <a:p>
            <a:r>
              <a:rPr lang="en-US" sz="1400" smtClean="0"/>
              <a:t> </a:t>
            </a:r>
          </a:p>
          <a:p>
            <a:endParaRPr lang="en-US" sz="1300" smtClean="0">
              <a:ea typeface="MS PGothic" pitchFamily="34" charset="-128"/>
            </a:endParaRPr>
          </a:p>
          <a:p>
            <a:endParaRPr lang="en-US" sz="1300" smtClean="0">
              <a:ea typeface="MS PGothic" pitchFamily="34" charset="-128"/>
            </a:endParaRPr>
          </a:p>
          <a:p>
            <a:endParaRPr lang="en-US" smtClean="0">
              <a:ea typeface="MS PGothic" pitchFamily="34" charset="-128"/>
            </a:endParaRPr>
          </a:p>
        </p:txBody>
      </p:sp>
      <p:sp>
        <p:nvSpPr>
          <p:cNvPr id="188420" name="Slide Number Placeholder 3"/>
          <p:cNvSpPr>
            <a:spLocks noGrp="1"/>
          </p:cNvSpPr>
          <p:nvPr>
            <p:ph type="sldNum" sz="quarter" idx="5"/>
          </p:nvPr>
        </p:nvSpPr>
        <p:spPr>
          <a:noFill/>
        </p:spPr>
        <p:txBody>
          <a:bodyPr/>
          <a:lstStyle/>
          <a:p>
            <a:pPr defTabSz="855663"/>
            <a:fld id="{D5FC8DFC-AF71-4939-84CC-D1E986AB7DE3}" type="slidenum">
              <a:rPr lang="en-US" smtClean="0">
                <a:solidFill>
                  <a:srgbClr val="000000"/>
                </a:solidFill>
              </a:rPr>
              <a:pPr defTabSz="855663"/>
              <a:t>13</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pPr>
              <a:buClr>
                <a:srgbClr val="FF1D1D"/>
              </a:buClr>
              <a:buFont typeface="Wingdings" pitchFamily="2" charset="2"/>
              <a:buChar char="§"/>
              <a:defRPr/>
            </a:pPr>
            <a:r>
              <a:rPr lang="en-US" b="1" dirty="0" smtClean="0"/>
              <a:t>  First Responder Group and the Homeland Security Enterprise (FRG)</a:t>
            </a:r>
          </a:p>
          <a:p>
            <a:pPr lvl="1">
              <a:buClr>
                <a:srgbClr val="002F80"/>
              </a:buClr>
              <a:buSzPct val="75000"/>
              <a:buFont typeface="Wingdings" pitchFamily="2" charset="2"/>
              <a:buChar char="u"/>
              <a:defRPr/>
            </a:pPr>
            <a:r>
              <a:rPr lang="en-US" dirty="0" smtClean="0"/>
              <a:t>  Engages first responders to better understand their needs</a:t>
            </a:r>
          </a:p>
          <a:p>
            <a:pPr lvl="1">
              <a:buClr>
                <a:srgbClr val="002F80"/>
              </a:buClr>
              <a:buSzPct val="75000"/>
              <a:buFont typeface="Wingdings" pitchFamily="2" charset="2"/>
              <a:buChar char="u"/>
              <a:defRPr/>
            </a:pPr>
            <a:r>
              <a:rPr lang="en-US" dirty="0" smtClean="0"/>
              <a:t>  Develops innovative solutions to address their most pressing challenges, from small- to large-scale emergencies</a:t>
            </a:r>
          </a:p>
          <a:p>
            <a:pPr>
              <a:buClr>
                <a:srgbClr val="FF1D1D"/>
              </a:buClr>
              <a:buFont typeface="Wingdings" pitchFamily="2" charset="2"/>
              <a:buChar char="§"/>
              <a:defRPr/>
            </a:pPr>
            <a:r>
              <a:rPr lang="en-US" b="1" dirty="0" smtClean="0"/>
              <a:t>  Homeland Security Advanced Research Projects Agency (HSARPA)</a:t>
            </a:r>
          </a:p>
          <a:p>
            <a:pPr lvl="1">
              <a:buClr>
                <a:srgbClr val="002F80"/>
              </a:buClr>
              <a:buSzPct val="75000"/>
              <a:buFont typeface="Wingdings" pitchFamily="2" charset="2"/>
              <a:buChar char="u"/>
              <a:defRPr/>
            </a:pPr>
            <a:r>
              <a:rPr lang="en-US" dirty="0" smtClean="0"/>
              <a:t>  Facilitates research initiatives within six S&amp;T technical divisions</a:t>
            </a:r>
          </a:p>
          <a:p>
            <a:pPr lvl="1">
              <a:buClr>
                <a:srgbClr val="002F80"/>
              </a:buClr>
              <a:buSzPct val="75000"/>
              <a:buFont typeface="Wingdings" pitchFamily="2" charset="2"/>
              <a:buChar char="u"/>
              <a:defRPr/>
            </a:pPr>
            <a:r>
              <a:rPr lang="en-US" dirty="0" smtClean="0"/>
              <a:t>  Each Division focused on addressing a major threat</a:t>
            </a:r>
          </a:p>
          <a:p>
            <a:pPr lvl="1">
              <a:buClr>
                <a:srgbClr val="002F80"/>
              </a:buClr>
              <a:buSzPct val="75000"/>
              <a:buFont typeface="Wingdings" pitchFamily="2" charset="2"/>
              <a:buChar char="u"/>
              <a:defRPr/>
            </a:pPr>
            <a:r>
              <a:rPr lang="en-US" dirty="0" smtClean="0"/>
              <a:t>  Enables multidisciplinary, team-based work that is essential for complex problem solving and strategic solutions</a:t>
            </a:r>
          </a:p>
          <a:p>
            <a:pPr>
              <a:buClr>
                <a:srgbClr val="FF1D1D"/>
              </a:buClr>
              <a:buFont typeface="Wingdings" pitchFamily="2" charset="2"/>
              <a:buChar char="§"/>
              <a:defRPr/>
            </a:pPr>
            <a:r>
              <a:rPr lang="en-US" b="1" dirty="0" smtClean="0"/>
              <a:t>  Acquisition Support &amp; Operations Analysis (ASOA)</a:t>
            </a:r>
          </a:p>
          <a:p>
            <a:pPr lvl="1">
              <a:buClr>
                <a:srgbClr val="002F80"/>
              </a:buClr>
              <a:buSzPct val="75000"/>
              <a:buFont typeface="Wingdings" pitchFamily="2" charset="2"/>
              <a:buChar char="u"/>
              <a:defRPr/>
            </a:pPr>
            <a:r>
              <a:rPr lang="en-US" dirty="0" smtClean="0"/>
              <a:t>  Provides technical and managerial expertise and resources to help DHS Components identify and acquire equipment, technology and services efficiently and affordably to better secure the nation</a:t>
            </a:r>
          </a:p>
          <a:p>
            <a:pPr>
              <a:buClr>
                <a:srgbClr val="FF1D1D"/>
              </a:buClr>
              <a:buFont typeface="Wingdings" pitchFamily="2" charset="2"/>
              <a:buChar char="§"/>
              <a:defRPr/>
            </a:pPr>
            <a:r>
              <a:rPr lang="en-US" b="1" dirty="0" smtClean="0"/>
              <a:t>  Research &amp; Development Partnerships (RDP) </a:t>
            </a:r>
          </a:p>
          <a:p>
            <a:pPr lvl="1">
              <a:buClr>
                <a:srgbClr val="002F80"/>
              </a:buClr>
              <a:buSzPct val="75000"/>
              <a:buFont typeface="Wingdings" pitchFamily="2" charset="2"/>
              <a:buChar char="u"/>
              <a:defRPr/>
            </a:pPr>
            <a:r>
              <a:rPr lang="en-US" dirty="0" smtClean="0"/>
              <a:t>  Collaborates throughout the federal government and private sector,                              as well as internationally</a:t>
            </a:r>
          </a:p>
          <a:p>
            <a:pPr lvl="1">
              <a:buClr>
                <a:srgbClr val="002F80"/>
              </a:buClr>
              <a:buSzPct val="75000"/>
              <a:buFont typeface="Wingdings" pitchFamily="2" charset="2"/>
              <a:buChar char="u"/>
              <a:defRPr/>
            </a:pPr>
            <a:r>
              <a:rPr lang="en-US" dirty="0" smtClean="0"/>
              <a:t>  Creates partnerships and leverages non-S&amp;T technological resources to deliver needed capabilities to the Homeland Security Enterprise</a:t>
            </a:r>
          </a:p>
        </p:txBody>
      </p:sp>
      <p:sp>
        <p:nvSpPr>
          <p:cNvPr id="191492" name="Slide Number Placeholder 3"/>
          <p:cNvSpPr>
            <a:spLocks noGrp="1"/>
          </p:cNvSpPr>
          <p:nvPr>
            <p:ph type="sldNum" sz="quarter" idx="5"/>
          </p:nvPr>
        </p:nvSpPr>
        <p:spPr>
          <a:noFill/>
        </p:spPr>
        <p:txBody>
          <a:bodyPr/>
          <a:lstStyle/>
          <a:p>
            <a:pPr defTabSz="911225"/>
            <a:fld id="{133E5278-CE85-4A71-8305-97CB6D500DBB}" type="slidenum">
              <a:rPr lang="en-US" smtClean="0"/>
              <a:pPr defTabSz="911225"/>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defTabSz="911225"/>
            <a:fld id="{2BD50203-40FF-4979-A205-02DA27429EE6}" type="slidenum">
              <a:rPr lang="en-US" smtClean="0"/>
              <a:pPr defTabSz="911225"/>
              <a:t>15</a:t>
            </a:fld>
            <a:endParaRPr lang="en-US" smtClean="0"/>
          </a:p>
        </p:txBody>
      </p:sp>
      <p:sp>
        <p:nvSpPr>
          <p:cNvPr id="192515" name="Rectangle 2"/>
          <p:cNvSpPr>
            <a:spLocks noGrp="1" noRot="1" noChangeAspect="1" noChangeArrowheads="1" noTextEdit="1"/>
          </p:cNvSpPr>
          <p:nvPr>
            <p:ph type="sldImg"/>
          </p:nvPr>
        </p:nvSpPr>
        <p:spPr>
          <a:xfrm>
            <a:off x="1139825" y="681038"/>
            <a:ext cx="4673600" cy="3505200"/>
          </a:xfrm>
          <a:ln/>
        </p:spPr>
      </p:sp>
      <p:sp>
        <p:nvSpPr>
          <p:cNvPr id="192516" name="Rectangle 3"/>
          <p:cNvSpPr>
            <a:spLocks noGrp="1" noChangeArrowheads="1"/>
          </p:cNvSpPr>
          <p:nvPr>
            <p:ph type="body" idx="1"/>
          </p:nvPr>
        </p:nvSpPr>
        <p:spPr>
          <a:noFill/>
          <a:ln/>
        </p:spPr>
        <p:txBody>
          <a:bodyPr/>
          <a:lstStyle/>
          <a:p>
            <a:pPr eaLnBrk="1" hangingPunct="1"/>
            <a:endParaRPr lang="en-US" sz="13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provides the broad brush strokes of the focus areas of the S&amp;T Technical Divisions that provide the framework for much of the Directorate’s operations.</a:t>
            </a:r>
          </a:p>
          <a:p>
            <a:endParaRPr lang="en-US" dirty="0" smtClean="0"/>
          </a:p>
          <a:p>
            <a:r>
              <a:rPr lang="en-US" dirty="0" smtClean="0"/>
              <a:t>Examples of areas of focus for HSARPA include:</a:t>
            </a:r>
          </a:p>
          <a:p>
            <a:pPr>
              <a:buFontTx/>
              <a:buChar char="-"/>
            </a:pPr>
            <a:r>
              <a:rPr lang="en-US" dirty="0" smtClean="0"/>
              <a:t>Saving lives and protecting the nation’s infrastructure against chemical, biological, and agricultural threats and disasters. </a:t>
            </a:r>
          </a:p>
          <a:p>
            <a:pPr>
              <a:buFontTx/>
              <a:buChar char="-"/>
            </a:pPr>
            <a:r>
              <a:rPr lang="en-US" dirty="0" smtClean="0"/>
              <a:t> Protecting users, infrastructure, and the Internet by securing cyber systems and networks, making them resilient to cyber threats.</a:t>
            </a:r>
          </a:p>
          <a:p>
            <a:pPr>
              <a:buFontTx/>
              <a:buChar char="-"/>
            </a:pPr>
            <a:r>
              <a:rPr lang="en-US" dirty="0" smtClean="0"/>
              <a:t> Developing technical capabilities to detect, respond, defeat, and mitigate non-nuclear explosives terrorism. </a:t>
            </a:r>
            <a:endParaRPr lang="en-US" dirty="0"/>
          </a:p>
        </p:txBody>
      </p:sp>
      <p:sp>
        <p:nvSpPr>
          <p:cNvPr id="4" name="Slide Number Placeholder 3"/>
          <p:cNvSpPr>
            <a:spLocks noGrp="1"/>
          </p:cNvSpPr>
          <p:nvPr>
            <p:ph type="sldNum" sz="quarter" idx="10"/>
          </p:nvPr>
        </p:nvSpPr>
        <p:spPr/>
        <p:txBody>
          <a:bodyPr/>
          <a:lstStyle/>
          <a:p>
            <a:pPr>
              <a:defRPr/>
            </a:pPr>
            <a:fld id="{7A5EB037-006C-4907-8A1F-73CF8F0CF04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F2890-30D2-4FA7-91C9-280B78FD6A50}" type="slidenum">
              <a:rPr lang="en-US"/>
              <a:pPr/>
              <a:t>17</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5169CA-2BCE-40FE-BD77-3B1462867C5E}" type="slidenum">
              <a:rPr lang="en-US"/>
              <a:pPr/>
              <a:t>19</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624C0-7615-4EF6-8D51-313ED0BDE295}" type="slidenum">
              <a:rPr lang="en-US"/>
              <a:pPr/>
              <a:t>20</a:t>
            </a:fld>
            <a:endParaRPr lang="en-US"/>
          </a:p>
        </p:txBody>
      </p:sp>
      <p:sp>
        <p:nvSpPr>
          <p:cNvPr id="263170" name="Rectangle 2"/>
          <p:cNvSpPr>
            <a:spLocks noGrp="1" noRot="1" noChangeAspect="1" noChangeArrowheads="1" noTextEdit="1"/>
          </p:cNvSpPr>
          <p:nvPr>
            <p:ph type="sldImg"/>
          </p:nvPr>
        </p:nvSpPr>
        <p:spPr>
          <a:xfrm>
            <a:off x="1182688" y="696913"/>
            <a:ext cx="4648200" cy="3486150"/>
          </a:xfrm>
          <a:ln/>
        </p:spPr>
      </p:sp>
      <p:sp>
        <p:nvSpPr>
          <p:cNvPr id="263171" name="Rectangle 3"/>
          <p:cNvSpPr>
            <a:spLocks noGrp="1" noChangeArrowheads="1"/>
          </p:cNvSpPr>
          <p:nvPr>
            <p:ph type="body" idx="1"/>
          </p:nvPr>
        </p:nvSpPr>
        <p:spPr>
          <a:xfrm>
            <a:off x="931865" y="4416429"/>
            <a:ext cx="5146675" cy="4183063"/>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B5C4C-08F6-450E-B17E-BD1E90B51045}" type="slidenum">
              <a:rPr lang="en-US"/>
              <a:pPr/>
              <a:t>21</a:t>
            </a:fld>
            <a:endParaRPr lang="en-US"/>
          </a:p>
        </p:txBody>
      </p:sp>
      <p:sp>
        <p:nvSpPr>
          <p:cNvPr id="297986" name="Rectangle 2"/>
          <p:cNvSpPr>
            <a:spLocks noGrp="1" noRot="1" noChangeAspect="1" noChangeArrowheads="1" noTextEdit="1"/>
          </p:cNvSpPr>
          <p:nvPr>
            <p:ph type="sldImg"/>
          </p:nvPr>
        </p:nvSpPr>
        <p:spPr>
          <a:xfrm>
            <a:off x="1182688" y="696913"/>
            <a:ext cx="4648200" cy="3486150"/>
          </a:xfrm>
          <a:ln/>
        </p:spPr>
      </p:sp>
      <p:sp>
        <p:nvSpPr>
          <p:cNvPr id="297987" name="Rectangle 3"/>
          <p:cNvSpPr>
            <a:spLocks noGrp="1" noChangeArrowheads="1"/>
          </p:cNvSpPr>
          <p:nvPr>
            <p:ph type="body" idx="1"/>
          </p:nvPr>
        </p:nvSpPr>
        <p:spPr>
          <a:xfrm>
            <a:off x="931865" y="4416429"/>
            <a:ext cx="5146675" cy="4183063"/>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DC9335D-6936-404E-8828-B709535160F1}" type="slidenum">
              <a:rPr lang="en-US" smtClean="0"/>
              <a:pPr/>
              <a:t>23</a:t>
            </a:fld>
            <a:endParaRPr lang="en-US" smtClean="0"/>
          </a:p>
        </p:txBody>
      </p:sp>
      <p:sp>
        <p:nvSpPr>
          <p:cNvPr id="32771" name="Rectangle 2"/>
          <p:cNvSpPr>
            <a:spLocks noGrp="1" noRot="1" noChangeAspect="1" noChangeArrowheads="1" noTextEdit="1"/>
          </p:cNvSpPr>
          <p:nvPr>
            <p:ph type="sldImg"/>
          </p:nvPr>
        </p:nvSpPr>
        <p:spPr>
          <a:xfrm>
            <a:off x="1181100" y="696913"/>
            <a:ext cx="4648200" cy="3486150"/>
          </a:xfrm>
          <a:ln/>
        </p:spPr>
      </p:sp>
      <p:sp>
        <p:nvSpPr>
          <p:cNvPr id="32772" name="Rectangle 3"/>
          <p:cNvSpPr>
            <a:spLocks noGrp="1" noChangeArrowheads="1"/>
          </p:cNvSpPr>
          <p:nvPr>
            <p:ph type="body" idx="1"/>
          </p:nvPr>
        </p:nvSpPr>
        <p:spPr>
          <a:xfrm>
            <a:off x="701676" y="4416429"/>
            <a:ext cx="560705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859AE89-01A9-40A4-99FC-63712584E2A8}" type="slidenum">
              <a:rPr lang="en-US" smtClean="0"/>
              <a:pPr/>
              <a:t>28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A35834-F347-4148-846A-CBC42197937E}" type="slidenum">
              <a:rPr lang="en-US" smtClean="0"/>
              <a:pPr/>
              <a:t>33</a:t>
            </a:fld>
            <a:endParaRPr lang="en-US" smtClean="0"/>
          </a:p>
        </p:txBody>
      </p:sp>
      <p:sp>
        <p:nvSpPr>
          <p:cNvPr id="59395" name="Rectangle 2"/>
          <p:cNvSpPr>
            <a:spLocks noGrp="1" noRot="1" noChangeAspect="1" noChangeArrowheads="1" noTextEdit="1"/>
          </p:cNvSpPr>
          <p:nvPr>
            <p:ph type="sldImg"/>
          </p:nvPr>
        </p:nvSpPr>
        <p:spPr>
          <a:xfrm>
            <a:off x="1182688" y="696913"/>
            <a:ext cx="4648200" cy="3486150"/>
          </a:xfrm>
          <a:ln/>
        </p:spPr>
      </p:sp>
      <p:sp>
        <p:nvSpPr>
          <p:cNvPr id="59396" name="Rectangle 3"/>
          <p:cNvSpPr>
            <a:spLocks noGrp="1" noChangeArrowheads="1"/>
          </p:cNvSpPr>
          <p:nvPr>
            <p:ph type="body" idx="1"/>
          </p:nvPr>
        </p:nvSpPr>
        <p:spPr>
          <a:xfrm>
            <a:off x="931865" y="4416429"/>
            <a:ext cx="5146675" cy="4183063"/>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100F76-4587-4872-B204-8B845B306CFE}" type="slidenum">
              <a:rPr lang="en-US"/>
              <a:pPr/>
              <a:t>34</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886B945-5C59-44AF-9C0E-1788C8A1697D}" type="slidenum">
              <a:rPr lang="en-US" smtClean="0">
                <a:latin typeface="Arial" pitchFamily="34" charset="0"/>
              </a:rPr>
              <a:pPr/>
              <a:t>3</a:t>
            </a:fld>
            <a:endParaRPr lang="en-US"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9C5242-3652-49EE-B1A8-0CE282778968}" type="slidenum">
              <a:rPr lang="en-US" smtClean="0"/>
              <a:pPr/>
              <a:t>4</a:t>
            </a:fld>
            <a:endParaRPr lang="en-US" smtClean="0"/>
          </a:p>
        </p:txBody>
      </p:sp>
      <p:sp>
        <p:nvSpPr>
          <p:cNvPr id="50179" name="Rectangle 2"/>
          <p:cNvSpPr>
            <a:spLocks noGrp="1" noRot="1" noChangeAspect="1" noChangeArrowheads="1" noTextEdit="1"/>
          </p:cNvSpPr>
          <p:nvPr>
            <p:ph type="sldImg"/>
          </p:nvPr>
        </p:nvSpPr>
        <p:spPr>
          <a:xfrm>
            <a:off x="1203325" y="690563"/>
            <a:ext cx="4610100" cy="3457575"/>
          </a:xfrm>
          <a:ln/>
        </p:spPr>
      </p:sp>
      <p:sp>
        <p:nvSpPr>
          <p:cNvPr id="50180" name="Rectangle 3"/>
          <p:cNvSpPr>
            <a:spLocks noGrp="1" noChangeArrowheads="1"/>
          </p:cNvSpPr>
          <p:nvPr>
            <p:ph type="body" idx="1"/>
          </p:nvPr>
        </p:nvSpPr>
        <p:spPr>
          <a:xfrm>
            <a:off x="915989" y="4454525"/>
            <a:ext cx="5184776" cy="414813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9331FA5-6C38-414C-A59C-DD2957016182}" type="slidenum">
              <a:rPr lang="en-US" smtClean="0"/>
              <a:pPr/>
              <a:t>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7009E75-3395-4EBC-BE59-FA76F931DBE0}" type="slidenum">
              <a:rPr lang="en-US" smtClean="0"/>
              <a:pPr/>
              <a:t>6</a:t>
            </a:fld>
            <a:endParaRPr lang="en-US" smtClean="0"/>
          </a:p>
        </p:txBody>
      </p:sp>
      <p:sp>
        <p:nvSpPr>
          <p:cNvPr id="52227" name="Rectangle 2"/>
          <p:cNvSpPr>
            <a:spLocks noGrp="1" noRot="1" noChangeAspect="1" noChangeArrowheads="1" noTextEdit="1"/>
          </p:cNvSpPr>
          <p:nvPr>
            <p:ph type="sldImg"/>
          </p:nvPr>
        </p:nvSpPr>
        <p:spPr>
          <a:xfrm>
            <a:off x="1203325" y="690563"/>
            <a:ext cx="4610100" cy="3457575"/>
          </a:xfrm>
          <a:ln/>
        </p:spPr>
      </p:sp>
      <p:sp>
        <p:nvSpPr>
          <p:cNvPr id="52228" name="Rectangle 3"/>
          <p:cNvSpPr>
            <a:spLocks noGrp="1" noChangeArrowheads="1"/>
          </p:cNvSpPr>
          <p:nvPr>
            <p:ph type="body" idx="1"/>
          </p:nvPr>
        </p:nvSpPr>
        <p:spPr>
          <a:xfrm>
            <a:off x="915989" y="4454525"/>
            <a:ext cx="5184776" cy="4148138"/>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6D5FCC-D28A-4C94-AF21-E8C3D73D3EB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61266BA-8668-447E-8959-8C6C61CECF7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9F3B8AF-FB5B-4F1A-9594-4F19956545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08D94F2-A333-426C-9D41-466D6A98646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Slide Number Placeholder 3"/>
          <p:cNvSpPr>
            <a:spLocks noGrp="1"/>
          </p:cNvSpPr>
          <p:nvPr>
            <p:ph type="sldNum" sz="quarter" idx="10"/>
          </p:nvPr>
        </p:nvSpPr>
        <p:spPr>
          <a:xfrm>
            <a:off x="8610600" y="6429375"/>
            <a:ext cx="457200" cy="260350"/>
          </a:xfrm>
        </p:spPr>
        <p:txBody>
          <a:bodyPr/>
          <a:lstStyle>
            <a:lvl1pPr>
              <a:defRPr/>
            </a:lvl1pPr>
          </a:lstStyle>
          <a:p>
            <a:fld id="{1FD1ADD1-13C0-435B-8CEB-15EB6D66C64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10600" y="6429375"/>
            <a:ext cx="457200" cy="260350"/>
          </a:xfrm>
        </p:spPr>
        <p:txBody>
          <a:bodyPr/>
          <a:lstStyle>
            <a:lvl1pPr>
              <a:defRPr/>
            </a:lvl1pPr>
          </a:lstStyle>
          <a:p>
            <a:fld id="{FBFF7976-B4DF-4090-A8F5-A10485944B2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610600" y="6429375"/>
            <a:ext cx="457200" cy="260350"/>
          </a:xfrm>
        </p:spPr>
        <p:txBody>
          <a:bodyPr/>
          <a:lstStyle>
            <a:lvl1pPr>
              <a:defRPr/>
            </a:lvl1pPr>
          </a:lstStyle>
          <a:p>
            <a:fld id="{DCD3AF50-A39F-4FEE-9B04-08A44EEE79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Slide Number Placeholder 3"/>
          <p:cNvSpPr>
            <a:spLocks noGrp="1"/>
          </p:cNvSpPr>
          <p:nvPr>
            <p:ph type="sldNum" sz="quarter" idx="10"/>
          </p:nvPr>
        </p:nvSpPr>
        <p:spPr>
          <a:xfrm>
            <a:off x="8610600" y="6429375"/>
            <a:ext cx="457200" cy="260350"/>
          </a:xfrm>
        </p:spPr>
        <p:txBody>
          <a:bodyPr/>
          <a:lstStyle>
            <a:lvl1pPr>
              <a:defRPr/>
            </a:lvl1pPr>
          </a:lstStyle>
          <a:p>
            <a:fld id="{B7ED5320-7365-4579-84CE-188E46AFBB4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Slide Number Placeholder 4"/>
          <p:cNvSpPr>
            <a:spLocks noGrp="1"/>
          </p:cNvSpPr>
          <p:nvPr>
            <p:ph type="sldNum" sz="quarter" idx="10"/>
          </p:nvPr>
        </p:nvSpPr>
        <p:spPr>
          <a:xfrm>
            <a:off x="8610600" y="6429375"/>
            <a:ext cx="457200" cy="260350"/>
          </a:xfrm>
        </p:spPr>
        <p:txBody>
          <a:bodyPr/>
          <a:lstStyle>
            <a:lvl1pPr>
              <a:defRPr/>
            </a:lvl1pPr>
          </a:lstStyle>
          <a:p>
            <a:fld id="{76BC476B-2E82-4506-B18B-BCE274F1F39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7921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610600" y="6429375"/>
            <a:ext cx="457200" cy="260350"/>
          </a:xfrm>
        </p:spPr>
        <p:txBody>
          <a:bodyPr/>
          <a:lstStyle>
            <a:lvl1pPr>
              <a:defRPr/>
            </a:lvl1pPr>
          </a:lstStyle>
          <a:p>
            <a:fld id="{FC4616A9-43B4-4FB9-885E-CF669590E7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FD9FB3B-8BA7-413D-8E54-B2509E31FD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2B56F95-02C9-4BC5-A28F-9145AE25E3A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494ADFD4-E9D1-4E11-999C-6903576D143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CE8EB91-863B-4650-9C85-68CEF25354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81DB6B3-04CD-4E2F-A57E-15115C8C6DB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1A6E820-4F45-434F-A614-AADC47382B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6BE261-4B8E-4E38-AC49-FDE6A8DE040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8C0C5A4-867E-40FD-B953-22663F6BDBF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DHS_for_ppt"/>
          <p:cNvPicPr>
            <a:picLocks noChangeAspect="1" noChangeArrowheads="1"/>
          </p:cNvPicPr>
          <p:nvPr userDrawn="1"/>
        </p:nvPicPr>
        <p:blipFill>
          <a:blip r:embed="rId19" cstate="print"/>
          <a:srcRect/>
          <a:stretch>
            <a:fillRect/>
          </a:stretch>
        </p:blipFill>
        <p:spPr bwMode="auto">
          <a:xfrm>
            <a:off x="444500" y="6032500"/>
            <a:ext cx="2211388" cy="688975"/>
          </a:xfrm>
          <a:prstGeom prst="rect">
            <a:avLst/>
          </a:prstGeom>
          <a:noFill/>
        </p:spPr>
      </p:pic>
      <p:sp>
        <p:nvSpPr>
          <p:cNvPr id="1032" name="Rectangle 8"/>
          <p:cNvSpPr>
            <a:spLocks noGrp="1" noChangeArrowheads="1"/>
          </p:cNvSpPr>
          <p:nvPr>
            <p:ph type="sldNum" sz="quarter" idx="4"/>
          </p:nvPr>
        </p:nvSpPr>
        <p:spPr bwMode="black">
          <a:xfrm>
            <a:off x="8610600" y="6429375"/>
            <a:ext cx="457200"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eaLnBrk="0" hangingPunct="0">
              <a:defRPr sz="1100">
                <a:solidFill>
                  <a:srgbClr val="002F80"/>
                </a:solidFill>
              </a:defRPr>
            </a:lvl1pPr>
          </a:lstStyle>
          <a:p>
            <a:fld id="{1236DAEB-42F7-4BA6-85A6-B3E8F72C72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rtl="0" fontAlgn="base">
        <a:spcBef>
          <a:spcPct val="0"/>
        </a:spcBef>
        <a:spcAft>
          <a:spcPct val="0"/>
        </a:spcAft>
        <a:defRPr sz="4200">
          <a:solidFill>
            <a:srgbClr val="002F80"/>
          </a:solidFill>
          <a:latin typeface="+mj-lt"/>
          <a:ea typeface="+mj-ea"/>
          <a:cs typeface="+mj-cs"/>
        </a:defRPr>
      </a:lvl1pPr>
      <a:lvl2pPr algn="l" rtl="0" fontAlgn="base">
        <a:spcBef>
          <a:spcPct val="0"/>
        </a:spcBef>
        <a:spcAft>
          <a:spcPct val="0"/>
        </a:spcAft>
        <a:defRPr sz="4200">
          <a:solidFill>
            <a:srgbClr val="002F80"/>
          </a:solidFill>
          <a:latin typeface="Times" pitchFamily="18" charset="0"/>
        </a:defRPr>
      </a:lvl2pPr>
      <a:lvl3pPr algn="l" rtl="0" fontAlgn="base">
        <a:spcBef>
          <a:spcPct val="0"/>
        </a:spcBef>
        <a:spcAft>
          <a:spcPct val="0"/>
        </a:spcAft>
        <a:defRPr sz="4200">
          <a:solidFill>
            <a:srgbClr val="002F80"/>
          </a:solidFill>
          <a:latin typeface="Times" pitchFamily="18" charset="0"/>
        </a:defRPr>
      </a:lvl3pPr>
      <a:lvl4pPr algn="l" rtl="0" fontAlgn="base">
        <a:spcBef>
          <a:spcPct val="0"/>
        </a:spcBef>
        <a:spcAft>
          <a:spcPct val="0"/>
        </a:spcAft>
        <a:defRPr sz="4200">
          <a:solidFill>
            <a:srgbClr val="002F80"/>
          </a:solidFill>
          <a:latin typeface="Times" pitchFamily="18" charset="0"/>
        </a:defRPr>
      </a:lvl4pPr>
      <a:lvl5pPr algn="l" rtl="0" fontAlgn="base">
        <a:spcBef>
          <a:spcPct val="0"/>
        </a:spcBef>
        <a:spcAft>
          <a:spcPct val="0"/>
        </a:spcAft>
        <a:defRPr sz="4200">
          <a:solidFill>
            <a:srgbClr val="002F80"/>
          </a:solidFill>
          <a:latin typeface="Times" pitchFamily="18" charset="0"/>
        </a:defRPr>
      </a:lvl5pPr>
      <a:lvl6pPr marL="457200" algn="l" rtl="0" fontAlgn="base">
        <a:spcBef>
          <a:spcPct val="0"/>
        </a:spcBef>
        <a:spcAft>
          <a:spcPct val="0"/>
        </a:spcAft>
        <a:defRPr sz="4200">
          <a:solidFill>
            <a:srgbClr val="002F80"/>
          </a:solidFill>
          <a:latin typeface="Times" pitchFamily="18" charset="0"/>
        </a:defRPr>
      </a:lvl6pPr>
      <a:lvl7pPr marL="914400" algn="l" rtl="0" fontAlgn="base">
        <a:spcBef>
          <a:spcPct val="0"/>
        </a:spcBef>
        <a:spcAft>
          <a:spcPct val="0"/>
        </a:spcAft>
        <a:defRPr sz="4200">
          <a:solidFill>
            <a:srgbClr val="002F80"/>
          </a:solidFill>
          <a:latin typeface="Times" pitchFamily="18" charset="0"/>
        </a:defRPr>
      </a:lvl7pPr>
      <a:lvl8pPr marL="1371600" algn="l" rtl="0" fontAlgn="base">
        <a:spcBef>
          <a:spcPct val="0"/>
        </a:spcBef>
        <a:spcAft>
          <a:spcPct val="0"/>
        </a:spcAft>
        <a:defRPr sz="4200">
          <a:solidFill>
            <a:srgbClr val="002F80"/>
          </a:solidFill>
          <a:latin typeface="Times" pitchFamily="18" charset="0"/>
        </a:defRPr>
      </a:lvl8pPr>
      <a:lvl9pPr marL="1828800" algn="l" rtl="0" fontAlgn="base">
        <a:spcBef>
          <a:spcPct val="0"/>
        </a:spcBef>
        <a:spcAft>
          <a:spcPct val="0"/>
        </a:spcAft>
        <a:defRPr sz="4200">
          <a:solidFill>
            <a:srgbClr val="002F80"/>
          </a:solidFill>
          <a:latin typeface="Times" pitchFamily="18" charset="0"/>
        </a:defRPr>
      </a:lvl9pPr>
    </p:titleStyle>
    <p:bodyStyle>
      <a:lvl1pPr marL="342900" indent="-342900" algn="l" rtl="0" fontAlgn="base">
        <a:spcBef>
          <a:spcPct val="20000"/>
        </a:spcBef>
        <a:spcAft>
          <a:spcPct val="0"/>
        </a:spcAft>
        <a:buChar char="•"/>
        <a:defRPr sz="2200">
          <a:solidFill>
            <a:schemeClr val="tx1"/>
          </a:solidFill>
          <a:latin typeface="+mn-lt"/>
          <a:ea typeface="+mn-ea"/>
          <a:cs typeface="+mn-cs"/>
        </a:defRPr>
      </a:lvl1pPr>
      <a:lvl2pPr marL="742950" indent="-285750" algn="l" rtl="0" fontAlgn="base">
        <a:spcBef>
          <a:spcPct val="20000"/>
        </a:spcBef>
        <a:spcAft>
          <a:spcPct val="0"/>
        </a:spcAft>
        <a:buChar char="–"/>
        <a:defRPr sz="22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dhs.gov/xlibrary/assets/DHS_OrgChart.pdf" TargetMode="External"/><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jpeg"/><Relationship Id="rId13"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gif"/><Relationship Id="rId7" Type="http://schemas.openxmlformats.org/officeDocument/2006/relationships/image" Target="http://www.defenselink.mil/multimedia/web_graphics/dod/DOD.gif" TargetMode="External"/><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http://www.state.gov/www/images/great_seal.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fedbizopps.gov/" TargetMode="External"/><Relationship Id="rId4" Type="http://schemas.openxmlformats.org/officeDocument/2006/relationships/hyperlink" Target="https://sbir2.st.dhs.gov/"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oleObject" Target="../embeddings/oleObject4.bin"/><Relationship Id="rId7" Type="http://schemas.openxmlformats.org/officeDocument/2006/relationships/image" Target="../media/image26.emf"/><Relationship Id="rId8" Type="http://schemas.openxmlformats.org/officeDocument/2006/relationships/image" Target="../media/image29.wmf"/><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oleObject" Target="../embeddings/Microsoft_Excel_97_-_2004_Worksheet1.xls"/><Relationship Id="rId6"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hyperlink" Target="https://sbir.dhs.gov/" TargetMode="External"/></Relationships>
</file>

<file path=ppt/slides/_rels/slide33.xml.rels><?xml version="1.0" encoding="UTF-8" standalone="yes"?>
<Relationships xmlns="http://schemas.openxmlformats.org/package/2006/relationships"><Relationship Id="rId11" Type="http://schemas.openxmlformats.org/officeDocument/2006/relationships/hyperlink" Target="mailto:francis.barros@dhs.gov" TargetMode="External"/><Relationship Id="rId12" Type="http://schemas.openxmlformats.org/officeDocument/2006/relationships/hyperlink" Target="mailto:STSBIR.PROGRAM@dhs.gov" TargetMode="External"/><Relationship Id="rId13" Type="http://schemas.openxmlformats.org/officeDocument/2006/relationships/hyperlink" Target="mailto:kevin.gutierrez@dhs.gov" TargetMode="External"/><Relationship Id="rId14" Type="http://schemas.openxmlformats.org/officeDocument/2006/relationships/hyperlink" Target="mailto:dndosbir@hq.dhs.gov" TargetMode="External"/><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sbir.dhs.gov/" TargetMode="External"/><Relationship Id="rId4" Type="http://schemas.openxmlformats.org/officeDocument/2006/relationships/hyperlink" Target="https://baa2.st.dhs.gov/" TargetMode="External"/><Relationship Id="rId5" Type="http://schemas.openxmlformats.org/officeDocument/2006/relationships/hyperlink" Target="https://www.dhs.gov/xabout/" TargetMode="External"/><Relationship Id="rId6" Type="http://schemas.openxmlformats.org/officeDocument/2006/relationships/hyperlink" Target="http://www.dhs.gov/" TargetMode="External"/><Relationship Id="rId7" Type="http://schemas.openxmlformats.org/officeDocument/2006/relationships/hyperlink" Target="http://www.dhs.gov/xopnbiz/" TargetMode="External"/><Relationship Id="rId8" Type="http://schemas.openxmlformats.org/officeDocument/2006/relationships/hyperlink" Target="http://www.fbo.gov/" TargetMode="External"/><Relationship Id="rId9" Type="http://schemas.openxmlformats.org/officeDocument/2006/relationships/hyperlink" Target="http://www.sbir.gov/" TargetMode="External"/><Relationship Id="rId10" Type="http://schemas.openxmlformats.org/officeDocument/2006/relationships/hyperlink" Target="mailto:elissa.sobolewski@dhs.go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wmf"/><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subTitle" idx="1"/>
          </p:nvPr>
        </p:nvSpPr>
        <p:spPr>
          <a:xfrm>
            <a:off x="381000" y="1003300"/>
            <a:ext cx="7743825" cy="673100"/>
          </a:xfrm>
          <a:noFill/>
          <a:ln/>
        </p:spPr>
        <p:txBody>
          <a:bodyPr/>
          <a:lstStyle/>
          <a:p>
            <a:pPr>
              <a:lnSpc>
                <a:spcPct val="80000"/>
              </a:lnSpc>
            </a:pPr>
            <a:endParaRPr lang="en-US" sz="1900"/>
          </a:p>
          <a:p>
            <a:pPr>
              <a:lnSpc>
                <a:spcPct val="80000"/>
              </a:lnSpc>
            </a:pPr>
            <a:endParaRPr lang="en-US" sz="1800"/>
          </a:p>
        </p:txBody>
      </p:sp>
      <p:sp>
        <p:nvSpPr>
          <p:cNvPr id="295940" name="Text Box 4"/>
          <p:cNvSpPr txBox="1">
            <a:spLocks noChangeArrowheads="1"/>
          </p:cNvSpPr>
          <p:nvPr/>
        </p:nvSpPr>
        <p:spPr bwMode="auto">
          <a:xfrm>
            <a:off x="304800" y="4851400"/>
            <a:ext cx="7124700" cy="1138773"/>
          </a:xfrm>
          <a:prstGeom prst="rect">
            <a:avLst/>
          </a:prstGeom>
          <a:noFill/>
          <a:ln w="12700" cap="sq">
            <a:noFill/>
            <a:miter lim="800000"/>
            <a:headEnd type="none" w="sm" len="sm"/>
            <a:tailEnd type="none" w="sm" len="sm"/>
          </a:ln>
          <a:effectLst/>
        </p:spPr>
        <p:txBody>
          <a:bodyPr>
            <a:spAutoFit/>
          </a:bodyPr>
          <a:lstStyle/>
          <a:p>
            <a:r>
              <a:rPr lang="en-US" sz="1700" dirty="0">
                <a:solidFill>
                  <a:srgbClr val="333333"/>
                </a:solidFill>
              </a:rPr>
              <a:t>Elissa I. Sobolewski</a:t>
            </a:r>
          </a:p>
          <a:p>
            <a:r>
              <a:rPr lang="en-US" sz="1700" dirty="0">
                <a:solidFill>
                  <a:srgbClr val="333333"/>
                </a:solidFill>
              </a:rPr>
              <a:t>DHS SBIR Program Director</a:t>
            </a:r>
          </a:p>
          <a:p>
            <a:r>
              <a:rPr lang="en-US" sz="1700" dirty="0">
                <a:solidFill>
                  <a:srgbClr val="333333"/>
                </a:solidFill>
              </a:rPr>
              <a:t>Science and Technology (S&amp;T) Directorate</a:t>
            </a:r>
          </a:p>
          <a:p>
            <a:r>
              <a:rPr lang="en-US" sz="1700" dirty="0" smtClean="0">
                <a:solidFill>
                  <a:srgbClr val="333333"/>
                </a:solidFill>
              </a:rPr>
              <a:t>June 18, 2012</a:t>
            </a:r>
            <a:endParaRPr lang="en-US" sz="1700" dirty="0">
              <a:solidFill>
                <a:srgbClr val="333333"/>
              </a:solidFill>
            </a:endParaRPr>
          </a:p>
        </p:txBody>
      </p:sp>
      <p:sp>
        <p:nvSpPr>
          <p:cNvPr id="295941" name="Rectangle 5"/>
          <p:cNvSpPr>
            <a:spLocks noGrp="1" noChangeArrowheads="1"/>
          </p:cNvSpPr>
          <p:nvPr>
            <p:ph type="ctrTitle"/>
          </p:nvPr>
        </p:nvSpPr>
        <p:spPr>
          <a:xfrm>
            <a:off x="228600" y="1009650"/>
            <a:ext cx="8677275" cy="2057400"/>
          </a:xfrm>
        </p:spPr>
        <p:txBody>
          <a:bodyPr/>
          <a:lstStyle/>
          <a:p>
            <a:pPr algn="ctr">
              <a:lnSpc>
                <a:spcPct val="90000"/>
              </a:lnSpc>
            </a:pPr>
            <a:r>
              <a:rPr lang="en-US" sz="3600" dirty="0" smtClean="0"/>
              <a:t>Opportunities for Small Businesses </a:t>
            </a:r>
            <a:br>
              <a:rPr lang="en-US" sz="3600" dirty="0" smtClean="0"/>
            </a:br>
            <a:r>
              <a:rPr lang="en-US" sz="3600" dirty="0" smtClean="0"/>
              <a:t>through the</a:t>
            </a:r>
            <a:br>
              <a:rPr lang="en-US" sz="3600" dirty="0" smtClean="0"/>
            </a:br>
            <a:r>
              <a:rPr lang="en-US" sz="3600" dirty="0" smtClean="0"/>
              <a:t>Small Business Innovation Research Program</a:t>
            </a:r>
            <a:br>
              <a:rPr lang="en-US" sz="3600" dirty="0" smtClean="0"/>
            </a:br>
            <a:r>
              <a:rPr lang="en-US" sz="3600" dirty="0" smtClean="0"/>
              <a:t>(SBIR)</a:t>
            </a:r>
            <a:endParaRPr lang="en-US" sz="3800" dirty="0"/>
          </a:p>
        </p:txBody>
      </p:sp>
      <p:sp>
        <p:nvSpPr>
          <p:cNvPr id="295942" name="Text Box 6"/>
          <p:cNvSpPr txBox="1">
            <a:spLocks noChangeArrowheads="1"/>
          </p:cNvSpPr>
          <p:nvPr/>
        </p:nvSpPr>
        <p:spPr bwMode="auto">
          <a:xfrm>
            <a:off x="1222020" y="3593051"/>
            <a:ext cx="6688241" cy="769441"/>
          </a:xfrm>
          <a:prstGeom prst="rect">
            <a:avLst/>
          </a:prstGeom>
          <a:noFill/>
          <a:ln w="12700" cap="sq">
            <a:noFill/>
            <a:miter lim="800000"/>
            <a:headEnd type="none" w="sm" len="sm"/>
            <a:tailEnd type="none" w="sm" len="sm"/>
          </a:ln>
          <a:effectLst/>
        </p:spPr>
        <p:txBody>
          <a:bodyPr wrap="none">
            <a:spAutoFit/>
          </a:bodyPr>
          <a:lstStyle/>
          <a:p>
            <a:pPr algn="ctr"/>
            <a:r>
              <a:rPr lang="en-US" sz="2400" dirty="0" smtClean="0">
                <a:solidFill>
                  <a:srgbClr val="FF0000"/>
                </a:solidFill>
                <a:latin typeface="Times" pitchFamily="18" charset="0"/>
              </a:rPr>
              <a:t>Government Technology &amp; Services Coalition Event</a:t>
            </a:r>
          </a:p>
          <a:p>
            <a:pPr algn="ctr"/>
            <a:r>
              <a:rPr lang="en-US" sz="2000" dirty="0" smtClean="0">
                <a:solidFill>
                  <a:srgbClr val="FF0000"/>
                </a:solidFill>
                <a:latin typeface="Times" pitchFamily="18" charset="0"/>
              </a:rPr>
              <a:t>Arlington, VA</a:t>
            </a:r>
            <a:endParaRPr lang="en-US" sz="2000" dirty="0">
              <a:solidFill>
                <a:srgbClr val="FF0000"/>
              </a:solidFill>
              <a:latin typeface="Times"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8113" y="-87313"/>
            <a:ext cx="8813800" cy="792163"/>
          </a:xfrm>
        </p:spPr>
        <p:txBody>
          <a:bodyPr/>
          <a:lstStyle/>
          <a:p>
            <a:pPr eaLnBrk="1" hangingPunct="1"/>
            <a:r>
              <a:rPr lang="en-US" sz="3200" dirty="0" smtClean="0"/>
              <a:t>You might be interested in the SBIR Program  if ….</a:t>
            </a:r>
          </a:p>
        </p:txBody>
      </p:sp>
      <p:sp>
        <p:nvSpPr>
          <p:cNvPr id="19459" name="Slide Number Placeholder 4"/>
          <p:cNvSpPr>
            <a:spLocks noGrp="1"/>
          </p:cNvSpPr>
          <p:nvPr>
            <p:ph type="sldNum" sz="quarter" idx="10"/>
          </p:nvPr>
        </p:nvSpPr>
        <p:spPr>
          <a:noFill/>
        </p:spPr>
        <p:txBody>
          <a:bodyPr/>
          <a:lstStyle/>
          <a:p>
            <a:fld id="{5B002D7F-653E-420F-AB8A-8588F4011F96}" type="slidenum">
              <a:rPr lang="en-US" smtClean="0">
                <a:latin typeface="Arial" pitchFamily="34" charset="0"/>
              </a:rPr>
              <a:pPr/>
              <a:t>10</a:t>
            </a:fld>
            <a:endParaRPr lang="en-US" smtClean="0">
              <a:latin typeface="Arial" pitchFamily="34" charset="0"/>
            </a:endParaRPr>
          </a:p>
        </p:txBody>
      </p:sp>
      <p:sp>
        <p:nvSpPr>
          <p:cNvPr id="8" name="TextBox 7"/>
          <p:cNvSpPr txBox="1"/>
          <p:nvPr/>
        </p:nvSpPr>
        <p:spPr>
          <a:xfrm>
            <a:off x="381638" y="544513"/>
            <a:ext cx="8346724" cy="5632311"/>
          </a:xfrm>
          <a:prstGeom prst="rect">
            <a:avLst/>
          </a:prstGeom>
          <a:noFill/>
        </p:spPr>
        <p:txBody>
          <a:bodyPr wrap="square">
            <a:spAutoFit/>
          </a:bodyPr>
          <a:lstStyle/>
          <a:p>
            <a:pPr marL="457200" indent="-457200">
              <a:buFontTx/>
              <a:buAutoNum type="arabicParenBoth" startAt="2"/>
              <a:defRPr/>
            </a:pPr>
            <a:r>
              <a:rPr lang="en-US" sz="2000" dirty="0">
                <a:latin typeface="Arial" charset="0"/>
              </a:rPr>
              <a:t>you have an idea or concept for an innovative technology or </a:t>
            </a:r>
            <a:r>
              <a:rPr lang="en-US" sz="2000" dirty="0" smtClean="0">
                <a:latin typeface="Arial" charset="0"/>
              </a:rPr>
              <a:t>product</a:t>
            </a:r>
          </a:p>
          <a:p>
            <a:pPr marL="457200" indent="-457200">
              <a:defRPr/>
            </a:pPr>
            <a:endParaRPr lang="en-US" sz="2000" dirty="0" smtClean="0">
              <a:latin typeface="Arial" charset="0"/>
            </a:endParaRPr>
          </a:p>
          <a:p>
            <a:pPr marL="457200" indent="-457200">
              <a:buFontTx/>
              <a:buAutoNum type="arabicParenBoth" startAt="3"/>
              <a:defRPr/>
            </a:pPr>
            <a:r>
              <a:rPr lang="en-US" sz="2000" dirty="0" smtClean="0">
                <a:latin typeface="Arial" charset="0"/>
              </a:rPr>
              <a:t>your </a:t>
            </a:r>
            <a:r>
              <a:rPr lang="en-US" sz="2000" dirty="0">
                <a:latin typeface="Arial" charset="0"/>
              </a:rPr>
              <a:t>idea may/may not be feasible… but if it is, it could revolutionize  </a:t>
            </a:r>
          </a:p>
          <a:p>
            <a:pPr marL="457200" indent="-457200">
              <a:defRPr/>
            </a:pPr>
            <a:r>
              <a:rPr lang="en-US" sz="2000" dirty="0">
                <a:latin typeface="Arial" charset="0"/>
              </a:rPr>
              <a:t>      </a:t>
            </a:r>
            <a:r>
              <a:rPr lang="en-US" sz="2000" dirty="0" smtClean="0">
                <a:latin typeface="Arial" charset="0"/>
              </a:rPr>
              <a:t> some </a:t>
            </a:r>
            <a:r>
              <a:rPr lang="en-US" sz="2000" dirty="0">
                <a:latin typeface="Arial" charset="0"/>
              </a:rPr>
              <a:t>aspect of </a:t>
            </a:r>
            <a:r>
              <a:rPr lang="en-US" sz="2000" dirty="0" smtClean="0">
                <a:latin typeface="Arial" charset="0"/>
              </a:rPr>
              <a:t>a participating agency’s mission</a:t>
            </a:r>
          </a:p>
          <a:p>
            <a:pPr marL="457200" indent="-457200">
              <a:defRPr/>
            </a:pPr>
            <a:endParaRPr lang="en-US" sz="2000" dirty="0" smtClean="0">
              <a:latin typeface="Arial" charset="0"/>
            </a:endParaRPr>
          </a:p>
          <a:p>
            <a:pPr marL="457200" indent="-457200">
              <a:buFontTx/>
              <a:buAutoNum type="arabicParenBoth" startAt="4"/>
              <a:defRPr/>
            </a:pPr>
            <a:r>
              <a:rPr lang="en-US" sz="2000" dirty="0" smtClean="0">
                <a:latin typeface="Arial" charset="0"/>
              </a:rPr>
              <a:t>you </a:t>
            </a:r>
            <a:r>
              <a:rPr lang="en-US" sz="2000" dirty="0">
                <a:latin typeface="Arial" charset="0"/>
              </a:rPr>
              <a:t>want a potential leveraging tool to attract venture </a:t>
            </a:r>
            <a:r>
              <a:rPr lang="en-US" sz="2000" dirty="0" smtClean="0">
                <a:latin typeface="Arial" charset="0"/>
              </a:rPr>
              <a:t>capital</a:t>
            </a:r>
            <a:r>
              <a:rPr lang="en-US" sz="2000" dirty="0" smtClean="0"/>
              <a:t> and</a:t>
            </a:r>
            <a:r>
              <a:rPr lang="en-US" sz="2000" dirty="0" smtClean="0">
                <a:latin typeface="Arial" charset="0"/>
              </a:rPr>
              <a:t>      other sources </a:t>
            </a:r>
            <a:r>
              <a:rPr lang="en-US" sz="2000" dirty="0">
                <a:latin typeface="Arial" charset="0"/>
              </a:rPr>
              <a:t>of </a:t>
            </a:r>
            <a:r>
              <a:rPr lang="en-US" sz="2000" b="1" dirty="0" smtClean="0">
                <a:solidFill>
                  <a:srgbClr val="00B050"/>
                </a:solidFill>
                <a:latin typeface="Arial" charset="0"/>
              </a:rPr>
              <a:t>$$$</a:t>
            </a:r>
          </a:p>
          <a:p>
            <a:pPr marL="457200" indent="-457200">
              <a:defRPr/>
            </a:pPr>
            <a:endParaRPr lang="en-US" sz="2000" b="1" dirty="0" smtClean="0">
              <a:solidFill>
                <a:srgbClr val="00B050"/>
              </a:solidFill>
              <a:latin typeface="Arial" charset="0"/>
            </a:endParaRPr>
          </a:p>
          <a:p>
            <a:pPr>
              <a:tabLst>
                <a:tab pos="463550" algn="l"/>
                <a:tab pos="1317625" algn="l"/>
              </a:tabLst>
              <a:defRPr/>
            </a:pPr>
            <a:r>
              <a:rPr lang="en-US" sz="2000" dirty="0" smtClean="0">
                <a:latin typeface="Arial" charset="0"/>
              </a:rPr>
              <a:t>(</a:t>
            </a:r>
            <a:r>
              <a:rPr lang="en-US" sz="2000" dirty="0">
                <a:latin typeface="Arial" charset="0"/>
              </a:rPr>
              <a:t>5) </a:t>
            </a:r>
            <a:r>
              <a:rPr lang="en-US" sz="2000" dirty="0" smtClean="0">
                <a:latin typeface="Arial" charset="0"/>
              </a:rPr>
              <a:t> you </a:t>
            </a:r>
            <a:r>
              <a:rPr lang="en-US" sz="2000" dirty="0">
                <a:latin typeface="Arial" charset="0"/>
              </a:rPr>
              <a:t>want to spinoff a business venture to take your innovation into </a:t>
            </a:r>
            <a:r>
              <a:rPr lang="en-US" sz="2000" dirty="0" smtClean="0">
                <a:latin typeface="Arial" charset="0"/>
              </a:rPr>
              <a:t>	the commercial </a:t>
            </a:r>
            <a:r>
              <a:rPr lang="en-US" sz="2000" dirty="0">
                <a:latin typeface="Arial" charset="0"/>
              </a:rPr>
              <a:t>market  </a:t>
            </a:r>
            <a:endParaRPr lang="en-US" sz="2000" dirty="0" smtClean="0">
              <a:latin typeface="Arial" charset="0"/>
            </a:endParaRPr>
          </a:p>
          <a:p>
            <a:pPr>
              <a:defRPr/>
            </a:pPr>
            <a:endParaRPr lang="en-US" sz="2000" dirty="0" smtClean="0">
              <a:latin typeface="Arial" charset="0"/>
            </a:endParaRPr>
          </a:p>
          <a:p>
            <a:pPr>
              <a:defRPr/>
            </a:pPr>
            <a:r>
              <a:rPr lang="en-US" sz="2000" dirty="0" smtClean="0">
                <a:latin typeface="Arial" charset="0"/>
              </a:rPr>
              <a:t>(</a:t>
            </a:r>
            <a:r>
              <a:rPr lang="en-US" sz="2000" dirty="0">
                <a:latin typeface="Arial" charset="0"/>
              </a:rPr>
              <a:t>6) </a:t>
            </a:r>
            <a:r>
              <a:rPr lang="en-US" sz="2000" dirty="0" smtClean="0">
                <a:latin typeface="Arial" charset="0"/>
              </a:rPr>
              <a:t> you </a:t>
            </a:r>
            <a:r>
              <a:rPr lang="en-US" sz="2000" dirty="0">
                <a:latin typeface="Arial" charset="0"/>
              </a:rPr>
              <a:t>want to retain intellectual property data rights </a:t>
            </a:r>
            <a:r>
              <a:rPr lang="en-US" sz="2000" i="1" dirty="0">
                <a:latin typeface="Arial" charset="0"/>
              </a:rPr>
              <a:t>(FAR 52.227-20</a:t>
            </a:r>
            <a:r>
              <a:rPr lang="en-US" sz="2000" i="1" dirty="0" smtClean="0">
                <a:latin typeface="Arial" charset="0"/>
              </a:rPr>
              <a:t>)</a:t>
            </a:r>
          </a:p>
          <a:p>
            <a:pPr>
              <a:defRPr/>
            </a:pPr>
            <a:endParaRPr lang="en-US" sz="2000" i="1" dirty="0" smtClean="0">
              <a:latin typeface="Arial" charset="0"/>
            </a:endParaRPr>
          </a:p>
          <a:p>
            <a:pPr>
              <a:defRPr/>
            </a:pPr>
            <a:r>
              <a:rPr lang="en-US" sz="2000" dirty="0" smtClean="0">
                <a:latin typeface="Arial" charset="0"/>
              </a:rPr>
              <a:t>(</a:t>
            </a:r>
            <a:r>
              <a:rPr lang="en-US" sz="2000" dirty="0">
                <a:latin typeface="Arial" charset="0"/>
              </a:rPr>
              <a:t>7) </a:t>
            </a:r>
            <a:r>
              <a:rPr lang="en-US" sz="2000" dirty="0" smtClean="0">
                <a:latin typeface="Arial" charset="0"/>
              </a:rPr>
              <a:t> you </a:t>
            </a:r>
            <a:r>
              <a:rPr lang="en-US" sz="2000" dirty="0">
                <a:latin typeface="Arial" charset="0"/>
              </a:rPr>
              <a:t>want a sole source marketing position with a ready-made  </a:t>
            </a:r>
          </a:p>
          <a:p>
            <a:pPr>
              <a:defRPr/>
            </a:pPr>
            <a:r>
              <a:rPr lang="en-US" sz="2000" dirty="0">
                <a:latin typeface="Arial" charset="0"/>
              </a:rPr>
              <a:t>     </a:t>
            </a:r>
            <a:r>
              <a:rPr lang="en-US" sz="2000" dirty="0" smtClean="0">
                <a:latin typeface="Arial" charset="0"/>
              </a:rPr>
              <a:t>  customer base</a:t>
            </a:r>
          </a:p>
          <a:p>
            <a:pPr>
              <a:defRPr/>
            </a:pPr>
            <a:endParaRPr lang="en-US" sz="2000" dirty="0" smtClean="0">
              <a:latin typeface="Arial" charset="0"/>
            </a:endParaRPr>
          </a:p>
          <a:p>
            <a:pPr>
              <a:defRPr/>
            </a:pPr>
            <a:r>
              <a:rPr lang="en-US" sz="2000" dirty="0" smtClean="0">
                <a:latin typeface="Arial" charset="0"/>
              </a:rPr>
              <a:t>(</a:t>
            </a:r>
            <a:r>
              <a:rPr lang="en-US" sz="2000" dirty="0">
                <a:latin typeface="Arial" charset="0"/>
              </a:rPr>
              <a:t>8) </a:t>
            </a:r>
            <a:r>
              <a:rPr lang="en-US" sz="2000" dirty="0" smtClean="0">
                <a:latin typeface="Arial" charset="0"/>
              </a:rPr>
              <a:t> you </a:t>
            </a:r>
            <a:r>
              <a:rPr lang="en-US" sz="2000" dirty="0">
                <a:latin typeface="Arial" charset="0"/>
              </a:rPr>
              <a:t>want to be recognized as a unique national resource of  </a:t>
            </a:r>
          </a:p>
          <a:p>
            <a:pPr>
              <a:defRPr/>
            </a:pPr>
            <a:r>
              <a:rPr lang="en-US" sz="2000" dirty="0">
                <a:latin typeface="Arial" charset="0"/>
              </a:rPr>
              <a:t>    </a:t>
            </a:r>
            <a:r>
              <a:rPr lang="en-US" sz="2000" dirty="0" smtClean="0">
                <a:latin typeface="Arial" charset="0"/>
              </a:rPr>
              <a:t>   technological </a:t>
            </a:r>
            <a:r>
              <a:rPr lang="en-US" sz="2000" dirty="0">
                <a:latin typeface="Arial" charset="0"/>
              </a:rPr>
              <a:t>innovation</a:t>
            </a:r>
            <a:endParaRPr lang="en-US" sz="32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4139" y="3514171"/>
            <a:ext cx="1041991" cy="763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6028" y="1766888"/>
            <a:ext cx="1041991" cy="763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fld id="{1B9DBCAB-D70E-4471-93C7-A72EEFD2E23E}" type="slidenum">
              <a:rPr lang="en-US"/>
              <a:pPr/>
              <a:t>11</a:t>
            </a:fld>
            <a:endParaRPr lang="en-US"/>
          </a:p>
        </p:txBody>
      </p:sp>
      <p:sp>
        <p:nvSpPr>
          <p:cNvPr id="267267" name="Text Box 3"/>
          <p:cNvSpPr txBox="1">
            <a:spLocks noChangeArrowheads="1"/>
          </p:cNvSpPr>
          <p:nvPr/>
        </p:nvSpPr>
        <p:spPr bwMode="auto">
          <a:xfrm>
            <a:off x="4915431" y="6208713"/>
            <a:ext cx="4225925" cy="457200"/>
          </a:xfrm>
          <a:prstGeom prst="rect">
            <a:avLst/>
          </a:prstGeom>
          <a:noFill/>
          <a:ln w="12700" cap="sq">
            <a:noFill/>
            <a:miter lim="800000"/>
            <a:headEnd type="none" w="sm" len="sm"/>
            <a:tailEnd type="none" w="sm" len="sm"/>
          </a:ln>
          <a:effectLst/>
        </p:spPr>
        <p:txBody>
          <a:bodyPr>
            <a:spAutoFit/>
          </a:bodyPr>
          <a:lstStyle/>
          <a:p>
            <a:r>
              <a:rPr lang="en-US" sz="1200" dirty="0">
                <a:latin typeface="Times New Roman" pitchFamily="18" charset="0"/>
              </a:rPr>
              <a:t>Organization charts available at:  </a:t>
            </a:r>
          </a:p>
          <a:p>
            <a:r>
              <a:rPr lang="en-US" sz="1200" dirty="0">
                <a:latin typeface="Times New Roman" pitchFamily="18" charset="0"/>
                <a:hlinkClick r:id="rId3"/>
              </a:rPr>
              <a:t>http://</a:t>
            </a:r>
            <a:r>
              <a:rPr lang="en-US" sz="1200" dirty="0" smtClean="0">
                <a:latin typeface="Times New Roman" pitchFamily="18" charset="0"/>
                <a:hlinkClick r:id="rId3"/>
              </a:rPr>
              <a:t>www.dhs.gov/xlibrary/assets/DHS_OrgChart.pdf</a:t>
            </a:r>
            <a:r>
              <a:rPr lang="en-US" sz="1200" dirty="0" smtClean="0">
                <a:latin typeface="Times New Roman" pitchFamily="18" charset="0"/>
              </a:rPr>
              <a:t> </a:t>
            </a:r>
            <a:endParaRPr lang="en-US" sz="1200" dirty="0">
              <a:latin typeface="Times New Roman" pitchFamily="18" charset="0"/>
            </a:endParaRPr>
          </a:p>
        </p:txBody>
      </p:sp>
      <p:sp>
        <p:nvSpPr>
          <p:cNvPr id="8" name="Rectangle 7"/>
          <p:cNvSpPr/>
          <p:nvPr/>
        </p:nvSpPr>
        <p:spPr>
          <a:xfrm>
            <a:off x="2936429" y="5985377"/>
            <a:ext cx="1041991" cy="7636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DHS Components </a:t>
            </a:r>
          </a:p>
          <a:p>
            <a:pPr algn="ctr"/>
            <a:r>
              <a:rPr lang="en-US" sz="800" b="1" dirty="0" smtClean="0">
                <a:solidFill>
                  <a:schemeClr val="tx1"/>
                </a:solidFill>
              </a:rPr>
              <a:t>with </a:t>
            </a:r>
          </a:p>
          <a:p>
            <a:pPr algn="ctr"/>
            <a:r>
              <a:rPr lang="en-US" sz="800" b="1" dirty="0" smtClean="0">
                <a:solidFill>
                  <a:schemeClr val="tx1"/>
                </a:solidFill>
              </a:rPr>
              <a:t>SBIR Programs</a:t>
            </a:r>
            <a:endParaRPr lang="en-US" sz="800" b="1" dirty="0">
              <a:solidFill>
                <a:schemeClr val="tx1"/>
              </a:solidFill>
            </a:endParaRPr>
          </a:p>
        </p:txBody>
      </p:sp>
      <p:pic>
        <p:nvPicPr>
          <p:cNvPr id="267266" name="Picture 2"/>
          <p:cNvPicPr>
            <a:picLocks noChangeAspect="1" noChangeArrowheads="1"/>
          </p:cNvPicPr>
          <p:nvPr/>
        </p:nvPicPr>
        <p:blipFill>
          <a:blip r:embed="rId4" cstate="print"/>
          <a:srcRect/>
          <a:stretch>
            <a:fillRect/>
          </a:stretch>
        </p:blipFill>
        <p:spPr bwMode="auto">
          <a:xfrm>
            <a:off x="457200" y="228600"/>
            <a:ext cx="8189913" cy="5784850"/>
          </a:xfrm>
          <a:prstGeom prst="rect">
            <a:avLst/>
          </a:prstGeom>
          <a:noFill/>
          <a:ln w="9525">
            <a:noFill/>
            <a:miter lim="800000"/>
            <a:headEnd/>
            <a:tailEnd/>
          </a:ln>
          <a:effectLst/>
        </p:spPr>
      </p:pic>
      <p:sp>
        <p:nvSpPr>
          <p:cNvPr id="9" name="Oval 8"/>
          <p:cNvSpPr/>
          <p:nvPr/>
        </p:nvSpPr>
        <p:spPr>
          <a:xfrm>
            <a:off x="-11875" y="4524496"/>
            <a:ext cx="9144000" cy="1104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p:txBody>
          <a:bodyPr/>
          <a:lstStyle/>
          <a:p>
            <a:fld id="{E54B86AA-A07E-47E0-84D2-65B199DBB0BD}" type="slidenum">
              <a:rPr lang="en-US"/>
              <a:pPr/>
              <a:t>12</a:t>
            </a:fld>
            <a:endParaRPr lang="en-US"/>
          </a:p>
        </p:txBody>
      </p:sp>
      <p:sp>
        <p:nvSpPr>
          <p:cNvPr id="277506" name="Rectangle 2"/>
          <p:cNvSpPr>
            <a:spLocks noGrp="1" noChangeArrowheads="1"/>
          </p:cNvSpPr>
          <p:nvPr>
            <p:ph type="title"/>
          </p:nvPr>
        </p:nvSpPr>
        <p:spPr>
          <a:xfrm>
            <a:off x="457200" y="72763"/>
            <a:ext cx="8229600" cy="792162"/>
          </a:xfrm>
        </p:spPr>
        <p:txBody>
          <a:bodyPr/>
          <a:lstStyle/>
          <a:p>
            <a:r>
              <a:rPr lang="en-US" dirty="0"/>
              <a:t>Domestic Nuclear Detection Office</a:t>
            </a:r>
          </a:p>
        </p:txBody>
      </p:sp>
      <p:grpSp>
        <p:nvGrpSpPr>
          <p:cNvPr id="2" name="Group 3"/>
          <p:cNvGrpSpPr>
            <a:grpSpLocks/>
          </p:cNvGrpSpPr>
          <p:nvPr/>
        </p:nvGrpSpPr>
        <p:grpSpPr bwMode="auto">
          <a:xfrm>
            <a:off x="2720975" y="3084513"/>
            <a:ext cx="3702050" cy="3429000"/>
            <a:chOff x="3181" y="899"/>
            <a:chExt cx="2332" cy="2160"/>
          </a:xfrm>
        </p:grpSpPr>
        <p:pic>
          <p:nvPicPr>
            <p:cNvPr id="277508" name="Picture 4" descr="DHS"/>
            <p:cNvPicPr>
              <a:picLocks noChangeAspect="1" noChangeArrowheads="1"/>
            </p:cNvPicPr>
            <p:nvPr/>
          </p:nvPicPr>
          <p:blipFill>
            <a:blip r:embed="rId3" cstate="print"/>
            <a:srcRect/>
            <a:stretch>
              <a:fillRect/>
            </a:stretch>
          </p:blipFill>
          <p:spPr bwMode="auto">
            <a:xfrm>
              <a:off x="3944" y="1481"/>
              <a:ext cx="801" cy="801"/>
            </a:xfrm>
            <a:prstGeom prst="rect">
              <a:avLst/>
            </a:prstGeom>
            <a:noFill/>
            <a:ln w="9525">
              <a:noFill/>
              <a:miter lim="800000"/>
              <a:headEnd/>
              <a:tailEnd/>
            </a:ln>
          </p:spPr>
        </p:pic>
        <p:pic>
          <p:nvPicPr>
            <p:cNvPr id="277509" name="Picture 5" descr="dotlogo"/>
            <p:cNvPicPr>
              <a:picLocks noChangeAspect="1" noChangeArrowheads="1"/>
            </p:cNvPicPr>
            <p:nvPr/>
          </p:nvPicPr>
          <p:blipFill>
            <a:blip r:embed="rId4" cstate="print"/>
            <a:srcRect/>
            <a:stretch>
              <a:fillRect/>
            </a:stretch>
          </p:blipFill>
          <p:spPr bwMode="auto">
            <a:xfrm>
              <a:off x="3582" y="899"/>
              <a:ext cx="574" cy="578"/>
            </a:xfrm>
            <a:prstGeom prst="rect">
              <a:avLst/>
            </a:prstGeom>
            <a:noFill/>
          </p:spPr>
        </p:pic>
        <p:pic>
          <p:nvPicPr>
            <p:cNvPr id="277510" name="Picture 6"/>
            <p:cNvPicPr>
              <a:picLocks noChangeAspect="1" noChangeArrowheads="1"/>
            </p:cNvPicPr>
            <p:nvPr/>
          </p:nvPicPr>
          <p:blipFill>
            <a:blip r:embed="rId5" cstate="print"/>
            <a:srcRect/>
            <a:stretch>
              <a:fillRect/>
            </a:stretch>
          </p:blipFill>
          <p:spPr bwMode="auto">
            <a:xfrm>
              <a:off x="4474" y="905"/>
              <a:ext cx="616" cy="581"/>
            </a:xfrm>
            <a:prstGeom prst="rect">
              <a:avLst/>
            </a:prstGeom>
            <a:noFill/>
          </p:spPr>
        </p:pic>
        <p:pic>
          <p:nvPicPr>
            <p:cNvPr id="277511" name="Picture 7" descr="DoD - color (7577 bytes)"/>
            <p:cNvPicPr>
              <a:picLocks noChangeAspect="1" noChangeArrowheads="1"/>
            </p:cNvPicPr>
            <p:nvPr/>
          </p:nvPicPr>
          <p:blipFill>
            <a:blip r:embed="rId6" r:link="rId7" cstate="print"/>
            <a:srcRect/>
            <a:stretch>
              <a:fillRect/>
            </a:stretch>
          </p:blipFill>
          <p:spPr bwMode="auto">
            <a:xfrm>
              <a:off x="3186" y="1514"/>
              <a:ext cx="595" cy="595"/>
            </a:xfrm>
            <a:prstGeom prst="rect">
              <a:avLst/>
            </a:prstGeom>
            <a:noFill/>
          </p:spPr>
        </p:pic>
        <p:pic>
          <p:nvPicPr>
            <p:cNvPr id="277512" name="Picture 8" descr="doe"/>
            <p:cNvPicPr>
              <a:picLocks noChangeAspect="1" noChangeArrowheads="1"/>
            </p:cNvPicPr>
            <p:nvPr/>
          </p:nvPicPr>
          <p:blipFill>
            <a:blip r:embed="rId8" cstate="print"/>
            <a:srcRect/>
            <a:stretch>
              <a:fillRect/>
            </a:stretch>
          </p:blipFill>
          <p:spPr bwMode="auto">
            <a:xfrm>
              <a:off x="4920" y="1516"/>
              <a:ext cx="593" cy="593"/>
            </a:xfrm>
            <a:prstGeom prst="rect">
              <a:avLst/>
            </a:prstGeom>
            <a:noFill/>
            <a:ln w="9525">
              <a:noFill/>
              <a:miter lim="800000"/>
              <a:headEnd/>
              <a:tailEnd/>
            </a:ln>
          </p:spPr>
        </p:pic>
        <p:pic>
          <p:nvPicPr>
            <p:cNvPr id="277513" name="Picture 9" descr="Great Seal"/>
            <p:cNvPicPr>
              <a:picLocks noChangeAspect="1" noChangeArrowheads="1"/>
            </p:cNvPicPr>
            <p:nvPr/>
          </p:nvPicPr>
          <p:blipFill>
            <a:blip r:embed="rId9" r:link="rId10" cstate="print"/>
            <a:srcRect/>
            <a:stretch>
              <a:fillRect/>
            </a:stretch>
          </p:blipFill>
          <p:spPr bwMode="auto">
            <a:xfrm>
              <a:off x="3354" y="2115"/>
              <a:ext cx="646" cy="647"/>
            </a:xfrm>
            <a:prstGeom prst="rect">
              <a:avLst/>
            </a:prstGeom>
            <a:noFill/>
          </p:spPr>
        </p:pic>
        <p:pic>
          <p:nvPicPr>
            <p:cNvPr id="277514" name="Picture 10" descr="fbi_logo"/>
            <p:cNvPicPr>
              <a:picLocks noChangeAspect="1" noChangeArrowheads="1"/>
            </p:cNvPicPr>
            <p:nvPr/>
          </p:nvPicPr>
          <p:blipFill>
            <a:blip r:embed="rId11" cstate="print"/>
            <a:srcRect/>
            <a:stretch>
              <a:fillRect/>
            </a:stretch>
          </p:blipFill>
          <p:spPr bwMode="auto">
            <a:xfrm>
              <a:off x="4708" y="2130"/>
              <a:ext cx="625" cy="646"/>
            </a:xfrm>
            <a:prstGeom prst="rect">
              <a:avLst/>
            </a:prstGeom>
            <a:noFill/>
            <a:ln w="9525">
              <a:noFill/>
              <a:miter lim="800000"/>
              <a:headEnd/>
              <a:tailEnd/>
            </a:ln>
          </p:spPr>
        </p:pic>
        <p:pic>
          <p:nvPicPr>
            <p:cNvPr id="277515" name="Picture 11" descr="nrc_logo"/>
            <p:cNvPicPr>
              <a:picLocks noChangeAspect="1" noChangeArrowheads="1"/>
            </p:cNvPicPr>
            <p:nvPr/>
          </p:nvPicPr>
          <p:blipFill>
            <a:blip r:embed="rId12" cstate="print"/>
            <a:srcRect/>
            <a:stretch>
              <a:fillRect/>
            </a:stretch>
          </p:blipFill>
          <p:spPr bwMode="auto">
            <a:xfrm>
              <a:off x="4052" y="2469"/>
              <a:ext cx="603" cy="587"/>
            </a:xfrm>
            <a:prstGeom prst="rect">
              <a:avLst/>
            </a:prstGeom>
            <a:noFill/>
          </p:spPr>
        </p:pic>
        <p:sp>
          <p:nvSpPr>
            <p:cNvPr id="277516" name="Oval 12"/>
            <p:cNvSpPr>
              <a:spLocks noChangeArrowheads="1"/>
            </p:cNvSpPr>
            <p:nvPr/>
          </p:nvSpPr>
          <p:spPr bwMode="auto">
            <a:xfrm>
              <a:off x="4474" y="900"/>
              <a:ext cx="608" cy="583"/>
            </a:xfrm>
            <a:prstGeom prst="ellipse">
              <a:avLst/>
            </a:prstGeom>
            <a:noFill/>
            <a:ln w="28575" algn="ctr">
              <a:solidFill>
                <a:srgbClr val="CC9900"/>
              </a:solidFill>
              <a:round/>
              <a:headEnd/>
              <a:tailEnd/>
            </a:ln>
            <a:effectLst/>
          </p:spPr>
          <p:txBody>
            <a:bodyPr anchor="ctr">
              <a:spAutoFit/>
            </a:bodyPr>
            <a:lstStyle/>
            <a:p>
              <a:endParaRPr lang="en-US"/>
            </a:p>
          </p:txBody>
        </p:sp>
        <p:sp>
          <p:nvSpPr>
            <p:cNvPr id="277517" name="Oval 13"/>
            <p:cNvSpPr>
              <a:spLocks noChangeArrowheads="1"/>
            </p:cNvSpPr>
            <p:nvPr/>
          </p:nvSpPr>
          <p:spPr bwMode="auto">
            <a:xfrm>
              <a:off x="4052" y="2467"/>
              <a:ext cx="603" cy="592"/>
            </a:xfrm>
            <a:prstGeom prst="ellipse">
              <a:avLst/>
            </a:prstGeom>
            <a:noFill/>
            <a:ln w="19050" algn="ctr">
              <a:solidFill>
                <a:schemeClr val="bg1"/>
              </a:solidFill>
              <a:round/>
              <a:headEnd/>
              <a:tailEnd/>
            </a:ln>
            <a:effectLst/>
          </p:spPr>
          <p:txBody>
            <a:bodyPr anchor="ctr">
              <a:spAutoFit/>
            </a:bodyPr>
            <a:lstStyle/>
            <a:p>
              <a:endParaRPr lang="en-US"/>
            </a:p>
          </p:txBody>
        </p:sp>
        <p:pic>
          <p:nvPicPr>
            <p:cNvPr id="277518" name="Picture 14" descr="dod-seal"/>
            <p:cNvPicPr>
              <a:picLocks noChangeAspect="1" noChangeArrowheads="1"/>
            </p:cNvPicPr>
            <p:nvPr/>
          </p:nvPicPr>
          <p:blipFill>
            <a:blip r:embed="rId13" cstate="print"/>
            <a:srcRect/>
            <a:stretch>
              <a:fillRect/>
            </a:stretch>
          </p:blipFill>
          <p:spPr bwMode="auto">
            <a:xfrm>
              <a:off x="3181" y="1512"/>
              <a:ext cx="606" cy="606"/>
            </a:xfrm>
            <a:prstGeom prst="rect">
              <a:avLst/>
            </a:prstGeom>
            <a:noFill/>
          </p:spPr>
        </p:pic>
      </p:grpSp>
      <p:sp>
        <p:nvSpPr>
          <p:cNvPr id="277519" name="Rectangle 15"/>
          <p:cNvSpPr>
            <a:spLocks noGrp="1" noChangeArrowheads="1"/>
          </p:cNvSpPr>
          <p:nvPr>
            <p:ph type="body" idx="1"/>
          </p:nvPr>
        </p:nvSpPr>
        <p:spPr>
          <a:xfrm>
            <a:off x="276225" y="1012825"/>
            <a:ext cx="8591550" cy="1863725"/>
          </a:xfrm>
          <a:gradFill rotWithShape="1">
            <a:gsLst>
              <a:gs pos="0">
                <a:srgbClr val="003366"/>
              </a:gs>
              <a:gs pos="100000">
                <a:srgbClr val="003366">
                  <a:gamma/>
                  <a:tint val="66667"/>
                  <a:invGamma/>
                </a:srgbClr>
              </a:gs>
            </a:gsLst>
            <a:lin ang="5400000" scaled="1"/>
          </a:gradFill>
          <a:ln/>
        </p:spPr>
        <p:txBody>
          <a:bodyPr/>
          <a:lstStyle/>
          <a:p>
            <a:pPr marL="0" indent="0" eaLnBrk="0" hangingPunct="0">
              <a:lnSpc>
                <a:spcPct val="90000"/>
              </a:lnSpc>
              <a:spcBef>
                <a:spcPct val="0"/>
              </a:spcBef>
              <a:buClr>
                <a:srgbClr val="333333"/>
              </a:buClr>
              <a:buFontTx/>
              <a:buNone/>
            </a:pPr>
            <a:r>
              <a:rPr lang="en-US" sz="1800" b="1">
                <a:solidFill>
                  <a:schemeClr val="bg1"/>
                </a:solidFill>
              </a:rPr>
              <a:t>Jointly staffed office established on 15 April 2005 with the signing of NSPD 43 / HSPD 14. </a:t>
            </a:r>
            <a:br>
              <a:rPr lang="en-US" sz="1800" b="1">
                <a:solidFill>
                  <a:schemeClr val="bg1"/>
                </a:solidFill>
              </a:rPr>
            </a:br>
            <a:endParaRPr lang="en-US" sz="1800" b="1">
              <a:solidFill>
                <a:schemeClr val="bg1"/>
              </a:solidFill>
            </a:endParaRPr>
          </a:p>
          <a:p>
            <a:pPr marL="0" indent="0" eaLnBrk="0" hangingPunct="0">
              <a:lnSpc>
                <a:spcPct val="90000"/>
              </a:lnSpc>
              <a:spcBef>
                <a:spcPct val="0"/>
              </a:spcBef>
              <a:buClr>
                <a:srgbClr val="333333"/>
              </a:buClr>
              <a:buFontTx/>
              <a:buNone/>
            </a:pPr>
            <a:r>
              <a:rPr lang="en-US" sz="1800" b="1">
                <a:solidFill>
                  <a:schemeClr val="bg1"/>
                </a:solidFill>
              </a:rPr>
              <a:t>Established to improve the Nation’s capability to detect and report unauthorized attempts to import, possess, store, develop, or transport nuclear or radiological material for use against the Nation, and to further enhance this capability over time.</a:t>
            </a:r>
            <a:r>
              <a:rPr lang="en-US" sz="1800">
                <a:solidFill>
                  <a:schemeClr val="bg1"/>
                </a:solidFill>
              </a:rPr>
              <a: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itle 1"/>
          <p:cNvSpPr>
            <a:spLocks noGrp="1"/>
          </p:cNvSpPr>
          <p:nvPr>
            <p:ph type="title"/>
          </p:nvPr>
        </p:nvSpPr>
        <p:spPr/>
        <p:txBody>
          <a:bodyPr/>
          <a:lstStyle/>
          <a:p>
            <a:r>
              <a:rPr lang="en-US" dirty="0" smtClean="0"/>
              <a:t>DHS S&amp;T Mission</a:t>
            </a:r>
          </a:p>
        </p:txBody>
      </p:sp>
      <p:sp>
        <p:nvSpPr>
          <p:cNvPr id="168965" name="Rectangle 4"/>
          <p:cNvSpPr>
            <a:spLocks noChangeArrowheads="1"/>
          </p:cNvSpPr>
          <p:nvPr/>
        </p:nvSpPr>
        <p:spPr bwMode="auto">
          <a:xfrm>
            <a:off x="381000" y="1143000"/>
            <a:ext cx="8382000" cy="1447800"/>
          </a:xfrm>
          <a:prstGeom prst="rect">
            <a:avLst/>
          </a:prstGeom>
          <a:noFill/>
          <a:ln w="9525">
            <a:noFill/>
            <a:miter lim="800000"/>
            <a:headEnd/>
            <a:tailEnd/>
          </a:ln>
        </p:spPr>
        <p:txBody>
          <a:bodyPr/>
          <a:lstStyle/>
          <a:p>
            <a:pPr algn="l">
              <a:lnSpc>
                <a:spcPct val="130000"/>
              </a:lnSpc>
            </a:pPr>
            <a:r>
              <a:rPr lang="en-US" sz="2300" b="1" i="1" dirty="0">
                <a:solidFill>
                  <a:schemeClr val="bg2"/>
                </a:solidFill>
                <a:ea typeface="MS PGothic" pitchFamily="34" charset="-128"/>
              </a:rPr>
              <a:t>Strengthen America’s security and resiliency by providing knowledge products and innovative technology solutions for the Homeland Security Enterprise</a:t>
            </a:r>
          </a:p>
          <a:p>
            <a:pPr lvl="1" algn="l" eaLnBrk="0" hangingPunct="0">
              <a:lnSpc>
                <a:spcPct val="130000"/>
              </a:lnSpc>
              <a:spcAft>
                <a:spcPts val="600"/>
              </a:spcAft>
              <a:buSzPct val="70000"/>
              <a:buFont typeface="Wingdings" pitchFamily="2" charset="2"/>
              <a:buNone/>
            </a:pPr>
            <a:endParaRPr lang="en-US" sz="2300" b="1" dirty="0">
              <a:solidFill>
                <a:srgbClr val="FFFFFF"/>
              </a:solidFill>
              <a:ea typeface="MS PGothic" pitchFamily="34" charset="-128"/>
            </a:endParaRPr>
          </a:p>
          <a:p>
            <a:pPr algn="l" eaLnBrk="0" hangingPunct="0">
              <a:lnSpc>
                <a:spcPct val="130000"/>
              </a:lnSpc>
              <a:buSzPct val="70000"/>
              <a:buFont typeface="Wingdings" pitchFamily="2" charset="2"/>
              <a:buNone/>
            </a:pPr>
            <a:endParaRPr lang="en-US" sz="2300" b="1" dirty="0">
              <a:solidFill>
                <a:srgbClr val="FFFFFF"/>
              </a:solidFill>
              <a:ea typeface="MS PGothic" pitchFamily="34" charset="-128"/>
            </a:endParaRPr>
          </a:p>
        </p:txBody>
      </p:sp>
      <p:pic>
        <p:nvPicPr>
          <p:cNvPr id="21" name="Picture 20" descr="Mission.jpg"/>
          <p:cNvPicPr>
            <a:picLocks noChangeAspect="1"/>
          </p:cNvPicPr>
          <p:nvPr/>
        </p:nvPicPr>
        <p:blipFill>
          <a:blip r:embed="rId3" cstate="print"/>
          <a:srcRect b="299"/>
          <a:stretch>
            <a:fillRect/>
          </a:stretch>
        </p:blipFill>
        <p:spPr>
          <a:xfrm>
            <a:off x="0" y="3200422"/>
            <a:ext cx="9144000" cy="36575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4" descr="ST Main 09.19.2011.jpg"/>
          <p:cNvPicPr>
            <a:picLocks noChangeAspect="1"/>
          </p:cNvPicPr>
          <p:nvPr/>
        </p:nvPicPr>
        <p:blipFill>
          <a:blip r:embed="rId3" cstate="print"/>
          <a:srcRect/>
          <a:stretch>
            <a:fillRect/>
          </a:stretch>
        </p:blipFill>
        <p:spPr bwMode="auto">
          <a:xfrm>
            <a:off x="115888" y="0"/>
            <a:ext cx="8875712" cy="6858000"/>
          </a:xfrm>
          <a:prstGeom prst="rect">
            <a:avLst/>
          </a:prstGeom>
          <a:noFill/>
          <a:ln w="9525">
            <a:noFill/>
            <a:miter lim="800000"/>
            <a:headEnd/>
            <a:tailEnd/>
          </a:ln>
        </p:spPr>
      </p:pic>
      <p:sp>
        <p:nvSpPr>
          <p:cNvPr id="201731" name="TextBox 2"/>
          <p:cNvSpPr txBox="1">
            <a:spLocks noChangeArrowheads="1"/>
          </p:cNvSpPr>
          <p:nvPr/>
        </p:nvSpPr>
        <p:spPr bwMode="auto">
          <a:xfrm>
            <a:off x="685800" y="101600"/>
            <a:ext cx="7848600" cy="584200"/>
          </a:xfrm>
          <a:prstGeom prst="rect">
            <a:avLst/>
          </a:prstGeom>
          <a:solidFill>
            <a:schemeClr val="bg1"/>
          </a:solidFill>
          <a:ln w="9525">
            <a:noFill/>
            <a:miter lim="800000"/>
            <a:headEnd/>
            <a:tailEnd/>
          </a:ln>
        </p:spPr>
        <p:txBody>
          <a:bodyPr>
            <a:spAutoFit/>
          </a:bodyPr>
          <a:lstStyle/>
          <a:p>
            <a:pPr>
              <a:defRPr/>
            </a:pPr>
            <a:r>
              <a:rPr lang="en-US" sz="3200" dirty="0">
                <a:latin typeface="+mj-lt"/>
              </a:rPr>
              <a:t>Science and Technology Directorate</a:t>
            </a:r>
          </a:p>
        </p:txBody>
      </p:sp>
      <p:pic>
        <p:nvPicPr>
          <p:cNvPr id="171012" name="Picture 5" descr="DHSST_rgb.png"/>
          <p:cNvPicPr>
            <a:picLocks noChangeAspect="1"/>
          </p:cNvPicPr>
          <p:nvPr/>
        </p:nvPicPr>
        <p:blipFill>
          <a:blip r:embed="rId4" cstate="print"/>
          <a:srcRect/>
          <a:stretch>
            <a:fillRect/>
          </a:stretch>
        </p:blipFill>
        <p:spPr bwMode="auto">
          <a:xfrm>
            <a:off x="381000" y="5791200"/>
            <a:ext cx="2133600" cy="904875"/>
          </a:xfrm>
          <a:prstGeom prst="rect">
            <a:avLst/>
          </a:prstGeom>
          <a:noFill/>
          <a:ln w="9525">
            <a:noFill/>
            <a:miter lim="800000"/>
            <a:headEnd/>
            <a:tailEnd/>
          </a:ln>
        </p:spPr>
      </p:pic>
      <p:sp>
        <p:nvSpPr>
          <p:cNvPr id="6" name="Oval 7"/>
          <p:cNvSpPr>
            <a:spLocks noChangeArrowheads="1"/>
          </p:cNvSpPr>
          <p:nvPr/>
        </p:nvSpPr>
        <p:spPr bwMode="auto">
          <a:xfrm>
            <a:off x="6066559" y="4601692"/>
            <a:ext cx="2190750" cy="952500"/>
          </a:xfrm>
          <a:prstGeom prst="ellipse">
            <a:avLst/>
          </a:prstGeom>
          <a:noFill/>
          <a:ln w="25400" algn="ctr">
            <a:solidFill>
              <a:srgbClr val="FF0000"/>
            </a:solidFill>
            <a:round/>
            <a:headEnd/>
            <a:tailEnd/>
          </a:ln>
        </p:spPr>
        <p:txBody>
          <a:bodyPr/>
          <a:lstStyle/>
          <a:p>
            <a:pPr marL="342900" indent="-342900">
              <a:lnSpc>
                <a:spcPct val="80000"/>
              </a:lnSpc>
              <a:spcBef>
                <a:spcPct val="20000"/>
              </a:spcBef>
              <a:buFontTx/>
              <a:buChar char="•"/>
            </a:pPr>
            <a:endParaRPr lang="en-US" sz="20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11675" y="-130625"/>
            <a:ext cx="8305800" cy="762000"/>
          </a:xfrm>
        </p:spPr>
        <p:txBody>
          <a:bodyPr/>
          <a:lstStyle/>
          <a:p>
            <a:pPr eaLnBrk="1" hangingPunct="1"/>
            <a:r>
              <a:rPr lang="en-US" sz="3600" dirty="0" smtClean="0">
                <a:solidFill>
                  <a:srgbClr val="002F80"/>
                </a:solidFill>
              </a:rPr>
              <a:t>DHS S&amp;T Directorate Lead Groups</a:t>
            </a:r>
            <a:endParaRPr lang="en-US" sz="3600" b="1" i="1" dirty="0" smtClean="0">
              <a:solidFill>
                <a:srgbClr val="00379A"/>
              </a:solidFill>
              <a:latin typeface="Arial" pitchFamily="34" charset="0"/>
            </a:endParaRPr>
          </a:p>
        </p:txBody>
      </p:sp>
      <p:sp>
        <p:nvSpPr>
          <p:cNvPr id="205827" name="Rectangle 3"/>
          <p:cNvSpPr>
            <a:spLocks noGrp="1" noChangeArrowheads="1"/>
          </p:cNvSpPr>
          <p:nvPr>
            <p:ph type="body" idx="1"/>
          </p:nvPr>
        </p:nvSpPr>
        <p:spPr>
          <a:xfrm>
            <a:off x="198128" y="718638"/>
            <a:ext cx="8730343" cy="5791200"/>
          </a:xfrm>
        </p:spPr>
        <p:txBody>
          <a:bodyPr/>
          <a:lstStyle/>
          <a:p>
            <a:pPr>
              <a:buClr>
                <a:srgbClr val="FF1D1D"/>
              </a:buClr>
              <a:buFont typeface="Wingdings" pitchFamily="2" charset="2"/>
              <a:buChar char="§"/>
              <a:defRPr/>
            </a:pPr>
            <a:r>
              <a:rPr lang="en-US" sz="1800" b="1" dirty="0" smtClean="0"/>
              <a:t>Support to the Homeland Security Enterprise and First Responders Group (FRG)</a:t>
            </a:r>
          </a:p>
          <a:p>
            <a:pPr lvl="1">
              <a:buClr>
                <a:srgbClr val="002F80"/>
              </a:buClr>
              <a:buSzPct val="75000"/>
              <a:buFont typeface="Wingdings" pitchFamily="2" charset="2"/>
              <a:buChar char="u"/>
              <a:defRPr/>
            </a:pPr>
            <a:r>
              <a:rPr lang="en-US" sz="1400" dirty="0" smtClean="0"/>
              <a:t>Engages first responders to better understand their needs</a:t>
            </a:r>
          </a:p>
          <a:p>
            <a:pPr lvl="1">
              <a:buClr>
                <a:srgbClr val="002F80"/>
              </a:buClr>
              <a:buSzPct val="75000"/>
              <a:buFont typeface="Wingdings" pitchFamily="2" charset="2"/>
              <a:buChar char="u"/>
              <a:defRPr/>
            </a:pPr>
            <a:r>
              <a:rPr lang="en-US" sz="1400" dirty="0" smtClean="0"/>
              <a:t>Develops innovative solutions to address their most pressing challenges, from small- to large-scale emergencies</a:t>
            </a:r>
          </a:p>
          <a:p>
            <a:pPr lvl="1">
              <a:buClr>
                <a:srgbClr val="002F80"/>
              </a:buClr>
              <a:buSzPct val="75000"/>
              <a:buFont typeface="Wingdings" pitchFamily="2" charset="2"/>
              <a:buChar char="u"/>
              <a:defRPr/>
            </a:pPr>
            <a:r>
              <a:rPr lang="en-US" sz="1400" dirty="0" smtClean="0"/>
              <a:t>Helps practitioners identify requirements for transition to use</a:t>
            </a:r>
          </a:p>
          <a:p>
            <a:pPr>
              <a:buClr>
                <a:srgbClr val="FF1D1D"/>
              </a:buClr>
              <a:buFont typeface="Wingdings" pitchFamily="2" charset="2"/>
              <a:buChar char="§"/>
              <a:defRPr/>
            </a:pPr>
            <a:r>
              <a:rPr lang="en-US" sz="1800" b="1" dirty="0" smtClean="0"/>
              <a:t>Homeland Security Advanced Research Projects Agency (HSARPA</a:t>
            </a:r>
            <a:r>
              <a:rPr lang="en-US" sz="2000" b="1" dirty="0" smtClean="0"/>
              <a:t>)</a:t>
            </a:r>
          </a:p>
          <a:p>
            <a:pPr lvl="1">
              <a:buClr>
                <a:srgbClr val="002F80"/>
              </a:buClr>
              <a:buSzPct val="75000"/>
              <a:buFont typeface="Wingdings" pitchFamily="2" charset="2"/>
              <a:buChar char="u"/>
              <a:defRPr/>
            </a:pPr>
            <a:r>
              <a:rPr lang="en-US" sz="1400" dirty="0" smtClean="0"/>
              <a:t>Facilitates research initiatives within six S&amp;T technical divisions</a:t>
            </a:r>
          </a:p>
          <a:p>
            <a:pPr lvl="1">
              <a:buClr>
                <a:srgbClr val="002F80"/>
              </a:buClr>
              <a:buSzPct val="75000"/>
              <a:buFont typeface="Wingdings" pitchFamily="2" charset="2"/>
              <a:buChar char="u"/>
              <a:defRPr/>
            </a:pPr>
            <a:r>
              <a:rPr lang="en-US" sz="1400" dirty="0" smtClean="0"/>
              <a:t>Each Division focused on addressing a major threat</a:t>
            </a:r>
          </a:p>
          <a:p>
            <a:pPr lvl="1">
              <a:buClr>
                <a:srgbClr val="002F80"/>
              </a:buClr>
              <a:buSzPct val="75000"/>
              <a:buFont typeface="Wingdings" pitchFamily="2" charset="2"/>
              <a:buChar char="u"/>
              <a:defRPr/>
            </a:pPr>
            <a:r>
              <a:rPr lang="en-US" sz="1400" dirty="0" smtClean="0"/>
              <a:t>Enables multidisciplinary, team-based work that is essential for complex problem solving and strategic solutions</a:t>
            </a:r>
          </a:p>
          <a:p>
            <a:pPr>
              <a:buClr>
                <a:srgbClr val="FF1D1D"/>
              </a:buClr>
              <a:buFont typeface="Wingdings" pitchFamily="2" charset="2"/>
              <a:buChar char="§"/>
              <a:defRPr/>
            </a:pPr>
            <a:r>
              <a:rPr lang="en-US" sz="1800" b="1" dirty="0" smtClean="0"/>
              <a:t>Acquisition Support &amp; Operations Analysis (</a:t>
            </a:r>
            <a:r>
              <a:rPr lang="en-US" sz="1800" b="1" dirty="0" err="1" smtClean="0"/>
              <a:t>ASOA</a:t>
            </a:r>
            <a:r>
              <a:rPr lang="en-US" sz="1800" b="1" dirty="0" smtClean="0"/>
              <a:t>)</a:t>
            </a:r>
          </a:p>
          <a:p>
            <a:pPr lvl="1">
              <a:buClr>
                <a:srgbClr val="002F80"/>
              </a:buClr>
              <a:buSzPct val="75000"/>
              <a:buFont typeface="Wingdings" pitchFamily="2" charset="2"/>
              <a:buChar char="u"/>
              <a:defRPr/>
            </a:pPr>
            <a:r>
              <a:rPr lang="en-US" sz="1400" dirty="0" smtClean="0"/>
              <a:t>Provides technical and managerial expertise and resources to help DHS Components identify and acquire equipment, technology and services efficiently and affordably to better secure the nation</a:t>
            </a:r>
          </a:p>
          <a:p>
            <a:pPr>
              <a:buClr>
                <a:srgbClr val="FF1D1D"/>
              </a:buClr>
              <a:buFont typeface="Wingdings" pitchFamily="2" charset="2"/>
              <a:buChar char="§"/>
              <a:defRPr/>
            </a:pPr>
            <a:r>
              <a:rPr lang="en-US" sz="1800" b="1" dirty="0" smtClean="0"/>
              <a:t>Research &amp; Development Partnerships (RDP)</a:t>
            </a:r>
            <a:r>
              <a:rPr lang="en-US" b="1" dirty="0" smtClean="0"/>
              <a:t> </a:t>
            </a:r>
          </a:p>
          <a:p>
            <a:pPr lvl="1">
              <a:buClr>
                <a:srgbClr val="002F80"/>
              </a:buClr>
              <a:buSzPct val="75000"/>
              <a:buFont typeface="Wingdings" pitchFamily="2" charset="2"/>
              <a:buChar char="u"/>
              <a:defRPr/>
            </a:pPr>
            <a:r>
              <a:rPr lang="en-US" sz="1400" dirty="0" smtClean="0"/>
              <a:t>Collaborates throughout the federal government and private sector, as well as internationally</a:t>
            </a:r>
          </a:p>
          <a:p>
            <a:pPr lvl="1">
              <a:buClr>
                <a:srgbClr val="002F80"/>
              </a:buClr>
              <a:buSzPct val="75000"/>
              <a:buFont typeface="Wingdings" pitchFamily="2" charset="2"/>
              <a:buChar char="u"/>
              <a:defRPr/>
            </a:pPr>
            <a:r>
              <a:rPr lang="en-US" sz="1400" dirty="0" smtClean="0"/>
              <a:t>Creates partnerships and leverages non-S&amp;T technological resources to deliver needed capabilities to the Homeland Security Enterprise</a:t>
            </a:r>
          </a:p>
          <a:p>
            <a:pPr marL="465138" lvl="1" indent="-233363" eaLnBrk="1" hangingPunct="1">
              <a:spcAft>
                <a:spcPct val="20000"/>
              </a:spcAft>
              <a:buClr>
                <a:schemeClr val="tx2"/>
              </a:buClr>
              <a:buFont typeface="Wingdings" pitchFamily="2" charset="2"/>
              <a:buNone/>
              <a:defRPr/>
            </a:pP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84274" y="551220"/>
            <a:ext cx="7134095" cy="5678478"/>
          </a:xfrm>
          <a:prstGeom prst="rect">
            <a:avLst/>
          </a:prstGeom>
        </p:spPr>
        <p:txBody>
          <a:bodyPr wrap="square">
            <a:spAutoFit/>
          </a:bodyPr>
          <a:lstStyle/>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Borders and Maritime Security Division </a:t>
            </a:r>
            <a:r>
              <a:rPr lang="en-US" sz="1800" dirty="0" smtClean="0">
                <a:solidFill>
                  <a:schemeClr val="bg2"/>
                </a:solidFill>
                <a:latin typeface="+mn-lt"/>
                <a:cs typeface="Arial" charset="0"/>
              </a:rPr>
              <a:t>- prevent contraband, criminals and terrorists from entering the U.S. while permitting the lawful flow of commerce and visitors</a:t>
            </a:r>
          </a:p>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Chemical/Biological Defense Division </a:t>
            </a:r>
            <a:r>
              <a:rPr lang="en-US" sz="1800" dirty="0" smtClean="0">
                <a:solidFill>
                  <a:schemeClr val="bg2"/>
                </a:solidFill>
                <a:latin typeface="+mn-lt"/>
                <a:cs typeface="Arial" charset="0"/>
              </a:rPr>
              <a:t>- detect, protect against, respond to, and recover from potential biological or chemical events</a:t>
            </a:r>
          </a:p>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Cyber Security Division </a:t>
            </a:r>
            <a:r>
              <a:rPr lang="en-US" sz="1800" dirty="0" smtClean="0">
                <a:solidFill>
                  <a:schemeClr val="bg2"/>
                </a:solidFill>
                <a:latin typeface="+mn-lt"/>
                <a:cs typeface="Arial" charset="0"/>
              </a:rPr>
              <a:t>- create a safe, secure and resilient cyber environment</a:t>
            </a:r>
          </a:p>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Explosives Division </a:t>
            </a:r>
            <a:r>
              <a:rPr lang="en-US" sz="1800" dirty="0" smtClean="0">
                <a:solidFill>
                  <a:schemeClr val="bg2"/>
                </a:solidFill>
                <a:latin typeface="+mn-lt"/>
                <a:cs typeface="Arial" charset="0"/>
              </a:rPr>
              <a:t>- detect, prevent and mitigate explosives attacks against people and infrastructure</a:t>
            </a:r>
          </a:p>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Human Factors/Behavioral Sciences Division </a:t>
            </a:r>
            <a:r>
              <a:rPr lang="en-US" sz="1800" dirty="0" smtClean="0">
                <a:solidFill>
                  <a:schemeClr val="bg2"/>
                </a:solidFill>
                <a:latin typeface="+mn-lt"/>
                <a:cs typeface="Arial" charset="0"/>
              </a:rPr>
              <a:t>- identify and analyze threats, enhance societal resilience, and integrate human capabilities in technology development</a:t>
            </a:r>
          </a:p>
          <a:p>
            <a:pPr marL="174625" indent="-174625" algn="l">
              <a:spcBef>
                <a:spcPts val="1200"/>
              </a:spcBef>
              <a:spcAft>
                <a:spcPts val="600"/>
              </a:spcAft>
              <a:buClr>
                <a:srgbClr val="002F80"/>
              </a:buClr>
              <a:buFont typeface="Wingdings" pitchFamily="2" charset="2"/>
              <a:buChar char="§"/>
            </a:pPr>
            <a:r>
              <a:rPr lang="en-US" sz="1800" b="1" dirty="0" smtClean="0">
                <a:solidFill>
                  <a:srgbClr val="C00000"/>
                </a:solidFill>
                <a:latin typeface="+mn-lt"/>
              </a:rPr>
              <a:t>Infrastructure Protection &amp; Disaster Management Division </a:t>
            </a:r>
            <a:r>
              <a:rPr lang="en-US" sz="1800" dirty="0" smtClean="0">
                <a:solidFill>
                  <a:schemeClr val="bg2"/>
                </a:solidFill>
                <a:latin typeface="+mn-lt"/>
                <a:cs typeface="Arial" charset="0"/>
              </a:rPr>
              <a:t>- strengthen situational awareness, emergency response capabilities and critical infrastructure protection</a:t>
            </a:r>
          </a:p>
        </p:txBody>
      </p:sp>
      <p:grpSp>
        <p:nvGrpSpPr>
          <p:cNvPr id="2" name="Group 13"/>
          <p:cNvGrpSpPr/>
          <p:nvPr/>
        </p:nvGrpSpPr>
        <p:grpSpPr>
          <a:xfrm>
            <a:off x="155375" y="596496"/>
            <a:ext cx="1524000" cy="5256529"/>
            <a:chOff x="381000" y="703371"/>
            <a:chExt cx="1524000" cy="5256529"/>
          </a:xfrm>
        </p:grpSpPr>
        <p:pic>
          <p:nvPicPr>
            <p:cNvPr id="9" name="Picture 16" descr="BMD"/>
            <p:cNvPicPr>
              <a:picLocks noChangeAspect="1" noChangeArrowheads="1"/>
            </p:cNvPicPr>
            <p:nvPr/>
          </p:nvPicPr>
          <p:blipFill>
            <a:blip r:embed="rId3" cstate="screen"/>
            <a:srcRect/>
            <a:stretch>
              <a:fillRect/>
            </a:stretch>
          </p:blipFill>
          <p:spPr bwMode="auto">
            <a:xfrm>
              <a:off x="457200" y="703371"/>
              <a:ext cx="1066800" cy="9366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8" name="Picture 14" descr="CBD"/>
            <p:cNvPicPr>
              <a:picLocks noChangeAspect="1" noChangeArrowheads="1"/>
            </p:cNvPicPr>
            <p:nvPr/>
          </p:nvPicPr>
          <p:blipFill>
            <a:blip r:embed="rId4" cstate="screen"/>
            <a:srcRect/>
            <a:stretch>
              <a:fillRect/>
            </a:stretch>
          </p:blipFill>
          <p:spPr bwMode="auto">
            <a:xfrm>
              <a:off x="833437" y="1567923"/>
              <a:ext cx="1066800" cy="9366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2" name="Picture 9" descr="cyber.jpg"/>
            <p:cNvPicPr>
              <a:picLocks noChangeAspect="1"/>
            </p:cNvPicPr>
            <p:nvPr/>
          </p:nvPicPr>
          <p:blipFill>
            <a:blip r:embed="rId5" cstate="screen"/>
            <a:srcRect/>
            <a:stretch>
              <a:fillRect/>
            </a:stretch>
          </p:blipFill>
          <p:spPr bwMode="auto">
            <a:xfrm>
              <a:off x="381000" y="2432475"/>
              <a:ext cx="1066800" cy="93503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7" name="Picture 13" descr="Ex"/>
            <p:cNvPicPr>
              <a:picLocks noChangeAspect="1" noChangeArrowheads="1"/>
            </p:cNvPicPr>
            <p:nvPr/>
          </p:nvPicPr>
          <p:blipFill>
            <a:blip r:embed="rId6" cstate="screen"/>
            <a:srcRect/>
            <a:stretch>
              <a:fillRect/>
            </a:stretch>
          </p:blipFill>
          <p:spPr bwMode="auto">
            <a:xfrm>
              <a:off x="833437" y="3294169"/>
              <a:ext cx="1066800" cy="9366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Picture 17" descr="HFD"/>
            <p:cNvPicPr>
              <a:picLocks noChangeAspect="1" noChangeArrowheads="1"/>
            </p:cNvPicPr>
            <p:nvPr/>
          </p:nvPicPr>
          <p:blipFill>
            <a:blip r:embed="rId7" cstate="screen"/>
            <a:srcRect/>
            <a:stretch>
              <a:fillRect/>
            </a:stretch>
          </p:blipFill>
          <p:spPr bwMode="auto">
            <a:xfrm>
              <a:off x="381000" y="4158721"/>
              <a:ext cx="1066800" cy="9366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1" name="Picture 18" descr="IGD"/>
            <p:cNvPicPr>
              <a:picLocks noChangeAspect="1" noChangeArrowheads="1"/>
            </p:cNvPicPr>
            <p:nvPr/>
          </p:nvPicPr>
          <p:blipFill>
            <a:blip r:embed="rId8" cstate="screen"/>
            <a:srcRect/>
            <a:stretch>
              <a:fillRect/>
            </a:stretch>
          </p:blipFill>
          <p:spPr bwMode="auto">
            <a:xfrm>
              <a:off x="833437" y="5023275"/>
              <a:ext cx="1071563" cy="93662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grpSp>
      <p:sp>
        <p:nvSpPr>
          <p:cNvPr id="13" name="Title 12"/>
          <p:cNvSpPr>
            <a:spLocks noGrp="1"/>
          </p:cNvSpPr>
          <p:nvPr>
            <p:ph type="title"/>
          </p:nvPr>
        </p:nvSpPr>
        <p:spPr>
          <a:xfrm>
            <a:off x="407988" y="-73724"/>
            <a:ext cx="8328025" cy="838200"/>
          </a:xfrm>
        </p:spPr>
        <p:txBody>
          <a:bodyPr/>
          <a:lstStyle/>
          <a:p>
            <a:r>
              <a:rPr lang="en-US" sz="3600" dirty="0" smtClean="0"/>
              <a:t>HSARPA Technical Divisions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p:cNvSpPr>
            <a:spLocks noGrp="1"/>
          </p:cNvSpPr>
          <p:nvPr>
            <p:ph type="sldNum" sz="quarter" idx="10"/>
          </p:nvPr>
        </p:nvSpPr>
        <p:spPr/>
        <p:txBody>
          <a:bodyPr/>
          <a:lstStyle/>
          <a:p>
            <a:fld id="{863E76B1-0BBB-46CD-A493-C202B81741D0}" type="slidenum">
              <a:rPr lang="en-US"/>
              <a:pPr/>
              <a:t>17</a:t>
            </a:fld>
            <a:endParaRPr lang="en-US" dirty="0"/>
          </a:p>
        </p:txBody>
      </p:sp>
      <p:sp>
        <p:nvSpPr>
          <p:cNvPr id="165890" name="Rectangle 2"/>
          <p:cNvSpPr>
            <a:spLocks noGrp="1" noChangeArrowheads="1"/>
          </p:cNvSpPr>
          <p:nvPr>
            <p:ph type="title"/>
          </p:nvPr>
        </p:nvSpPr>
        <p:spPr>
          <a:xfrm>
            <a:off x="79188" y="-39584"/>
            <a:ext cx="9144000" cy="838200"/>
          </a:xfrm>
        </p:spPr>
        <p:txBody>
          <a:bodyPr>
            <a:noAutofit/>
          </a:bodyPr>
          <a:lstStyle/>
          <a:p>
            <a:r>
              <a:rPr lang="en-US" sz="2800" dirty="0"/>
              <a:t>DHS </a:t>
            </a:r>
            <a:r>
              <a:rPr lang="en-US" sz="2800" dirty="0" smtClean="0"/>
              <a:t>SBIR </a:t>
            </a:r>
            <a:r>
              <a:rPr lang="en-US" sz="2800" dirty="0"/>
              <a:t>– </a:t>
            </a:r>
            <a:r>
              <a:rPr lang="en-US" sz="2800" dirty="0" smtClean="0"/>
              <a:t>A Three-Phase Program</a:t>
            </a:r>
            <a:endParaRPr lang="en-US" sz="2800" dirty="0"/>
          </a:p>
        </p:txBody>
      </p:sp>
      <p:graphicFrame>
        <p:nvGraphicFramePr>
          <p:cNvPr id="165916" name="Group 28"/>
          <p:cNvGraphicFramePr>
            <a:graphicFrameLocks noGrp="1"/>
          </p:cNvGraphicFramePr>
          <p:nvPr>
            <p:ph idx="1"/>
          </p:nvPr>
        </p:nvGraphicFramePr>
        <p:xfrm>
          <a:off x="1443025" y="718259"/>
          <a:ext cx="7295523" cy="5309615"/>
        </p:xfrm>
        <a:graphic>
          <a:graphicData uri="http://schemas.openxmlformats.org/drawingml/2006/table">
            <a:tbl>
              <a:tblPr/>
              <a:tblGrid>
                <a:gridCol w="1851718"/>
                <a:gridCol w="5443805"/>
              </a:tblGrid>
              <a:tr h="1759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Phase 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Scientific and Technical Feasibility/Study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kern="1200" cap="none" normalizeH="0" baseline="0" dirty="0" smtClean="0">
                          <a:ln>
                            <a:noFill/>
                          </a:ln>
                          <a:solidFill>
                            <a:schemeClr val="tx1"/>
                          </a:solidFill>
                          <a:effectLst/>
                          <a:latin typeface="Arial" charset="0"/>
                          <a:ea typeface="+mn-ea"/>
                          <a:cs typeface="+mn-cs"/>
                        </a:rPr>
                        <a:t>Funded with SBIR funds, 33% may be outsourced</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$100K for base effort for S&amp;T Directorate’s SBIR</a:t>
                      </a:r>
                    </a:p>
                    <a:p>
                      <a:pPr marL="457200" marR="0" lvl="1" indent="0" algn="l" defTabSz="914400" rtl="0" eaLnBrk="1" fontAlgn="base" latinLnBrk="0" hangingPunct="1">
                        <a:lnSpc>
                          <a:spcPct val="100000"/>
                        </a:lnSpc>
                        <a:spcBef>
                          <a:spcPct val="20000"/>
                        </a:spcBef>
                        <a:spcAft>
                          <a:spcPct val="0"/>
                        </a:spcAft>
                        <a:buClr>
                          <a:schemeClr val="accent2"/>
                        </a:buClr>
                        <a:buSzPct val="50000"/>
                        <a:buFont typeface="Wingdings" pitchFamily="2" charset="2"/>
                        <a:buChar char="u"/>
                        <a:tabLst/>
                      </a:pPr>
                      <a:r>
                        <a:rPr kumimoji="0" lang="en-US" sz="1600" b="0" i="0" u="none" strike="noStrike" cap="none" normalizeH="0" baseline="0" dirty="0" smtClean="0">
                          <a:ln>
                            <a:noFill/>
                          </a:ln>
                          <a:solidFill>
                            <a:schemeClr val="tx1"/>
                          </a:solidFill>
                          <a:effectLst/>
                          <a:latin typeface="Arial" charset="0"/>
                        </a:rPr>
                        <a:t>  not to exceed 6 months for base effort</a:t>
                      </a:r>
                    </a:p>
                    <a:p>
                      <a:pPr marL="457200" marR="0" lvl="1" indent="0" algn="l" defTabSz="914400" rtl="0" eaLnBrk="1" fontAlgn="base" latinLnBrk="0" hangingPunct="1">
                        <a:lnSpc>
                          <a:spcPct val="100000"/>
                        </a:lnSpc>
                        <a:spcBef>
                          <a:spcPct val="20000"/>
                        </a:spcBef>
                        <a:spcAft>
                          <a:spcPct val="0"/>
                        </a:spcAft>
                        <a:buClr>
                          <a:srgbClr val="002F80"/>
                        </a:buClr>
                        <a:buSzPct val="50000"/>
                        <a:buFont typeface="Wingdings" pitchFamily="2" charset="2"/>
                        <a:buChar char="u"/>
                        <a:tabLst/>
                      </a:pPr>
                      <a:r>
                        <a:rPr kumimoji="0" lang="en-US" sz="1600" b="0" i="0" u="none" strike="noStrike" cap="none" normalizeH="0" baseline="0" dirty="0" smtClean="0">
                          <a:ln>
                            <a:noFill/>
                          </a:ln>
                          <a:solidFill>
                            <a:schemeClr val="tx1"/>
                          </a:solidFill>
                          <a:effectLst/>
                          <a:latin typeface="Arial" charset="0"/>
                        </a:rPr>
                        <a:t>  potential for additional $50K for Phase I option</a:t>
                      </a:r>
                    </a:p>
                    <a:p>
                      <a:pPr marL="457200" marR="0" lvl="1" indent="0" algn="l" defTabSz="914400" rtl="0" eaLnBrk="1" fontAlgn="base" latinLnBrk="0" hangingPunct="1">
                        <a:lnSpc>
                          <a:spcPct val="100000"/>
                        </a:lnSpc>
                        <a:spcBef>
                          <a:spcPct val="20000"/>
                        </a:spcBef>
                        <a:spcAft>
                          <a:spcPct val="0"/>
                        </a:spcAft>
                        <a:buClr>
                          <a:schemeClr val="accent2"/>
                        </a:buClr>
                        <a:buSzPct val="50000"/>
                        <a:buFont typeface="Wingdings" pitchFamily="2" charset="2"/>
                        <a:buChar char="u"/>
                        <a:tabLst/>
                      </a:pPr>
                      <a:r>
                        <a:rPr kumimoji="0" lang="en-US" sz="1600" b="0" i="0" u="none" strike="noStrike" cap="none" normalizeH="0" baseline="0" dirty="0" smtClean="0">
                          <a:ln>
                            <a:noFill/>
                          </a:ln>
                          <a:solidFill>
                            <a:schemeClr val="tx1"/>
                          </a:solidFill>
                          <a:effectLst/>
                          <a:latin typeface="Arial" charset="0"/>
                        </a:rPr>
                        <a:t>  additional 4 months for option period</a:t>
                      </a:r>
                    </a:p>
                    <a:p>
                      <a:pPr marL="0" marR="0" lvl="0" indent="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$150,000 for DNDO’s SBIR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09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Phase 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Concept Development/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Prototype Demonstration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kern="1200" cap="none" normalizeH="0" baseline="0" dirty="0" smtClean="0">
                          <a:ln>
                            <a:noFill/>
                          </a:ln>
                          <a:solidFill>
                            <a:schemeClr val="tx1"/>
                          </a:solidFill>
                          <a:effectLst/>
                          <a:latin typeface="Arial" charset="0"/>
                          <a:ea typeface="+mn-ea"/>
                          <a:cs typeface="+mn-cs"/>
                        </a:rPr>
                        <a:t>Funded with SBIR funds, 50% may be outsourced</a:t>
                      </a:r>
                      <a:endParaRPr kumimoji="0" lang="en-US"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$750K for base effort for S&amp;T Directorate’s SBIR</a:t>
                      </a:r>
                    </a:p>
                    <a:p>
                      <a:pPr marL="457200" marR="0" lvl="1" indent="0" algn="l" defTabSz="914400" rtl="0" eaLnBrk="1" fontAlgn="base" latinLnBrk="0" hangingPunct="1">
                        <a:lnSpc>
                          <a:spcPct val="100000"/>
                        </a:lnSpc>
                        <a:spcBef>
                          <a:spcPct val="20000"/>
                        </a:spcBef>
                        <a:spcAft>
                          <a:spcPct val="0"/>
                        </a:spcAft>
                        <a:buClr>
                          <a:schemeClr val="accent2"/>
                        </a:buClr>
                        <a:buSzPct val="50000"/>
                        <a:buFont typeface="Wingdings" pitchFamily="2" charset="2"/>
                        <a:buChar char="u"/>
                        <a:tabLst/>
                      </a:pPr>
                      <a:r>
                        <a:rPr kumimoji="0" lang="en-US" sz="1600" b="0" i="0" u="none" strike="noStrike" cap="none" normalizeH="0" baseline="0" dirty="0" smtClean="0">
                          <a:ln>
                            <a:noFill/>
                          </a:ln>
                          <a:solidFill>
                            <a:schemeClr val="tx1"/>
                          </a:solidFill>
                          <a:effectLst/>
                          <a:latin typeface="Arial" charset="0"/>
                        </a:rPr>
                        <a:t>  not to exceed 24 months for base effort</a:t>
                      </a:r>
                    </a:p>
                    <a:p>
                      <a:pPr marL="457200" marR="0" lvl="1" indent="0" algn="l" defTabSz="914400" rtl="0" eaLnBrk="1" fontAlgn="base" latinLnBrk="0" hangingPunct="1">
                        <a:lnSpc>
                          <a:spcPct val="100000"/>
                        </a:lnSpc>
                        <a:spcBef>
                          <a:spcPct val="20000"/>
                        </a:spcBef>
                        <a:spcAft>
                          <a:spcPct val="0"/>
                        </a:spcAft>
                        <a:buClr>
                          <a:srgbClr val="002F80"/>
                        </a:buClr>
                        <a:buSzPct val="50000"/>
                        <a:buFont typeface="Wingdings" pitchFamily="2" charset="2"/>
                        <a:buChar char="u"/>
                        <a:tabLst/>
                      </a:pPr>
                      <a:r>
                        <a:rPr kumimoji="0" lang="en-US" sz="1600" b="0" i="0" u="none" strike="noStrike" cap="none" normalizeH="0" baseline="0" dirty="0" smtClean="0">
                          <a:ln>
                            <a:noFill/>
                          </a:ln>
                          <a:solidFill>
                            <a:schemeClr val="tx1"/>
                          </a:solidFill>
                          <a:effectLst/>
                          <a:latin typeface="Arial" charset="0"/>
                        </a:rPr>
                        <a:t>  potential for additional $250,000 for Phase II  </a:t>
                      </a:r>
                    </a:p>
                    <a:p>
                      <a:pPr marL="457200" marR="0" lvl="1" indent="0" algn="l" defTabSz="914400" rtl="0" eaLnBrk="1" fontAlgn="base" latinLnBrk="0" hangingPunct="1">
                        <a:lnSpc>
                          <a:spcPct val="100000"/>
                        </a:lnSpc>
                        <a:spcBef>
                          <a:spcPct val="20000"/>
                        </a:spcBef>
                        <a:spcAft>
                          <a:spcPct val="0"/>
                        </a:spcAft>
                        <a:buClr>
                          <a:srgbClr val="002F80"/>
                        </a:buClr>
                        <a:buSzPct val="50000"/>
                        <a:buFontTx/>
                        <a:buNone/>
                        <a:tabLst/>
                      </a:pPr>
                      <a:r>
                        <a:rPr kumimoji="0" lang="en-US" sz="1600" b="0" i="0" u="none" strike="noStrike" cap="none" normalizeH="0" baseline="0" dirty="0" smtClean="0">
                          <a:ln>
                            <a:noFill/>
                          </a:ln>
                          <a:solidFill>
                            <a:schemeClr val="tx1"/>
                          </a:solidFill>
                          <a:effectLst/>
                          <a:latin typeface="Arial" charset="0"/>
                        </a:rPr>
                        <a:t>   option</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$1,000,000 for DNDO’s SBIR</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675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Phase III: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Product Development/ Commercialization Stage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non SBIR funds)</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Funded with private or non-SBIR government sources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No dollar or time limits</a:t>
                      </a:r>
                    </a:p>
                    <a:p>
                      <a:pPr marL="0" marR="0" lvl="0" indent="0" algn="l" defTabSz="914400" rtl="0" eaLnBrk="1" fontAlgn="base" latinLnBrk="0" hangingPunct="1">
                        <a:lnSpc>
                          <a:spcPct val="100000"/>
                        </a:lnSpc>
                        <a:spcBef>
                          <a:spcPct val="2000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Size standards do not apply</a:t>
                      </a:r>
                    </a:p>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For work that derives from, furthers the Phase I/Phase II   </a:t>
                      </a:r>
                    </a:p>
                    <a:p>
                      <a:pPr marL="0" marR="0" lvl="0" indent="0" algn="l" defTabSz="914400" rtl="0" eaLnBrk="1" fontAlgn="base" latinLnBrk="0" hangingPunct="1">
                        <a:lnSpc>
                          <a:spcPct val="100000"/>
                        </a:lnSpc>
                        <a:spcBef>
                          <a:spcPts val="0"/>
                        </a:spcBef>
                        <a:spcAft>
                          <a:spcPct val="0"/>
                        </a:spcAft>
                        <a:buClr>
                          <a:srgbClr val="FF0000"/>
                        </a:buClr>
                        <a:buSzPct val="75000"/>
                        <a:buFontTx/>
                        <a:buNone/>
                        <a:tabLst/>
                      </a:pPr>
                      <a:r>
                        <a:rPr kumimoji="0" lang="en-US" sz="1600" b="0" i="0" u="none" strike="noStrike" cap="none" normalizeH="0" baseline="0" dirty="0" smtClean="0">
                          <a:ln>
                            <a:noFill/>
                          </a:ln>
                          <a:solidFill>
                            <a:schemeClr val="tx1"/>
                          </a:solidFill>
                          <a:effectLst/>
                          <a:latin typeface="Arial" charset="0"/>
                        </a:rPr>
                        <a:t>    effort, or brings to conclusion</a:t>
                      </a:r>
                    </a:p>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rPr>
                        <a:t>  Can be sole-sourced; competition determined in Phase 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419841" name="Object 23"/>
          <p:cNvGraphicFramePr>
            <a:graphicFrameLocks noChangeAspect="1"/>
          </p:cNvGraphicFramePr>
          <p:nvPr/>
        </p:nvGraphicFramePr>
        <p:xfrm>
          <a:off x="168060" y="954373"/>
          <a:ext cx="1127903" cy="1371600"/>
        </p:xfrm>
        <a:graphic>
          <a:graphicData uri="http://schemas.openxmlformats.org/presentationml/2006/ole">
            <mc:AlternateContent xmlns:mc="http://schemas.openxmlformats.org/markup-compatibility/2006">
              <mc:Choice xmlns:v="urn:schemas-microsoft-com:vml" Requires="v">
                <p:oleObj spid="_x0000_s538630" name="Clip" r:id="rId4" imgW="2751120" imgH="3452400" progId="">
                  <p:embed/>
                </p:oleObj>
              </mc:Choice>
              <mc:Fallback>
                <p:oleObj name="Clip" r:id="rId4" imgW="2751120" imgH="3452400" progId="">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60" y="954373"/>
                        <a:ext cx="1127903" cy="1371600"/>
                      </a:xfrm>
                      <a:prstGeom prst="rect">
                        <a:avLst/>
                      </a:prstGeom>
                      <a:gradFill rotWithShape="0">
                        <a:gsLst>
                          <a:gs pos="0">
                            <a:srgbClr val="ED412F"/>
                          </a:gs>
                          <a:gs pos="100000">
                            <a:schemeClr val="accent1"/>
                          </a:gs>
                        </a:gsLst>
                        <a:path path="shape">
                          <a:fillToRect l="50000" t="50000" r="50000" b="50000"/>
                        </a:path>
                      </a:gradFill>
                      <a:ln w="9525">
                        <a:solidFill>
                          <a:schemeClr val="folHlink"/>
                        </a:solidFill>
                        <a:miter lim="800000"/>
                        <a:headEnd/>
                        <a:tailEnd/>
                      </a:ln>
                    </p:spPr>
                  </p:pic>
                </p:oleObj>
              </mc:Fallback>
            </mc:AlternateContent>
          </a:graphicData>
        </a:graphic>
      </p:graphicFrame>
      <p:graphicFrame>
        <p:nvGraphicFramePr>
          <p:cNvPr id="419842" name="Object 24"/>
          <p:cNvGraphicFramePr>
            <a:graphicFrameLocks noChangeAspect="1"/>
          </p:cNvGraphicFramePr>
          <p:nvPr/>
        </p:nvGraphicFramePr>
        <p:xfrm>
          <a:off x="162338" y="2830278"/>
          <a:ext cx="1139346" cy="1143204"/>
        </p:xfrm>
        <a:graphic>
          <a:graphicData uri="http://schemas.openxmlformats.org/presentationml/2006/ole">
            <mc:AlternateContent xmlns:mc="http://schemas.openxmlformats.org/markup-compatibility/2006">
              <mc:Choice xmlns:v="urn:schemas-microsoft-com:vml" Requires="v">
                <p:oleObj spid="_x0000_s538631" name="Clip" r:id="rId6" imgW="4335120" imgH="4716000" progId="">
                  <p:embed/>
                </p:oleObj>
              </mc:Choice>
              <mc:Fallback>
                <p:oleObj name="Clip" r:id="rId6" imgW="4335120" imgH="4716000" progId="">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338" y="2830278"/>
                        <a:ext cx="1139346" cy="1143204"/>
                      </a:xfrm>
                      <a:prstGeom prst="rect">
                        <a:avLst/>
                      </a:prstGeom>
                      <a:gradFill rotWithShape="0">
                        <a:gsLst>
                          <a:gs pos="0">
                            <a:srgbClr val="ED412F"/>
                          </a:gs>
                          <a:gs pos="100000">
                            <a:schemeClr val="accent1"/>
                          </a:gs>
                        </a:gsLst>
                        <a:path path="shape">
                          <a:fillToRect l="50000" t="50000" r="50000" b="50000"/>
                        </a:path>
                      </a:gradFill>
                      <a:ln w="9525">
                        <a:solidFill>
                          <a:schemeClr val="folHlink"/>
                        </a:solidFill>
                        <a:miter lim="800000"/>
                        <a:headEnd/>
                        <a:tailEnd/>
                      </a:ln>
                    </p:spPr>
                  </p:pic>
                </p:oleObj>
              </mc:Fallback>
            </mc:AlternateContent>
          </a:graphicData>
        </a:graphic>
      </p:graphicFrame>
      <p:graphicFrame>
        <p:nvGraphicFramePr>
          <p:cNvPr id="419843" name="Object 25"/>
          <p:cNvGraphicFramePr>
            <a:graphicFrameLocks noChangeAspect="1"/>
          </p:cNvGraphicFramePr>
          <p:nvPr/>
        </p:nvGraphicFramePr>
        <p:xfrm>
          <a:off x="168060" y="4430974"/>
          <a:ext cx="1127903" cy="1095375"/>
        </p:xfrm>
        <a:graphic>
          <a:graphicData uri="http://schemas.openxmlformats.org/presentationml/2006/ole">
            <mc:AlternateContent xmlns:mc="http://schemas.openxmlformats.org/markup-compatibility/2006">
              <mc:Choice xmlns:v="urn:schemas-microsoft-com:vml" Requires="v">
                <p:oleObj spid="_x0000_s538632" name="Clip" r:id="rId8" imgW="3320640" imgH="2939760" progId="">
                  <p:embed/>
                </p:oleObj>
              </mc:Choice>
              <mc:Fallback>
                <p:oleObj name="Clip" r:id="rId8" imgW="3320640" imgH="2939760" progId="">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060" y="4430974"/>
                        <a:ext cx="1127903" cy="1095375"/>
                      </a:xfrm>
                      <a:prstGeom prst="rect">
                        <a:avLst/>
                      </a:prstGeom>
                      <a:gradFill rotWithShape="0">
                        <a:gsLst>
                          <a:gs pos="0">
                            <a:srgbClr val="C33B05"/>
                          </a:gs>
                          <a:gs pos="100000">
                            <a:srgbClr val="FF9900"/>
                          </a:gs>
                        </a:gsLst>
                        <a:path path="shape">
                          <a:fillToRect l="50000" t="50000" r="50000" b="50000"/>
                        </a:path>
                      </a:gradFill>
                      <a:ln w="9525">
                        <a:solidFill>
                          <a:schemeClr val="folHlink"/>
                        </a:solidFill>
                        <a:miter lim="800000"/>
                        <a:headEnd/>
                        <a:tailEnd/>
                      </a:ln>
                    </p:spPr>
                  </p:pic>
                </p:oleObj>
              </mc:Fallback>
            </mc:AlternateContent>
          </a:graphicData>
        </a:graphic>
      </p:graphicFrame>
      <p:sp>
        <p:nvSpPr>
          <p:cNvPr id="14" name="TextBox 13"/>
          <p:cNvSpPr txBox="1"/>
          <p:nvPr/>
        </p:nvSpPr>
        <p:spPr>
          <a:xfrm>
            <a:off x="5023250" y="6044185"/>
            <a:ext cx="3301341" cy="738664"/>
          </a:xfrm>
          <a:prstGeom prst="rect">
            <a:avLst/>
          </a:prstGeom>
          <a:solidFill>
            <a:srgbClr val="CCECFF"/>
          </a:solidFill>
        </p:spPr>
        <p:txBody>
          <a:bodyPr wrap="square" rtlCol="0">
            <a:spAutoFit/>
          </a:bodyPr>
          <a:lstStyle/>
          <a:p>
            <a:r>
              <a:rPr lang="en-US" sz="1400" dirty="0" smtClean="0"/>
              <a:t>SBA threshold guidance, March 2010:</a:t>
            </a:r>
          </a:p>
          <a:p>
            <a:pPr lvl="1">
              <a:buClr>
                <a:srgbClr val="FF1D1D"/>
              </a:buClr>
              <a:buFont typeface="Wingdings" pitchFamily="2" charset="2"/>
              <a:buChar char="§"/>
            </a:pPr>
            <a:r>
              <a:rPr lang="en-US" sz="1400" dirty="0" smtClean="0"/>
              <a:t>  Phase  I:  $   150,000</a:t>
            </a:r>
          </a:p>
          <a:p>
            <a:pPr lvl="1">
              <a:buClr>
                <a:srgbClr val="FF1D1D"/>
              </a:buClr>
              <a:buFont typeface="Wingdings" pitchFamily="2" charset="2"/>
              <a:buChar char="§"/>
            </a:pPr>
            <a:r>
              <a:rPr lang="en-US" sz="1400" dirty="0" smtClean="0"/>
              <a:t>  Phase II:  $1,000,000</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200" dirty="0" smtClean="0"/>
              <a:t>DHS SBIR:  Treated as a Federal Procurement</a:t>
            </a:r>
          </a:p>
        </p:txBody>
      </p:sp>
      <p:sp>
        <p:nvSpPr>
          <p:cNvPr id="20483" name="Content Placeholder 2"/>
          <p:cNvSpPr>
            <a:spLocks noGrp="1"/>
          </p:cNvSpPr>
          <p:nvPr>
            <p:ph idx="1"/>
          </p:nvPr>
        </p:nvSpPr>
        <p:spPr>
          <a:xfrm>
            <a:off x="154379" y="1600200"/>
            <a:ext cx="8811491" cy="2752725"/>
          </a:xfrm>
        </p:spPr>
        <p:txBody>
          <a:bodyPr/>
          <a:lstStyle/>
          <a:p>
            <a:pPr eaLnBrk="1" hangingPunct="1">
              <a:spcBef>
                <a:spcPts val="0"/>
              </a:spcBef>
              <a:buClr>
                <a:srgbClr val="FF0000"/>
              </a:buClr>
              <a:buSzPct val="85000"/>
              <a:buFont typeface="Wingdings" pitchFamily="2" charset="2"/>
              <a:buChar char="n"/>
            </a:pPr>
            <a:r>
              <a:rPr lang="en-US" dirty="0" smtClean="0"/>
              <a:t>DHS SBIRs are subject to the Federal Acquisition regulations (FARs) </a:t>
            </a:r>
          </a:p>
          <a:p>
            <a:pPr eaLnBrk="1" hangingPunct="1">
              <a:lnSpc>
                <a:spcPct val="150000"/>
              </a:lnSpc>
              <a:buClr>
                <a:srgbClr val="FF0000"/>
              </a:buClr>
              <a:buSzPct val="85000"/>
              <a:buFont typeface="Wingdings" pitchFamily="2" charset="2"/>
              <a:buChar char="n"/>
            </a:pPr>
            <a:r>
              <a:rPr lang="en-US" dirty="0" smtClean="0"/>
              <a:t>Announcements, solicitations, schedules</a:t>
            </a:r>
          </a:p>
          <a:p>
            <a:pPr eaLnBrk="1" hangingPunct="1">
              <a:lnSpc>
                <a:spcPct val="150000"/>
              </a:lnSpc>
              <a:buClr>
                <a:srgbClr val="FF0000"/>
              </a:buClr>
              <a:buSzPct val="85000"/>
              <a:buFont typeface="Wingdings" pitchFamily="2" charset="2"/>
              <a:buChar char="n"/>
            </a:pPr>
            <a:r>
              <a:rPr lang="en-US" dirty="0" smtClean="0"/>
              <a:t>Topics are determined by </a:t>
            </a:r>
            <a:r>
              <a:rPr lang="en-US" smtClean="0"/>
              <a:t>the government</a:t>
            </a:r>
            <a:endParaRPr lang="en-US" dirty="0" smtClean="0"/>
          </a:p>
          <a:p>
            <a:pPr eaLnBrk="1" hangingPunct="1">
              <a:lnSpc>
                <a:spcPct val="150000"/>
              </a:lnSpc>
              <a:buClr>
                <a:srgbClr val="FF0000"/>
              </a:buClr>
              <a:buSzPct val="85000"/>
              <a:buFont typeface="Wingdings" pitchFamily="2" charset="2"/>
              <a:buChar char="n"/>
            </a:pPr>
            <a:r>
              <a:rPr lang="en-US" dirty="0" smtClean="0"/>
              <a:t>Solicited proposals, review panels</a:t>
            </a:r>
          </a:p>
          <a:p>
            <a:pPr eaLnBrk="1" hangingPunct="1">
              <a:lnSpc>
                <a:spcPct val="150000"/>
              </a:lnSpc>
              <a:buClr>
                <a:srgbClr val="FF0000"/>
              </a:buClr>
              <a:buSzPct val="85000"/>
              <a:buFont typeface="Wingdings" pitchFamily="2" charset="2"/>
              <a:buChar char="n"/>
            </a:pPr>
            <a:r>
              <a:rPr lang="en-US" dirty="0" smtClean="0"/>
              <a:t>Subject to a DCAA audit</a:t>
            </a:r>
          </a:p>
        </p:txBody>
      </p:sp>
      <p:sp>
        <p:nvSpPr>
          <p:cNvPr id="4" name="TextBox 3"/>
          <p:cNvSpPr txBox="1"/>
          <p:nvPr/>
        </p:nvSpPr>
        <p:spPr>
          <a:xfrm>
            <a:off x="1592469" y="4880747"/>
            <a:ext cx="5949538" cy="369332"/>
          </a:xfrm>
          <a:prstGeom prst="rect">
            <a:avLst/>
          </a:prstGeom>
          <a:solidFill>
            <a:schemeClr val="accent1"/>
          </a:solidFill>
        </p:spPr>
        <p:txBody>
          <a:bodyPr wrap="square" rtlCol="0">
            <a:spAutoFit/>
          </a:bodyPr>
          <a:lstStyle/>
          <a:p>
            <a:r>
              <a:rPr lang="en-US" dirty="0" smtClean="0"/>
              <a:t>DHS issues contracts, not grants, for its SBIR awards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fld id="{6C820693-6B07-4FC6-A707-61E7B28C7741}" type="slidenum">
              <a:rPr lang="en-US"/>
              <a:pPr/>
              <a:t>19</a:t>
            </a:fld>
            <a:endParaRPr lang="en-US"/>
          </a:p>
        </p:txBody>
      </p:sp>
      <p:sp>
        <p:nvSpPr>
          <p:cNvPr id="137218" name="Rectangle 2"/>
          <p:cNvSpPr>
            <a:spLocks noGrp="1" noChangeArrowheads="1"/>
          </p:cNvSpPr>
          <p:nvPr>
            <p:ph type="title"/>
          </p:nvPr>
        </p:nvSpPr>
        <p:spPr>
          <a:xfrm>
            <a:off x="533400" y="0"/>
            <a:ext cx="8328025" cy="685800"/>
          </a:xfrm>
        </p:spPr>
        <p:txBody>
          <a:bodyPr/>
          <a:lstStyle/>
          <a:p>
            <a:r>
              <a:rPr lang="en-US" dirty="0"/>
              <a:t>DHS SBIR Evaluation Criteria</a:t>
            </a:r>
          </a:p>
        </p:txBody>
      </p:sp>
      <p:sp>
        <p:nvSpPr>
          <p:cNvPr id="137219" name="Rectangle 3"/>
          <p:cNvSpPr>
            <a:spLocks noGrp="1" noChangeArrowheads="1"/>
          </p:cNvSpPr>
          <p:nvPr>
            <p:ph type="body" sz="half" idx="1"/>
          </p:nvPr>
        </p:nvSpPr>
        <p:spPr>
          <a:xfrm>
            <a:off x="673100" y="869950"/>
            <a:ext cx="7810500" cy="5118100"/>
          </a:xfrm>
        </p:spPr>
        <p:txBody>
          <a:bodyPr/>
          <a:lstStyle/>
          <a:p>
            <a:pPr marL="0" indent="0" defTabSz="342900">
              <a:lnSpc>
                <a:spcPct val="90000"/>
              </a:lnSpc>
              <a:spcBef>
                <a:spcPct val="0"/>
              </a:spcBef>
              <a:buClr>
                <a:srgbClr val="FF0000"/>
              </a:buClr>
              <a:buSzPct val="75000"/>
              <a:buFont typeface="Wingdings" pitchFamily="2" charset="2"/>
              <a:buChar char="n"/>
            </a:pPr>
            <a:r>
              <a:rPr lang="en-US" sz="2000" dirty="0"/>
              <a:t>  </a:t>
            </a:r>
            <a:r>
              <a:rPr lang="en-US" sz="2000" dirty="0" smtClean="0"/>
              <a:t> </a:t>
            </a:r>
            <a:r>
              <a:rPr lang="en-US" sz="2400" dirty="0" smtClean="0"/>
              <a:t>The </a:t>
            </a:r>
            <a:r>
              <a:rPr lang="en-US" sz="2400" dirty="0"/>
              <a:t>soundness, technical merit, and innovation of the 	proposed 	approach and its incremental progress 	toward 	topic or subtopic solution</a:t>
            </a:r>
          </a:p>
          <a:p>
            <a:pPr marL="0" indent="0" defTabSz="342900">
              <a:lnSpc>
                <a:spcPct val="90000"/>
              </a:lnSpc>
              <a:spcBef>
                <a:spcPct val="0"/>
              </a:spcBef>
              <a:buClr>
                <a:srgbClr val="FF0000"/>
              </a:buClr>
              <a:buSzPct val="75000"/>
              <a:buNone/>
            </a:pPr>
            <a:endParaRPr lang="en-US" sz="2400" dirty="0"/>
          </a:p>
          <a:p>
            <a:pPr marL="0" indent="0" defTabSz="342900">
              <a:lnSpc>
                <a:spcPct val="90000"/>
              </a:lnSpc>
              <a:spcBef>
                <a:spcPct val="0"/>
              </a:spcBef>
              <a:buClr>
                <a:srgbClr val="FF0000"/>
              </a:buClr>
              <a:buSzPct val="75000"/>
              <a:buFont typeface="Wingdings" pitchFamily="2" charset="2"/>
              <a:buChar char=""/>
            </a:pPr>
            <a:r>
              <a:rPr lang="en-US" sz="2000" dirty="0"/>
              <a:t>  </a:t>
            </a:r>
            <a:r>
              <a:rPr lang="en-US" sz="2000" dirty="0" smtClean="0"/>
              <a:t> </a:t>
            </a:r>
            <a:r>
              <a:rPr lang="en-US" sz="2400" dirty="0" smtClean="0"/>
              <a:t>The </a:t>
            </a:r>
            <a:r>
              <a:rPr lang="en-US" sz="2400" dirty="0"/>
              <a:t>qualifications of the proposed principal 	investigators, supporting staff, and consultants</a:t>
            </a:r>
          </a:p>
          <a:p>
            <a:pPr marL="688975" lvl="1" indent="-231775" defTabSz="342900">
              <a:lnSpc>
                <a:spcPct val="90000"/>
              </a:lnSpc>
              <a:spcBef>
                <a:spcPct val="0"/>
              </a:spcBef>
              <a:buClr>
                <a:schemeClr val="accent2"/>
              </a:buClr>
              <a:buSzPct val="75000"/>
              <a:buFont typeface="Wingdings" pitchFamily="2" charset="2"/>
              <a:buChar char="u"/>
            </a:pPr>
            <a:r>
              <a:rPr lang="en-US" sz="2000" dirty="0"/>
              <a:t>Qualifications include not only the ability to perform the research and development but also the ability to commercialize the results</a:t>
            </a:r>
          </a:p>
          <a:p>
            <a:pPr marL="0" indent="0" defTabSz="342900">
              <a:lnSpc>
                <a:spcPct val="90000"/>
              </a:lnSpc>
              <a:spcBef>
                <a:spcPct val="0"/>
              </a:spcBef>
              <a:buNone/>
            </a:pPr>
            <a:endParaRPr lang="en-US" sz="2000" dirty="0"/>
          </a:p>
          <a:p>
            <a:pPr marL="0" indent="0" defTabSz="342900">
              <a:lnSpc>
                <a:spcPct val="90000"/>
              </a:lnSpc>
              <a:spcBef>
                <a:spcPct val="0"/>
              </a:spcBef>
              <a:buClr>
                <a:srgbClr val="FF0000"/>
              </a:buClr>
              <a:buSzPct val="75000"/>
              <a:buFont typeface="Wingdings" pitchFamily="2" charset="2"/>
              <a:buChar char="n"/>
            </a:pPr>
            <a:r>
              <a:rPr lang="en-US" sz="2000" dirty="0"/>
              <a:t>  	</a:t>
            </a:r>
            <a:r>
              <a:rPr lang="en-US" sz="2400" dirty="0"/>
              <a:t>The potential for commercial (government or private 	sector) 	</a:t>
            </a:r>
            <a:r>
              <a:rPr lang="en-US" sz="2400" dirty="0" smtClean="0"/>
              <a:t>application and </a:t>
            </a:r>
            <a:r>
              <a:rPr lang="en-US" sz="2400" dirty="0"/>
              <a:t>the benefits expected to </a:t>
            </a:r>
            <a:r>
              <a:rPr lang="en-US" sz="2400" dirty="0" smtClean="0"/>
              <a:t> </a:t>
            </a:r>
          </a:p>
          <a:p>
            <a:pPr marL="0" indent="0" defTabSz="342900">
              <a:lnSpc>
                <a:spcPct val="90000"/>
              </a:lnSpc>
              <a:spcBef>
                <a:spcPct val="0"/>
              </a:spcBef>
              <a:buClr>
                <a:srgbClr val="FF0000"/>
              </a:buClr>
              <a:buSzPct val="75000"/>
              <a:buNone/>
            </a:pPr>
            <a:r>
              <a:rPr lang="en-US" sz="2400" dirty="0"/>
              <a:t> </a:t>
            </a:r>
            <a:r>
              <a:rPr lang="en-US" sz="2400" dirty="0" smtClean="0"/>
              <a:t>   accrue from </a:t>
            </a:r>
            <a:r>
              <a:rPr lang="en-US" sz="2400" dirty="0"/>
              <a:t>this </a:t>
            </a:r>
            <a:r>
              <a:rPr lang="en-US" sz="2400" dirty="0" smtClean="0"/>
              <a:t>commercialization</a:t>
            </a:r>
          </a:p>
          <a:p>
            <a:pPr marL="0" indent="0" defTabSz="342900">
              <a:lnSpc>
                <a:spcPct val="90000"/>
              </a:lnSpc>
              <a:spcBef>
                <a:spcPct val="0"/>
              </a:spcBef>
              <a:buClr>
                <a:srgbClr val="FF0000"/>
              </a:buClr>
              <a:buSzPct val="75000"/>
              <a:buNone/>
            </a:pPr>
            <a:endParaRPr lang="en-US" sz="2400" dirty="0" smtClean="0"/>
          </a:p>
          <a:p>
            <a:pPr marL="0" indent="0" defTabSz="342900">
              <a:lnSpc>
                <a:spcPct val="90000"/>
              </a:lnSpc>
              <a:spcBef>
                <a:spcPct val="0"/>
              </a:spcBef>
              <a:buClr>
                <a:srgbClr val="FF0000"/>
              </a:buClr>
              <a:buSzPct val="75000"/>
              <a:buFont typeface="Wingdings" pitchFamily="2" charset="2"/>
              <a:buChar char="n"/>
            </a:pPr>
            <a:r>
              <a:rPr lang="en-US" sz="2000" dirty="0" smtClean="0"/>
              <a:t>   </a:t>
            </a:r>
            <a:r>
              <a:rPr lang="en-US" sz="2400" dirty="0" smtClean="0"/>
              <a:t>Cost reasonableness</a:t>
            </a:r>
          </a:p>
          <a:p>
            <a:pPr marL="0" indent="0" defTabSz="342900">
              <a:lnSpc>
                <a:spcPct val="90000"/>
              </a:lnSpc>
              <a:spcBef>
                <a:spcPct val="0"/>
              </a:spcBef>
              <a:buClr>
                <a:srgbClr val="FF0000"/>
              </a:buClr>
              <a:buSzPct val="75000"/>
              <a:buNone/>
            </a:pPr>
            <a:endParaRPr lang="en-US" sz="2400" dirty="0" smtClean="0"/>
          </a:p>
          <a:p>
            <a:pPr marL="0" indent="0" defTabSz="342900">
              <a:lnSpc>
                <a:spcPct val="90000"/>
              </a:lnSpc>
              <a:spcBef>
                <a:spcPct val="0"/>
              </a:spcBef>
              <a:buClr>
                <a:srgbClr val="FF0000"/>
              </a:buClr>
              <a:buSzPct val="75000"/>
              <a:buNone/>
            </a:pPr>
            <a:endParaRPr lang="en-US" sz="2400" dirty="0" smtClean="0"/>
          </a:p>
          <a:p>
            <a:pPr marL="0" indent="0" defTabSz="342900">
              <a:lnSpc>
                <a:spcPct val="90000"/>
              </a:lnSpc>
              <a:spcBef>
                <a:spcPct val="0"/>
              </a:spcBef>
              <a:buClr>
                <a:schemeClr val="bg1">
                  <a:lumMod val="65000"/>
                </a:schemeClr>
              </a:buClr>
              <a:buSzPct val="75000"/>
              <a:buFont typeface="Wingdings" pitchFamily="2" charset="2"/>
              <a:buChar char="§"/>
            </a:pPr>
            <a:endParaRPr lang="en-US" sz="2400" dirty="0"/>
          </a:p>
          <a:p>
            <a:pPr marL="688975" lvl="1" indent="-231775" defTabSz="342900">
              <a:lnSpc>
                <a:spcPct val="90000"/>
              </a:lnSpc>
              <a:spcBef>
                <a:spcPct val="0"/>
              </a:spcBef>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65" y="37137"/>
            <a:ext cx="8980510" cy="806018"/>
          </a:xfrm>
        </p:spPr>
        <p:txBody>
          <a:bodyPr/>
          <a:lstStyle/>
          <a:p>
            <a:r>
              <a:rPr lang="en-US" sz="3200" dirty="0" smtClean="0"/>
              <a:t>Small Business Innovation Research (SBIR) Program</a:t>
            </a:r>
            <a:endParaRPr lang="en-US" sz="3200" dirty="0"/>
          </a:p>
        </p:txBody>
      </p:sp>
      <p:sp>
        <p:nvSpPr>
          <p:cNvPr id="3" name="Content Placeholder 2"/>
          <p:cNvSpPr>
            <a:spLocks noGrp="1"/>
          </p:cNvSpPr>
          <p:nvPr>
            <p:ph idx="1"/>
          </p:nvPr>
        </p:nvSpPr>
        <p:spPr>
          <a:xfrm>
            <a:off x="353500" y="935243"/>
            <a:ext cx="8422368" cy="4525963"/>
          </a:xfrm>
        </p:spPr>
        <p:txBody>
          <a:bodyPr/>
          <a:lstStyle/>
          <a:p>
            <a:pPr>
              <a:buClr>
                <a:srgbClr val="FF0000"/>
              </a:buClr>
              <a:buFont typeface="Wingdings" pitchFamily="2" charset="2"/>
              <a:buChar char="§"/>
            </a:pPr>
            <a:r>
              <a:rPr lang="en-US" dirty="0" smtClean="0"/>
              <a:t>One of the largest examples of U.S. public-private partnerships</a:t>
            </a:r>
          </a:p>
          <a:p>
            <a:pPr>
              <a:buClr>
                <a:srgbClr val="FF0000"/>
              </a:buClr>
              <a:buFont typeface="Wingdings" pitchFamily="2" charset="2"/>
              <a:buChar char="§"/>
            </a:pPr>
            <a:r>
              <a:rPr lang="en-US" dirty="0" smtClean="0"/>
              <a:t>Created in 1982 through the Small Business Innovation Development Act and reauthorized in 2011</a:t>
            </a:r>
          </a:p>
          <a:p>
            <a:pPr>
              <a:buClr>
                <a:srgbClr val="FF0000"/>
              </a:buClr>
              <a:buFont typeface="Wingdings" pitchFamily="2" charset="2"/>
              <a:buChar char="§"/>
            </a:pPr>
            <a:r>
              <a:rPr lang="en-US" dirty="0" smtClean="0"/>
              <a:t>Specific distinct program purposes are to:</a:t>
            </a:r>
          </a:p>
          <a:p>
            <a:pPr lvl="1">
              <a:buClr>
                <a:srgbClr val="002F80"/>
              </a:buClr>
              <a:buFont typeface="Wingdings" pitchFamily="2" charset="2"/>
              <a:buChar char="Ø"/>
            </a:pPr>
            <a:r>
              <a:rPr lang="en-US" sz="2000" dirty="0" smtClean="0"/>
              <a:t>Stimulate technological innovation;</a:t>
            </a:r>
          </a:p>
          <a:p>
            <a:pPr lvl="1">
              <a:buClr>
                <a:srgbClr val="002F80"/>
              </a:buClr>
              <a:buFont typeface="Wingdings" pitchFamily="2" charset="2"/>
              <a:buChar char="Ø"/>
            </a:pPr>
            <a:r>
              <a:rPr lang="en-US" sz="2000" dirty="0" smtClean="0"/>
              <a:t>Use small business concerns (SBC) to meet Federal research/research and development (R/R&amp;D) needs;</a:t>
            </a:r>
          </a:p>
          <a:p>
            <a:pPr lvl="1">
              <a:buClr>
                <a:srgbClr val="002F80"/>
              </a:buClr>
              <a:buFont typeface="Wingdings" pitchFamily="2" charset="2"/>
              <a:buChar char="Ø"/>
            </a:pPr>
            <a:r>
              <a:rPr lang="en-US" sz="2000" dirty="0" smtClean="0"/>
              <a:t>Foster and encourage participation by socially and economically disadvantaged SBCs, and by women-owned SBCs,                      in technological innovation; and</a:t>
            </a:r>
          </a:p>
          <a:p>
            <a:pPr lvl="1">
              <a:buClr>
                <a:srgbClr val="002F80"/>
              </a:buClr>
              <a:buFont typeface="Wingdings" pitchFamily="2" charset="2"/>
              <a:buChar char="Ø"/>
            </a:pPr>
            <a:r>
              <a:rPr lang="en-US" sz="2000" dirty="0" smtClean="0"/>
              <a:t>Increase private sector commercialization of innovations derived from Federal R&amp;D, thereby increasing competition, productivity and economic growth</a:t>
            </a:r>
          </a:p>
          <a:p>
            <a:endParaRPr lang="en-US" dirty="0" smtClean="0"/>
          </a:p>
        </p:txBody>
      </p:sp>
      <p:sp>
        <p:nvSpPr>
          <p:cNvPr id="4" name="Slide Number Placeholder 3"/>
          <p:cNvSpPr>
            <a:spLocks noGrp="1"/>
          </p:cNvSpPr>
          <p:nvPr>
            <p:ph type="sldNum" sz="quarter" idx="10"/>
          </p:nvPr>
        </p:nvSpPr>
        <p:spPr/>
        <p:txBody>
          <a:bodyPr/>
          <a:lstStyle/>
          <a:p>
            <a:fld id="{AFD9FB3B-8BA7-413D-8E54-B2509E31FD85}" type="slidenum">
              <a:rPr lang="en-US" smtClean="0"/>
              <a:pPr/>
              <a:t>2</a:t>
            </a:fld>
            <a:endParaRPr lang="en-US"/>
          </a:p>
        </p:txBody>
      </p:sp>
      <p:sp>
        <p:nvSpPr>
          <p:cNvPr id="5" name="TextBox 4"/>
          <p:cNvSpPr txBox="1"/>
          <p:nvPr/>
        </p:nvSpPr>
        <p:spPr>
          <a:xfrm>
            <a:off x="4845134" y="5902038"/>
            <a:ext cx="3479469" cy="523220"/>
          </a:xfrm>
          <a:prstGeom prst="rect">
            <a:avLst/>
          </a:prstGeom>
          <a:solidFill>
            <a:srgbClr val="AFE1FF"/>
          </a:solidFill>
          <a:ln>
            <a:noFill/>
          </a:ln>
          <a:effectLst>
            <a:outerShdw blurRad="50800" dist="38100" dir="2700000" algn="tl" rotWithShape="0">
              <a:srgbClr val="FF0000">
                <a:alpha val="40000"/>
              </a:srgbClr>
            </a:outerShdw>
          </a:effectLst>
        </p:spPr>
        <p:txBody>
          <a:bodyPr wrap="square" rtlCol="0">
            <a:spAutoFit/>
          </a:bodyPr>
          <a:lstStyle/>
          <a:p>
            <a:pPr algn="ctr"/>
            <a:r>
              <a:rPr lang="en-US" sz="1400" dirty="0" smtClean="0">
                <a:cs typeface="Arial" charset="0"/>
              </a:rPr>
              <a:t>P.L. </a:t>
            </a:r>
            <a:r>
              <a:rPr lang="en-US" sz="1400" dirty="0" smtClean="0"/>
              <a:t>112-81</a:t>
            </a:r>
            <a:r>
              <a:rPr lang="en-US" sz="1400" dirty="0" smtClean="0">
                <a:cs typeface="Arial" charset="0"/>
              </a:rPr>
              <a:t> (signed 12/31/2011)</a:t>
            </a:r>
          </a:p>
          <a:p>
            <a:pPr algn="ctr"/>
            <a:r>
              <a:rPr lang="en-US" sz="1400" dirty="0" smtClean="0">
                <a:cs typeface="Arial" charset="0"/>
              </a:rPr>
              <a:t>continues program through</a:t>
            </a:r>
            <a:r>
              <a:rPr lang="en-US" sz="1400" dirty="0" smtClean="0">
                <a:solidFill>
                  <a:srgbClr val="FFCC00"/>
                </a:solidFill>
                <a:cs typeface="Arial" charset="0"/>
              </a:rPr>
              <a:t> </a:t>
            </a:r>
            <a:r>
              <a:rPr lang="en-US" sz="1400" dirty="0" smtClean="0">
                <a:cs typeface="Arial" charset="0"/>
              </a:rPr>
              <a:t>09/30/2017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FBF99722-7AF6-4226-998B-033B7AF60660}" type="slidenum">
              <a:rPr lang="en-US"/>
              <a:pPr/>
              <a:t>20</a:t>
            </a:fld>
            <a:endParaRPr lang="en-US"/>
          </a:p>
        </p:txBody>
      </p:sp>
      <p:sp>
        <p:nvSpPr>
          <p:cNvPr id="262146" name="Rectangle 2"/>
          <p:cNvSpPr>
            <a:spLocks noGrp="1" noChangeArrowheads="1"/>
          </p:cNvSpPr>
          <p:nvPr>
            <p:ph type="title"/>
          </p:nvPr>
        </p:nvSpPr>
        <p:spPr>
          <a:xfrm>
            <a:off x="457200" y="274638"/>
            <a:ext cx="8229600" cy="647700"/>
          </a:xfrm>
        </p:spPr>
        <p:txBody>
          <a:bodyPr/>
          <a:lstStyle/>
          <a:p>
            <a:r>
              <a:rPr lang="en-US" sz="3800" dirty="0"/>
              <a:t>DHS SBIR Evaluation Process</a:t>
            </a:r>
          </a:p>
        </p:txBody>
      </p:sp>
      <p:sp>
        <p:nvSpPr>
          <p:cNvPr id="262147" name="Rectangle 3"/>
          <p:cNvSpPr>
            <a:spLocks noGrp="1" noChangeArrowheads="1"/>
          </p:cNvSpPr>
          <p:nvPr>
            <p:ph type="body" sz="half" idx="1"/>
          </p:nvPr>
        </p:nvSpPr>
        <p:spPr>
          <a:xfrm>
            <a:off x="381000" y="990600"/>
            <a:ext cx="8121555" cy="4648200"/>
          </a:xfrm>
        </p:spPr>
        <p:txBody>
          <a:bodyPr/>
          <a:lstStyle/>
          <a:p>
            <a:pPr marL="231775" indent="-231775" defTabSz="169863">
              <a:lnSpc>
                <a:spcPct val="80000"/>
              </a:lnSpc>
              <a:buClr>
                <a:srgbClr val="FF0000"/>
              </a:buClr>
              <a:buSzPct val="75000"/>
              <a:buFont typeface="Wingdings" pitchFamily="2" charset="2"/>
              <a:buChar char="n"/>
              <a:tabLst>
                <a:tab pos="571500" algn="l"/>
                <a:tab pos="800100" algn="l"/>
              </a:tabLst>
            </a:pPr>
            <a:r>
              <a:rPr lang="en-US" sz="2000" dirty="0"/>
              <a:t>Proposals processed and made available to appropriate DHS technical program manager for evaluation and recommendation</a:t>
            </a:r>
          </a:p>
          <a:p>
            <a:pPr marL="346075" lvl="1" indent="0" defTabSz="169863">
              <a:lnSpc>
                <a:spcPct val="80000"/>
              </a:lnSpc>
              <a:buClr>
                <a:srgbClr val="002F80"/>
              </a:buClr>
              <a:buSzPct val="75000"/>
              <a:buFont typeface="Wingdings" pitchFamily="2" charset="2"/>
              <a:buChar char="u"/>
              <a:tabLst>
                <a:tab pos="571500" algn="l"/>
                <a:tab pos="800100" algn="l"/>
              </a:tabLst>
            </a:pPr>
            <a:r>
              <a:rPr lang="en-US" sz="2000" dirty="0"/>
              <a:t> </a:t>
            </a:r>
            <a:r>
              <a:rPr lang="en-US" sz="2000" dirty="0" smtClean="0"/>
              <a:t>PM seeks </a:t>
            </a:r>
            <a:r>
              <a:rPr lang="en-US" sz="2000" dirty="0"/>
              <a:t>technical advice from qualified Federal Government    	employees </a:t>
            </a:r>
            <a:r>
              <a:rPr lang="en-US" sz="2000" dirty="0" smtClean="0"/>
              <a:t>and may seek advice from non-Federal </a:t>
            </a:r>
            <a:r>
              <a:rPr lang="en-US" sz="2000" dirty="0"/>
              <a:t>Government </a:t>
            </a:r>
            <a:r>
              <a:rPr lang="en-US" sz="2000" dirty="0" smtClean="0"/>
              <a:t> </a:t>
            </a:r>
          </a:p>
          <a:p>
            <a:pPr marL="346075" lvl="1" indent="0" defTabSz="169863">
              <a:lnSpc>
                <a:spcPct val="80000"/>
              </a:lnSpc>
              <a:buClr>
                <a:srgbClr val="002F80"/>
              </a:buClr>
              <a:buSzPct val="75000"/>
              <a:buNone/>
              <a:tabLst>
                <a:tab pos="571500" algn="l"/>
                <a:tab pos="800100" algn="l"/>
              </a:tabLst>
            </a:pPr>
            <a:r>
              <a:rPr lang="en-US" sz="2000" dirty="0" smtClean="0"/>
              <a:t>   employees</a:t>
            </a:r>
            <a:endParaRPr lang="en-US" sz="2000" dirty="0"/>
          </a:p>
          <a:p>
            <a:pPr marL="231775" indent="-231775" defTabSz="169863">
              <a:lnSpc>
                <a:spcPct val="80000"/>
              </a:lnSpc>
              <a:tabLst>
                <a:tab pos="571500" algn="l"/>
                <a:tab pos="800100" algn="l"/>
              </a:tabLst>
            </a:pPr>
            <a:endParaRPr lang="en-US" sz="2000" dirty="0"/>
          </a:p>
          <a:p>
            <a:pPr marL="231775" indent="-231775" defTabSz="169863">
              <a:lnSpc>
                <a:spcPct val="80000"/>
              </a:lnSpc>
              <a:buClr>
                <a:srgbClr val="FF0000"/>
              </a:buClr>
              <a:buSzPct val="75000"/>
              <a:buFont typeface="Wingdings" pitchFamily="2" charset="2"/>
              <a:buChar char="n"/>
              <a:tabLst>
                <a:tab pos="571500" algn="l"/>
                <a:tab pos="800100" algn="l"/>
              </a:tabLst>
            </a:pPr>
            <a:r>
              <a:rPr lang="en-US" sz="2000" dirty="0"/>
              <a:t>Each proposal evaluated, on a competition basis, on its merit and relevance to the specific SBIR topic area, rather than against other proposals</a:t>
            </a:r>
          </a:p>
          <a:p>
            <a:pPr marL="231775" indent="-231775" defTabSz="169863">
              <a:lnSpc>
                <a:spcPct val="80000"/>
              </a:lnSpc>
              <a:tabLst>
                <a:tab pos="571500" algn="l"/>
                <a:tab pos="800100" algn="l"/>
              </a:tabLst>
            </a:pPr>
            <a:endParaRPr lang="en-US" sz="2000" dirty="0"/>
          </a:p>
          <a:p>
            <a:pPr marL="231775" indent="-231775" defTabSz="169863">
              <a:lnSpc>
                <a:spcPct val="80000"/>
              </a:lnSpc>
              <a:buClr>
                <a:srgbClr val="FF0000"/>
              </a:buClr>
              <a:buSzPct val="75000"/>
              <a:buFont typeface="Wingdings" pitchFamily="2" charset="2"/>
              <a:buChar char="n"/>
              <a:tabLst>
                <a:tab pos="571500" algn="l"/>
                <a:tab pos="800100" algn="l"/>
              </a:tabLst>
            </a:pPr>
            <a:r>
              <a:rPr lang="en-US" sz="2000" dirty="0"/>
              <a:t>Evaluators use an adjectival rating </a:t>
            </a:r>
            <a:r>
              <a:rPr lang="en-US" sz="2000" dirty="0" smtClean="0"/>
              <a:t>system for the criteria (except cost reasonableness):</a:t>
            </a:r>
            <a:endParaRPr lang="en-US" sz="2000" dirty="0"/>
          </a:p>
          <a:p>
            <a:pPr marL="346075" lvl="1" indent="0" defTabSz="169863">
              <a:lnSpc>
                <a:spcPct val="80000"/>
              </a:lnSpc>
              <a:buClr>
                <a:srgbClr val="002F80"/>
              </a:buClr>
              <a:buSzPct val="75000"/>
              <a:buFont typeface="Wingdings" pitchFamily="2" charset="2"/>
              <a:buChar char="u"/>
              <a:tabLst>
                <a:tab pos="571500" algn="l"/>
                <a:tab pos="800100" algn="l"/>
              </a:tabLst>
            </a:pPr>
            <a:r>
              <a:rPr lang="en-US" sz="1800" dirty="0"/>
              <a:t>  Excellent					</a:t>
            </a:r>
            <a:r>
              <a:rPr lang="en-US" sz="1800" dirty="0" smtClean="0"/>
              <a:t>   Strongly </a:t>
            </a:r>
            <a:r>
              <a:rPr lang="en-US" sz="1800" dirty="0"/>
              <a:t>Recommended for Funding </a:t>
            </a:r>
          </a:p>
          <a:p>
            <a:pPr marL="346075" lvl="1" indent="0" defTabSz="169863">
              <a:lnSpc>
                <a:spcPct val="80000"/>
              </a:lnSpc>
              <a:buClr>
                <a:srgbClr val="002F80"/>
              </a:buClr>
              <a:buSzPct val="75000"/>
              <a:buFont typeface="Wingdings" pitchFamily="2" charset="2"/>
              <a:buChar char="u"/>
              <a:tabLst>
                <a:tab pos="571500" algn="l"/>
                <a:tab pos="800100" algn="l"/>
              </a:tabLst>
            </a:pPr>
            <a:r>
              <a:rPr lang="en-US" sz="1800" dirty="0"/>
              <a:t>  Very good					</a:t>
            </a:r>
            <a:r>
              <a:rPr lang="en-US" sz="1800" dirty="0" smtClean="0"/>
              <a:t>   Recommended </a:t>
            </a:r>
            <a:r>
              <a:rPr lang="en-US" sz="1800" dirty="0"/>
              <a:t>for Funding</a:t>
            </a:r>
          </a:p>
          <a:p>
            <a:pPr marL="346075" lvl="1" indent="0" defTabSz="169863">
              <a:lnSpc>
                <a:spcPct val="80000"/>
              </a:lnSpc>
              <a:buClr>
                <a:srgbClr val="002F80"/>
              </a:buClr>
              <a:buSzPct val="75000"/>
              <a:buFont typeface="Wingdings" pitchFamily="2" charset="2"/>
              <a:buChar char="u"/>
              <a:tabLst>
                <a:tab pos="571500" algn="l"/>
                <a:tab pos="800100" algn="l"/>
              </a:tabLst>
            </a:pPr>
            <a:r>
              <a:rPr lang="en-US" sz="1800" dirty="0"/>
              <a:t>  Good								 Fund Availability</a:t>
            </a:r>
          </a:p>
          <a:p>
            <a:pPr marL="346075" lvl="1" indent="0" defTabSz="169863">
              <a:lnSpc>
                <a:spcPct val="80000"/>
              </a:lnSpc>
              <a:buClr>
                <a:srgbClr val="002F80"/>
              </a:buClr>
              <a:buSzPct val="75000"/>
              <a:buFont typeface="Wingdings" pitchFamily="2" charset="2"/>
              <a:buChar char="u"/>
              <a:tabLst>
                <a:tab pos="571500" algn="l"/>
                <a:tab pos="800100" algn="l"/>
              </a:tabLst>
            </a:pPr>
            <a:r>
              <a:rPr lang="en-US" sz="1800" dirty="0"/>
              <a:t>  Fair									 Fund Availability</a:t>
            </a:r>
          </a:p>
          <a:p>
            <a:pPr marL="346075" lvl="1" indent="0" defTabSz="169863">
              <a:lnSpc>
                <a:spcPct val="80000"/>
              </a:lnSpc>
              <a:buClr>
                <a:srgbClr val="002F80"/>
              </a:buClr>
              <a:buSzPct val="75000"/>
              <a:buFont typeface="Wingdings" pitchFamily="2" charset="2"/>
              <a:buChar char="u"/>
              <a:tabLst>
                <a:tab pos="571500" algn="l"/>
                <a:tab pos="800100" algn="l"/>
              </a:tabLst>
            </a:pPr>
            <a:r>
              <a:rPr lang="en-US" sz="1800" dirty="0"/>
              <a:t>  Unacceptable			 </a:t>
            </a:r>
            <a:r>
              <a:rPr lang="en-US" sz="1800" dirty="0" smtClean="0"/>
              <a:t>  Not </a:t>
            </a:r>
            <a:r>
              <a:rPr lang="en-US" sz="1800" dirty="0"/>
              <a:t>Recommended for Funding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BC456837-FC72-4E26-AC09-52F4177D4094}" type="slidenum">
              <a:rPr lang="en-US"/>
              <a:pPr/>
              <a:t>21</a:t>
            </a:fld>
            <a:endParaRPr lang="en-US"/>
          </a:p>
        </p:txBody>
      </p:sp>
      <p:sp>
        <p:nvSpPr>
          <p:cNvPr id="296962" name="Rectangle 2"/>
          <p:cNvSpPr>
            <a:spLocks noGrp="1" noChangeArrowheads="1"/>
          </p:cNvSpPr>
          <p:nvPr>
            <p:ph type="title"/>
          </p:nvPr>
        </p:nvSpPr>
        <p:spPr>
          <a:xfrm>
            <a:off x="257175" y="58052"/>
            <a:ext cx="8610600" cy="576263"/>
          </a:xfrm>
        </p:spPr>
        <p:txBody>
          <a:bodyPr/>
          <a:lstStyle/>
          <a:p>
            <a:r>
              <a:rPr lang="en-US" sz="3200" dirty="0"/>
              <a:t>DHS S&amp;T Directorate </a:t>
            </a:r>
            <a:r>
              <a:rPr lang="en-US" sz="3200" dirty="0" smtClean="0"/>
              <a:t>FY12.2 SBIR</a:t>
            </a:r>
            <a:endParaRPr lang="en-US" sz="3200" dirty="0"/>
          </a:p>
        </p:txBody>
      </p:sp>
      <p:sp>
        <p:nvSpPr>
          <p:cNvPr id="296963" name="Rectangle 3"/>
          <p:cNvSpPr>
            <a:spLocks noGrp="1" noChangeArrowheads="1"/>
          </p:cNvSpPr>
          <p:nvPr>
            <p:ph type="body" idx="1"/>
          </p:nvPr>
        </p:nvSpPr>
        <p:spPr>
          <a:xfrm>
            <a:off x="233363" y="365510"/>
            <a:ext cx="8686800" cy="4876800"/>
          </a:xfrm>
        </p:spPr>
        <p:txBody>
          <a:bodyPr/>
          <a:lstStyle/>
          <a:p>
            <a:pPr marL="230188" indent="-230188" defTabSz="306388">
              <a:spcBef>
                <a:spcPct val="0"/>
              </a:spcBef>
              <a:buClr>
                <a:schemeClr val="bg1">
                  <a:lumMod val="65000"/>
                </a:schemeClr>
              </a:buClr>
              <a:buSzPct val="75000"/>
              <a:buNone/>
              <a:tabLst>
                <a:tab pos="3367088" algn="l"/>
              </a:tabLst>
            </a:pPr>
            <a:endParaRPr lang="en-US" sz="2000" dirty="0"/>
          </a:p>
          <a:p>
            <a:pPr marL="230188" indent="-230188" defTabSz="306388">
              <a:spcBef>
                <a:spcPct val="0"/>
              </a:spcBef>
              <a:buClr>
                <a:srgbClr val="FF0000"/>
              </a:buClr>
              <a:buSzPct val="75000"/>
              <a:buFont typeface="Wingdings" pitchFamily="2" charset="2"/>
              <a:buChar char="n"/>
              <a:tabLst>
                <a:tab pos="3367088" algn="l"/>
              </a:tabLst>
            </a:pPr>
            <a:r>
              <a:rPr lang="en-US" sz="2400" dirty="0" smtClean="0"/>
              <a:t> FY12.2: DHSSBIR20122</a:t>
            </a:r>
            <a:endParaRPr lang="en-US" sz="2400" dirty="0"/>
          </a:p>
          <a:p>
            <a:pPr marL="688975" lvl="1" indent="-231775" defTabSz="306388">
              <a:spcBef>
                <a:spcPct val="0"/>
              </a:spcBef>
              <a:buClr>
                <a:srgbClr val="002F80"/>
              </a:buClr>
              <a:buFont typeface="Wingdings" pitchFamily="2" charset="2"/>
              <a:buChar char="Ø"/>
              <a:tabLst>
                <a:tab pos="3367088" algn="l"/>
              </a:tabLst>
            </a:pPr>
            <a:r>
              <a:rPr lang="en-US" sz="2000" dirty="0" smtClean="0"/>
              <a:t>  Pre-solicitation </a:t>
            </a:r>
            <a:r>
              <a:rPr lang="en-US" sz="2000" dirty="0"/>
              <a:t>posted: 	</a:t>
            </a:r>
            <a:r>
              <a:rPr lang="en-US" sz="2000" dirty="0" smtClean="0"/>
              <a:t>May 3, 2012</a:t>
            </a:r>
            <a:endParaRPr lang="en-US" sz="2000" dirty="0"/>
          </a:p>
          <a:p>
            <a:pPr marL="688975" lvl="1" indent="-231775" defTabSz="306388">
              <a:spcBef>
                <a:spcPct val="0"/>
              </a:spcBef>
              <a:buClr>
                <a:srgbClr val="002F80"/>
              </a:buClr>
              <a:buFont typeface="Wingdings" pitchFamily="2" charset="2"/>
              <a:buChar char="Ø"/>
              <a:tabLst>
                <a:tab pos="3367088" algn="l"/>
              </a:tabLst>
            </a:pPr>
            <a:r>
              <a:rPr lang="en-US" sz="2000" dirty="0" smtClean="0"/>
              <a:t>  Full </a:t>
            </a:r>
            <a:r>
              <a:rPr lang="en-US" sz="2000" dirty="0"/>
              <a:t>solicitation posted: 	</a:t>
            </a:r>
            <a:r>
              <a:rPr lang="en-US" sz="2000" dirty="0" smtClean="0"/>
              <a:t>May 17, 2012</a:t>
            </a:r>
            <a:endParaRPr lang="en-US" sz="2000" dirty="0"/>
          </a:p>
          <a:p>
            <a:pPr marL="688975" lvl="1" indent="-231775" defTabSz="306388">
              <a:spcBef>
                <a:spcPct val="0"/>
              </a:spcBef>
              <a:buClr>
                <a:srgbClr val="002F80"/>
              </a:buClr>
              <a:buFont typeface="Wingdings" pitchFamily="2" charset="2"/>
              <a:buChar char="Ø"/>
              <a:tabLst>
                <a:tab pos="3367088" algn="l"/>
              </a:tabLst>
            </a:pPr>
            <a:r>
              <a:rPr lang="en-US" sz="2000" dirty="0" smtClean="0"/>
              <a:t>  Proposals </a:t>
            </a:r>
            <a:r>
              <a:rPr lang="en-US" sz="2000" dirty="0"/>
              <a:t>accepted: 			</a:t>
            </a:r>
            <a:r>
              <a:rPr lang="en-US" sz="2000" dirty="0" smtClean="0"/>
              <a:t>May 3, 2012 – July 3, 2012</a:t>
            </a:r>
            <a:endParaRPr lang="en-US" sz="2000" dirty="0"/>
          </a:p>
          <a:p>
            <a:pPr marL="688975" lvl="1" indent="-231775" defTabSz="306388">
              <a:spcBef>
                <a:spcPct val="0"/>
              </a:spcBef>
              <a:buClr>
                <a:srgbClr val="002F80"/>
              </a:buClr>
              <a:buFont typeface="Wingdings" pitchFamily="2" charset="2"/>
              <a:buChar char="Ø"/>
              <a:tabLst>
                <a:tab pos="3367088" algn="l"/>
              </a:tabLst>
            </a:pPr>
            <a:r>
              <a:rPr lang="en-US" sz="2000" dirty="0" smtClean="0"/>
              <a:t>  Contracts </a:t>
            </a:r>
            <a:r>
              <a:rPr lang="en-US" sz="2000" dirty="0"/>
              <a:t>awarded:</a:t>
            </a:r>
            <a:r>
              <a:rPr lang="en-US" sz="2000" dirty="0">
                <a:solidFill>
                  <a:srgbClr val="FF0000"/>
                </a:solidFill>
              </a:rPr>
              <a:t> 			</a:t>
            </a:r>
            <a:r>
              <a:rPr lang="en-US" sz="2000" dirty="0" smtClean="0"/>
              <a:t>~ September 2012</a:t>
            </a:r>
          </a:p>
          <a:p>
            <a:pPr marL="688975" lvl="1" indent="-231775" defTabSz="306388">
              <a:spcBef>
                <a:spcPct val="0"/>
              </a:spcBef>
              <a:buClr>
                <a:srgbClr val="002F80"/>
              </a:buClr>
              <a:buFont typeface="Wingdings" pitchFamily="2" charset="2"/>
              <a:buChar char="Ø"/>
              <a:tabLst>
                <a:tab pos="3367088" algn="l"/>
              </a:tabLst>
            </a:pPr>
            <a:endParaRPr lang="en-US" sz="2000" dirty="0" smtClean="0"/>
          </a:p>
          <a:p>
            <a:pPr marL="288925" indent="-231775" defTabSz="306388">
              <a:spcBef>
                <a:spcPct val="0"/>
              </a:spcBef>
              <a:buClr>
                <a:schemeClr val="bg1">
                  <a:lumMod val="65000"/>
                </a:schemeClr>
              </a:buClr>
              <a:buSzPct val="75000"/>
              <a:buNone/>
              <a:tabLst>
                <a:tab pos="3367088" algn="l"/>
              </a:tabLst>
            </a:pPr>
            <a:endParaRPr lang="en-US" sz="2400" dirty="0" smtClean="0"/>
          </a:p>
          <a:p>
            <a:pPr marL="688975" lvl="1" indent="-231775" defTabSz="306388">
              <a:spcBef>
                <a:spcPct val="0"/>
              </a:spcBef>
              <a:buClr>
                <a:srgbClr val="002F80"/>
              </a:buClr>
              <a:buNone/>
              <a:tabLst>
                <a:tab pos="3367088" algn="l"/>
              </a:tabLst>
            </a:pPr>
            <a:endParaRPr lang="en-US" sz="2000" dirty="0" smtClean="0"/>
          </a:p>
          <a:p>
            <a:pPr marL="688975" lvl="1" indent="-231775" defTabSz="306388">
              <a:spcBef>
                <a:spcPct val="0"/>
              </a:spcBef>
              <a:buClr>
                <a:srgbClr val="002F80"/>
              </a:buClr>
              <a:buFont typeface="Wingdings" pitchFamily="2" charset="2"/>
              <a:buChar char="Ø"/>
              <a:tabLst>
                <a:tab pos="3367088" algn="l"/>
              </a:tabLst>
            </a:pPr>
            <a:endParaRPr lang="en-US" sz="2000" dirty="0" smtClean="0"/>
          </a:p>
          <a:p>
            <a:pPr marL="688975" lvl="1" indent="-231775" defTabSz="306388">
              <a:spcBef>
                <a:spcPct val="0"/>
              </a:spcBef>
              <a:buClr>
                <a:srgbClr val="002F80"/>
              </a:buClr>
              <a:buFont typeface="Wingdings" pitchFamily="2" charset="2"/>
              <a:buChar char="Ø"/>
              <a:tabLst>
                <a:tab pos="3367088" algn="l"/>
              </a:tabLst>
            </a:pPr>
            <a:endParaRPr lang="en-US" sz="2000" dirty="0" smtClean="0"/>
          </a:p>
          <a:p>
            <a:pPr marL="688975" lvl="1" indent="-231775" defTabSz="306388">
              <a:spcBef>
                <a:spcPct val="0"/>
              </a:spcBef>
              <a:buClr>
                <a:srgbClr val="002F80"/>
              </a:buClr>
              <a:buFont typeface="Wingdings" pitchFamily="2" charset="2"/>
              <a:buChar char="Ø"/>
              <a:tabLst>
                <a:tab pos="3367088" algn="l"/>
              </a:tabLst>
            </a:pPr>
            <a:endParaRPr lang="en-US" sz="2400" dirty="0" smtClean="0"/>
          </a:p>
          <a:p>
            <a:pPr marL="688975" lvl="1" indent="-231775" defTabSz="306388">
              <a:spcBef>
                <a:spcPct val="0"/>
              </a:spcBef>
              <a:buClr>
                <a:srgbClr val="002F80"/>
              </a:buClr>
              <a:buFont typeface="Wingdings" pitchFamily="2" charset="2"/>
              <a:buChar char="n"/>
              <a:tabLst>
                <a:tab pos="3367088" algn="l"/>
              </a:tabLst>
            </a:pPr>
            <a:endParaRPr lang="en-US" sz="2400" dirty="0"/>
          </a:p>
        </p:txBody>
      </p:sp>
      <p:grpSp>
        <p:nvGrpSpPr>
          <p:cNvPr id="2" name="Group 4"/>
          <p:cNvGrpSpPr>
            <a:grpSpLocks/>
          </p:cNvGrpSpPr>
          <p:nvPr/>
        </p:nvGrpSpPr>
        <p:grpSpPr bwMode="auto">
          <a:xfrm>
            <a:off x="3930732" y="5515427"/>
            <a:ext cx="4548249" cy="1042001"/>
            <a:chOff x="1976" y="2866"/>
            <a:chExt cx="2395" cy="1007"/>
          </a:xfrm>
        </p:grpSpPr>
        <p:sp>
          <p:nvSpPr>
            <p:cNvPr id="296965" name="Rectangle 5"/>
            <p:cNvSpPr>
              <a:spLocks noChangeArrowheads="1"/>
            </p:cNvSpPr>
            <p:nvPr/>
          </p:nvSpPr>
          <p:spPr bwMode="auto">
            <a:xfrm>
              <a:off x="1976" y="2866"/>
              <a:ext cx="2395" cy="1007"/>
            </a:xfrm>
            <a:prstGeom prst="rect">
              <a:avLst/>
            </a:prstGeom>
            <a:solidFill>
              <a:srgbClr val="CCECFF"/>
            </a:solidFill>
            <a:ln w="12700" cap="sq">
              <a:noFill/>
              <a:miter lim="800000"/>
              <a:headEnd type="none" w="sm" len="sm"/>
              <a:tailEnd type="none" w="sm" len="sm"/>
            </a:ln>
            <a:effectLst>
              <a:outerShdw dist="107763" dir="2700000" algn="ctr" rotWithShape="0">
                <a:srgbClr val="FF0000">
                  <a:alpha val="50000"/>
                </a:srgbClr>
              </a:outerShdw>
            </a:effectLst>
          </p:spPr>
          <p:txBody>
            <a:bodyPr wrap="none" anchor="ctr"/>
            <a:lstStyle/>
            <a:p>
              <a:endParaRPr lang="en-US"/>
            </a:p>
          </p:txBody>
        </p:sp>
        <p:sp>
          <p:nvSpPr>
            <p:cNvPr id="296966" name="Text Box 6"/>
            <p:cNvSpPr txBox="1">
              <a:spLocks noChangeArrowheads="1"/>
            </p:cNvSpPr>
            <p:nvPr/>
          </p:nvSpPr>
          <p:spPr bwMode="auto">
            <a:xfrm>
              <a:off x="2208" y="2892"/>
              <a:ext cx="1899" cy="922"/>
            </a:xfrm>
            <a:prstGeom prst="rect">
              <a:avLst/>
            </a:prstGeom>
            <a:noFill/>
            <a:ln w="12700" cap="sq">
              <a:noFill/>
              <a:miter lim="800000"/>
              <a:headEnd type="none" w="sm" len="sm"/>
              <a:tailEnd type="none" w="sm" len="sm"/>
            </a:ln>
            <a:effectLst/>
          </p:spPr>
          <p:txBody>
            <a:bodyPr>
              <a:spAutoFit/>
            </a:bodyPr>
            <a:lstStyle/>
            <a:p>
              <a:pPr algn="ctr"/>
              <a:r>
                <a:rPr lang="en-US" sz="1400" dirty="0" smtClean="0"/>
                <a:t>Solicitation posted </a:t>
              </a:r>
              <a:r>
                <a:rPr lang="en-US" sz="1400" dirty="0"/>
                <a:t>on:</a:t>
              </a:r>
            </a:p>
            <a:p>
              <a:pPr algn="ctr"/>
              <a:r>
                <a:rPr lang="en-US" sz="1400" dirty="0" smtClean="0">
                  <a:hlinkClick r:id="rId3"/>
                </a:rPr>
                <a:t>www.fbo.gov</a:t>
              </a:r>
              <a:endParaRPr lang="en-US" sz="1400" dirty="0"/>
            </a:p>
            <a:p>
              <a:pPr algn="ctr"/>
              <a:r>
                <a:rPr lang="en-US" sz="1400" dirty="0" smtClean="0"/>
                <a:t>and linked on</a:t>
              </a:r>
              <a:endParaRPr lang="en-US" sz="1400" dirty="0"/>
            </a:p>
            <a:p>
              <a:pPr algn="ctr"/>
              <a:r>
                <a:rPr lang="en-US" sz="1400" dirty="0" smtClean="0">
                  <a:hlinkClick r:id="rId4"/>
                </a:rPr>
                <a:t>https://sbir2.st.dhs.gov</a:t>
              </a:r>
              <a:r>
                <a:rPr lang="en-US" sz="1400" dirty="0" smtClean="0"/>
                <a:t>    </a:t>
              </a:r>
              <a:endParaRPr lang="en-US" sz="1400" dirty="0"/>
            </a:p>
          </p:txBody>
        </p:sp>
      </p:grpSp>
      <p:graphicFrame>
        <p:nvGraphicFramePr>
          <p:cNvPr id="8" name="Table 7"/>
          <p:cNvGraphicFramePr>
            <a:graphicFrameLocks noGrp="1"/>
          </p:cNvGraphicFramePr>
          <p:nvPr/>
        </p:nvGraphicFramePr>
        <p:xfrm>
          <a:off x="226949" y="2548044"/>
          <a:ext cx="8657112" cy="2804159"/>
        </p:xfrm>
        <a:graphic>
          <a:graphicData uri="http://schemas.openxmlformats.org/drawingml/2006/table">
            <a:tbl>
              <a:tblPr firstRow="1" bandRow="1">
                <a:tableStyleId>{BC89EF96-8CEA-46FF-86C4-4CE0E7609802}</a:tableStyleId>
              </a:tblPr>
              <a:tblGrid>
                <a:gridCol w="1638795"/>
                <a:gridCol w="4677509"/>
                <a:gridCol w="2340808"/>
              </a:tblGrid>
              <a:tr h="378042">
                <a:tc>
                  <a:txBody>
                    <a:bodyPr/>
                    <a:lstStyle/>
                    <a:p>
                      <a:r>
                        <a:rPr lang="en-US" sz="1400" b="0" dirty="0" smtClean="0"/>
                        <a:t>H-SB012.2-002</a:t>
                      </a:r>
                      <a:endParaRPr lang="en-US" sz="1400" b="0" dirty="0"/>
                    </a:p>
                  </a:txBody>
                  <a:tcPr/>
                </a:tc>
                <a:tc>
                  <a:txBody>
                    <a:bodyPr/>
                    <a:lstStyle/>
                    <a:p>
                      <a:r>
                        <a:rPr lang="en-US" sz="1400" b="0" dirty="0" smtClean="0"/>
                        <a:t>Solid</a:t>
                      </a:r>
                      <a:r>
                        <a:rPr lang="en-US" sz="1400" b="0" baseline="0" dirty="0" smtClean="0"/>
                        <a:t> State Storage Investigative Tools for Law Enforcement</a:t>
                      </a:r>
                      <a:endParaRPr lang="en-US" sz="1400" b="0" dirty="0"/>
                    </a:p>
                  </a:txBody>
                  <a:tcPr/>
                </a:tc>
                <a:tc>
                  <a:txBody>
                    <a:bodyPr/>
                    <a:lstStyle/>
                    <a:p>
                      <a:pPr marL="0" algn="l" defTabSz="914400" rtl="0" eaLnBrk="1" latinLnBrk="0" hangingPunct="1"/>
                      <a:r>
                        <a:rPr lang="en-US" sz="1400" b="0" kern="1200" dirty="0" smtClean="0">
                          <a:solidFill>
                            <a:schemeClr val="tx1"/>
                          </a:solidFill>
                          <a:latin typeface="+mn-lt"/>
                          <a:ea typeface="+mn-ea"/>
                          <a:cs typeface="+mn-cs"/>
                        </a:rPr>
                        <a:t>Cyber Security Division</a:t>
                      </a:r>
                      <a:endParaRPr lang="en-US" sz="1400" b="0" kern="1200" dirty="0">
                        <a:solidFill>
                          <a:schemeClr val="tx1"/>
                        </a:solidFill>
                        <a:latin typeface="+mn-lt"/>
                        <a:ea typeface="+mn-ea"/>
                        <a:cs typeface="+mn-cs"/>
                      </a:endParaRPr>
                    </a:p>
                  </a:txBody>
                  <a:tcPr/>
                </a:tc>
              </a:tr>
              <a:tr h="378042">
                <a:tc>
                  <a:txBody>
                    <a:bodyPr/>
                    <a:lstStyle/>
                    <a:p>
                      <a:r>
                        <a:rPr lang="en-US" sz="1400" dirty="0" smtClean="0"/>
                        <a:t>H-SB012.2-002</a:t>
                      </a:r>
                      <a:endParaRPr lang="en-US" sz="1400" dirty="0"/>
                    </a:p>
                  </a:txBody>
                  <a:tcPr/>
                </a:tc>
                <a:tc>
                  <a:txBody>
                    <a:bodyPr/>
                    <a:lstStyle/>
                    <a:p>
                      <a:r>
                        <a:rPr lang="en-US" sz="1400" dirty="0" smtClean="0"/>
                        <a:t>Automated Threat Recognition (ATR)</a:t>
                      </a:r>
                      <a:r>
                        <a:rPr lang="en-US" sz="1400" baseline="0" dirty="0" smtClean="0"/>
                        <a:t> Algorithms using Standardized Image File Formats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Explosives Division</a:t>
                      </a:r>
                    </a:p>
                    <a:p>
                      <a:endParaRPr lang="en-US" sz="1400" dirty="0"/>
                    </a:p>
                  </a:txBody>
                  <a:tcPr/>
                </a:tc>
              </a:tr>
              <a:tr h="378042">
                <a:tc>
                  <a:txBody>
                    <a:bodyPr/>
                    <a:lstStyle/>
                    <a:p>
                      <a:r>
                        <a:rPr lang="en-US" sz="1400" dirty="0" smtClean="0"/>
                        <a:t>H-SB012.2-003</a:t>
                      </a:r>
                      <a:endParaRPr lang="en-US" sz="1400" dirty="0"/>
                    </a:p>
                  </a:txBody>
                  <a:tcPr/>
                </a:tc>
                <a:tc>
                  <a:txBody>
                    <a:bodyPr/>
                    <a:lstStyle/>
                    <a:p>
                      <a:r>
                        <a:rPr lang="en-US" sz="1400" dirty="0" smtClean="0"/>
                        <a:t>Objective,</a:t>
                      </a:r>
                      <a:r>
                        <a:rPr lang="en-US" sz="1400" baseline="0" dirty="0" smtClean="0"/>
                        <a:t> Quantitative Image Quality Measurements and Metrics for Screener Imaging Technologies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Human Factors Division</a:t>
                      </a:r>
                    </a:p>
                    <a:p>
                      <a:endParaRPr lang="en-US" sz="1400" dirty="0"/>
                    </a:p>
                  </a:txBody>
                  <a:tcPr/>
                </a:tc>
              </a:tr>
              <a:tr h="378042">
                <a:tc>
                  <a:txBody>
                    <a:bodyPr/>
                    <a:lstStyle/>
                    <a:p>
                      <a:r>
                        <a:rPr lang="en-US" sz="1400" dirty="0" smtClean="0"/>
                        <a:t>H-SB012.2-004</a:t>
                      </a:r>
                      <a:endParaRPr lang="en-US" sz="1400" dirty="0"/>
                    </a:p>
                  </a:txBody>
                  <a:tcPr/>
                </a:tc>
                <a:tc>
                  <a:txBody>
                    <a:bodyPr/>
                    <a:lstStyle/>
                    <a:p>
                      <a:r>
                        <a:rPr lang="en-US" sz="1400" dirty="0" smtClean="0"/>
                        <a:t>Hardening for Commercially Available Hand Held Computing and Communications Devices for First Responders</a:t>
                      </a:r>
                      <a:endParaRPr lang="en-US" sz="1400" dirty="0"/>
                    </a:p>
                  </a:txBody>
                  <a:tcPr/>
                </a:tc>
                <a:tc>
                  <a:txBody>
                    <a:bodyPr/>
                    <a:lstStyle/>
                    <a:p>
                      <a:r>
                        <a:rPr lang="en-US" sz="1400" dirty="0" smtClean="0"/>
                        <a:t>First Responder Group</a:t>
                      </a:r>
                      <a:endParaRPr lang="en-US" sz="1400" dirty="0"/>
                    </a:p>
                  </a:txBody>
                  <a:tcPr/>
                </a:tc>
              </a:tr>
              <a:tr h="378042">
                <a:tc>
                  <a:txBody>
                    <a:bodyPr/>
                    <a:lstStyle/>
                    <a:p>
                      <a:r>
                        <a:rPr lang="en-US" sz="1400" dirty="0" smtClean="0"/>
                        <a:t>H-SB012.2-005</a:t>
                      </a:r>
                      <a:endParaRPr lang="en-US" sz="1400" dirty="0"/>
                    </a:p>
                  </a:txBody>
                  <a:tcPr/>
                </a:tc>
                <a:tc>
                  <a:txBody>
                    <a:bodyPr/>
                    <a:lstStyle/>
                    <a:p>
                      <a:r>
                        <a:rPr lang="en-US" sz="1400" dirty="0" smtClean="0"/>
                        <a:t>Next Generation Textiles for Multi-Threat Personal</a:t>
                      </a:r>
                      <a:r>
                        <a:rPr lang="en-US" sz="1400" baseline="0" dirty="0" smtClean="0"/>
                        <a:t> Protective Equipment (PPE)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First Responder Group</a:t>
                      </a:r>
                    </a:p>
                    <a:p>
                      <a:endParaRPr lang="en-US" sz="1400" dirty="0"/>
                    </a:p>
                  </a:txBody>
                  <a:tcPr/>
                </a:tc>
              </a:tr>
            </a:tbl>
          </a:graphicData>
        </a:graphic>
      </p:graphicFrame>
      <p:sp>
        <p:nvSpPr>
          <p:cNvPr id="10" name="Explosion 2 9"/>
          <p:cNvSpPr/>
          <p:nvPr/>
        </p:nvSpPr>
        <p:spPr>
          <a:xfrm rot="676791">
            <a:off x="6662057" y="-130629"/>
            <a:ext cx="2707574" cy="2161309"/>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0089005">
            <a:off x="7124333" y="757938"/>
            <a:ext cx="1489975" cy="369332"/>
          </a:xfrm>
          <a:prstGeom prst="rect">
            <a:avLst/>
          </a:prstGeom>
          <a:solidFill>
            <a:srgbClr val="FFFF00"/>
          </a:solidFill>
          <a:ln w="38100">
            <a:noFill/>
          </a:ln>
        </p:spPr>
        <p:txBody>
          <a:bodyPr wrap="square" rtlCol="0">
            <a:spAutoFit/>
          </a:bodyPr>
          <a:lstStyle/>
          <a:p>
            <a:pPr algn="ctr"/>
            <a:r>
              <a:rPr lang="en-US" b="1" dirty="0" smtClean="0"/>
              <a:t>Now open</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5"/>
            <a:ext cx="8229600" cy="792162"/>
          </a:xfrm>
        </p:spPr>
        <p:txBody>
          <a:bodyPr/>
          <a:lstStyle/>
          <a:p>
            <a:r>
              <a:rPr lang="en-US" dirty="0" smtClean="0"/>
              <a:t>SBIR Phase I Timelines</a:t>
            </a:r>
            <a:endParaRPr lang="en-US" dirty="0"/>
          </a:p>
        </p:txBody>
      </p:sp>
      <p:sp>
        <p:nvSpPr>
          <p:cNvPr id="3" name="Text Placeholder 2"/>
          <p:cNvSpPr>
            <a:spLocks noGrp="1"/>
          </p:cNvSpPr>
          <p:nvPr>
            <p:ph type="body" sz="half" idx="1"/>
          </p:nvPr>
        </p:nvSpPr>
        <p:spPr>
          <a:xfrm>
            <a:off x="161224" y="3118535"/>
            <a:ext cx="8495414" cy="2743199"/>
          </a:xfrm>
        </p:spPr>
        <p:txBody>
          <a:bodyPr/>
          <a:lstStyle/>
          <a:p>
            <a:pPr marL="0" lvl="3" indent="0">
              <a:buNone/>
            </a:pPr>
            <a:r>
              <a:rPr lang="en-US" sz="2000" dirty="0" smtClean="0">
                <a:solidFill>
                  <a:srgbClr val="002F80"/>
                </a:solidFill>
              </a:rPr>
              <a:t>2 Solicitations 	</a:t>
            </a:r>
            <a:r>
              <a:rPr lang="en-US" sz="2000" u="sng" dirty="0" smtClean="0">
                <a:solidFill>
                  <a:srgbClr val="002F80"/>
                </a:solidFill>
              </a:rPr>
              <a:t>Due Dates</a:t>
            </a:r>
            <a:r>
              <a:rPr lang="en-US" sz="2000" dirty="0" smtClean="0">
                <a:solidFill>
                  <a:srgbClr val="002F80"/>
                </a:solidFill>
              </a:rPr>
              <a:t>	     </a:t>
            </a:r>
            <a:r>
              <a:rPr lang="en-US" sz="2000" u="sng" dirty="0" smtClean="0">
                <a:solidFill>
                  <a:srgbClr val="002F80"/>
                </a:solidFill>
              </a:rPr>
              <a:t>Reviews</a:t>
            </a:r>
            <a:r>
              <a:rPr lang="en-US" sz="2000" dirty="0" smtClean="0">
                <a:solidFill>
                  <a:srgbClr val="002F80"/>
                </a:solidFill>
              </a:rPr>
              <a:t>		    </a:t>
            </a:r>
            <a:r>
              <a:rPr lang="en-US" sz="2000" u="sng" dirty="0" smtClean="0">
                <a:solidFill>
                  <a:srgbClr val="002F80"/>
                </a:solidFill>
              </a:rPr>
              <a:t>Awards               Released</a:t>
            </a:r>
            <a:r>
              <a:rPr lang="en-US" sz="2000" dirty="0" smtClean="0">
                <a:solidFill>
                  <a:srgbClr val="002F80"/>
                </a:solidFill>
              </a:rPr>
              <a:t>           </a:t>
            </a:r>
            <a:r>
              <a:rPr lang="en-US" sz="1000" i="1" dirty="0" smtClean="0">
                <a:solidFill>
                  <a:srgbClr val="FF0000"/>
                </a:solidFill>
              </a:rPr>
              <a:t>Submission via the</a:t>
            </a:r>
            <a:r>
              <a:rPr lang="en-US" sz="1000" i="1" dirty="0" smtClean="0">
                <a:solidFill>
                  <a:srgbClr val="002F80"/>
                </a:solidFill>
              </a:rPr>
              <a:t>                              </a:t>
            </a:r>
            <a:r>
              <a:rPr lang="en-US" sz="1000" i="1" dirty="0" smtClean="0">
                <a:solidFill>
                  <a:srgbClr val="FF0000"/>
                </a:solidFill>
              </a:rPr>
              <a:t>Federal reviewers;		Firm-fixed-price contracts</a:t>
            </a:r>
            <a:endParaRPr lang="en-US" sz="1000" i="1" u="sng" dirty="0" smtClean="0">
              <a:solidFill>
                <a:srgbClr val="002F80"/>
              </a:solidFill>
            </a:endParaRPr>
          </a:p>
          <a:p>
            <a:pPr>
              <a:buNone/>
            </a:pPr>
            <a:r>
              <a:rPr lang="en-US" sz="1000" i="1" dirty="0" smtClean="0">
                <a:solidFill>
                  <a:srgbClr val="FF0000"/>
                </a:solidFill>
              </a:rPr>
              <a:t>Pre-solicitation released              electronic system at                     non-Federal  Government SMEs</a:t>
            </a:r>
          </a:p>
          <a:p>
            <a:pPr>
              <a:buNone/>
            </a:pPr>
            <a:r>
              <a:rPr lang="en-US" sz="1000" i="1" dirty="0" smtClean="0">
                <a:solidFill>
                  <a:srgbClr val="FF0000"/>
                </a:solidFill>
              </a:rPr>
              <a:t>15 days prior		https://sbir2.st.dhs.gov</a:t>
            </a:r>
          </a:p>
          <a:p>
            <a:pPr marL="0" indent="0">
              <a:buNone/>
            </a:pPr>
            <a:endParaRPr lang="en-US" sz="2000" dirty="0" smtClean="0"/>
          </a:p>
          <a:p>
            <a:pPr marL="0" indent="0">
              <a:buNone/>
            </a:pPr>
            <a:r>
              <a:rPr lang="en-US" sz="2000" dirty="0" smtClean="0"/>
              <a:t>November	January		</a:t>
            </a:r>
            <a:r>
              <a:rPr lang="en-US" sz="2000" dirty="0" err="1" smtClean="0"/>
              <a:t>January</a:t>
            </a:r>
            <a:r>
              <a:rPr lang="en-US" sz="2000" dirty="0" smtClean="0"/>
              <a:t> – March	mid-May</a:t>
            </a:r>
          </a:p>
          <a:p>
            <a:pPr>
              <a:buNone/>
            </a:pPr>
            <a:endParaRPr lang="en-US" sz="800" dirty="0" smtClean="0"/>
          </a:p>
          <a:p>
            <a:pPr>
              <a:buNone/>
            </a:pPr>
            <a:r>
              <a:rPr lang="en-US" sz="2000" dirty="0" smtClean="0"/>
              <a:t>May		June		June – August		late September</a:t>
            </a:r>
            <a:endParaRPr lang="en-US" sz="2000" dirty="0"/>
          </a:p>
        </p:txBody>
      </p:sp>
      <p:sp>
        <p:nvSpPr>
          <p:cNvPr id="5" name="Slide Number Placeholder 4"/>
          <p:cNvSpPr>
            <a:spLocks noGrp="1"/>
          </p:cNvSpPr>
          <p:nvPr>
            <p:ph type="sldNum" sz="quarter" idx="10"/>
          </p:nvPr>
        </p:nvSpPr>
        <p:spPr>
          <a:xfrm>
            <a:off x="8645525" y="6429375"/>
            <a:ext cx="457200" cy="260350"/>
          </a:xfrm>
        </p:spPr>
        <p:txBody>
          <a:bodyPr/>
          <a:lstStyle/>
          <a:p>
            <a:fld id="{DCD3AF50-A39F-4FEE-9B04-08A44EEE791B}" type="slidenum">
              <a:rPr lang="en-US" smtClean="0"/>
              <a:pPr/>
              <a:t>22</a:t>
            </a:fld>
            <a:endParaRPr lang="en-US"/>
          </a:p>
        </p:txBody>
      </p:sp>
      <p:pic>
        <p:nvPicPr>
          <p:cNvPr id="738307" name="Picture 3" descr="D:\Documents and Settings\elissa.sobolewski\Local Settings\Temporary Internet Files\Content.IE5\F64WTIP8\MC900287136[1].wmf"/>
          <p:cNvPicPr>
            <a:picLocks noChangeAspect="1" noChangeArrowheads="1"/>
          </p:cNvPicPr>
          <p:nvPr/>
        </p:nvPicPr>
        <p:blipFill>
          <a:blip r:embed="rId4" cstate="print"/>
          <a:srcRect/>
          <a:stretch>
            <a:fillRect/>
          </a:stretch>
        </p:blipFill>
        <p:spPr bwMode="auto">
          <a:xfrm>
            <a:off x="1922168" y="965347"/>
            <a:ext cx="1615434" cy="1674152"/>
          </a:xfrm>
          <a:prstGeom prst="rect">
            <a:avLst/>
          </a:prstGeom>
          <a:noFill/>
        </p:spPr>
      </p:pic>
      <p:pic>
        <p:nvPicPr>
          <p:cNvPr id="738315" name="Picture 11" descr="D:\Documents and Settings\elissa.sobolewski\Local Settings\Temporary Internet Files\Content.IE5\IF1DA0D2\MC900412762[2].wmf"/>
          <p:cNvPicPr>
            <a:picLocks noChangeAspect="1" noChangeArrowheads="1"/>
          </p:cNvPicPr>
          <p:nvPr/>
        </p:nvPicPr>
        <p:blipFill>
          <a:blip r:embed="rId5" cstate="print"/>
          <a:srcRect/>
          <a:stretch>
            <a:fillRect/>
          </a:stretch>
        </p:blipFill>
        <p:spPr bwMode="auto">
          <a:xfrm>
            <a:off x="6245656" y="1390472"/>
            <a:ext cx="2672072" cy="934027"/>
          </a:xfrm>
          <a:prstGeom prst="rect">
            <a:avLst/>
          </a:prstGeom>
          <a:noFill/>
        </p:spPr>
      </p:pic>
      <p:cxnSp>
        <p:nvCxnSpPr>
          <p:cNvPr id="19" name="Straight Connector 18"/>
          <p:cNvCxnSpPr/>
          <p:nvPr/>
        </p:nvCxnSpPr>
        <p:spPr>
          <a:xfrm>
            <a:off x="3747082" y="3672354"/>
            <a:ext cx="0" cy="1721922"/>
          </a:xfrm>
          <a:prstGeom prst="line">
            <a:avLst/>
          </a:prstGeom>
          <a:ln w="15875"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90315" y="3672354"/>
            <a:ext cx="0" cy="1721922"/>
          </a:xfrm>
          <a:prstGeom prst="line">
            <a:avLst/>
          </a:prstGeom>
          <a:ln w="15875" cmpd="sng">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1853" y="3672354"/>
            <a:ext cx="0" cy="1721922"/>
          </a:xfrm>
          <a:prstGeom prst="line">
            <a:avLst/>
          </a:prstGeom>
          <a:ln w="15875" cmpd="sng">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738322" name="Object 18"/>
          <p:cNvGraphicFramePr>
            <a:graphicFrameLocks noChangeAspect="1"/>
          </p:cNvGraphicFramePr>
          <p:nvPr/>
        </p:nvGraphicFramePr>
        <p:xfrm>
          <a:off x="173812" y="894907"/>
          <a:ext cx="1562707" cy="2022513"/>
        </p:xfrm>
        <a:graphic>
          <a:graphicData uri="http://schemas.openxmlformats.org/presentationml/2006/ole">
            <mc:AlternateContent xmlns:mc="http://schemas.openxmlformats.org/markup-compatibility/2006">
              <mc:Choice xmlns:v="urn:schemas-microsoft-com:vml" Requires="v">
                <p:oleObj spid="_x0000_s738324" name="Acrobat Document" r:id="rId6" imgW="5829300" imgH="7543800" progId="AcroExch.Document.7">
                  <p:embed/>
                </p:oleObj>
              </mc:Choice>
              <mc:Fallback>
                <p:oleObj name="Acrobat Document" r:id="rId6" imgW="5829300" imgH="7543800" progId="AcroExch.Document.7">
                  <p:embed/>
                  <p:pic>
                    <p:nvPicPr>
                      <p:cNvPr id="0" name="Picture 18"/>
                      <p:cNvPicPr>
                        <a:picLocks noChangeAspect="1" noChangeArrowheads="1"/>
                      </p:cNvPicPr>
                      <p:nvPr/>
                    </p:nvPicPr>
                    <p:blipFill>
                      <a:blip r:embed="rId7">
                        <a:alphaModFix amt="85000"/>
                        <a:extLst>
                          <a:ext uri="{28A0092B-C50C-407E-A947-70E740481C1C}">
                            <a14:useLocalDpi xmlns:a14="http://schemas.microsoft.com/office/drawing/2010/main" val="0"/>
                          </a:ext>
                        </a:extLst>
                      </a:blip>
                      <a:srcRect/>
                      <a:stretch>
                        <a:fillRect/>
                      </a:stretch>
                    </p:blipFill>
                    <p:spPr bwMode="auto">
                      <a:xfrm>
                        <a:off x="173812" y="894907"/>
                        <a:ext cx="1562707" cy="2022513"/>
                      </a:xfrm>
                      <a:prstGeom prst="rect">
                        <a:avLst/>
                      </a:prstGeom>
                      <a:solidFill>
                        <a:schemeClr val="tx2">
                          <a:alpha val="85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Arrow Connector 14"/>
          <p:cNvCxnSpPr/>
          <p:nvPr/>
        </p:nvCxnSpPr>
        <p:spPr>
          <a:xfrm flipV="1">
            <a:off x="380010" y="5510156"/>
            <a:ext cx="3372593" cy="1325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45210" y="5534025"/>
            <a:ext cx="992579" cy="369332"/>
          </a:xfrm>
          <a:prstGeom prst="rect">
            <a:avLst/>
          </a:prstGeom>
          <a:noFill/>
        </p:spPr>
        <p:txBody>
          <a:bodyPr wrap="none" rtlCol="0">
            <a:spAutoFit/>
          </a:bodyPr>
          <a:lstStyle/>
          <a:p>
            <a:r>
              <a:rPr lang="en-US" dirty="0" smtClean="0"/>
              <a:t>60 days</a:t>
            </a:r>
            <a:endParaRPr lang="en-US" dirty="0"/>
          </a:p>
        </p:txBody>
      </p:sp>
      <p:cxnSp>
        <p:nvCxnSpPr>
          <p:cNvPr id="22" name="Straight Arrow Connector 21"/>
          <p:cNvCxnSpPr/>
          <p:nvPr/>
        </p:nvCxnSpPr>
        <p:spPr>
          <a:xfrm>
            <a:off x="3847604" y="5534025"/>
            <a:ext cx="22800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359563" y="5534025"/>
            <a:ext cx="1454244" cy="369332"/>
          </a:xfrm>
          <a:prstGeom prst="rect">
            <a:avLst/>
          </a:prstGeom>
          <a:noFill/>
        </p:spPr>
        <p:txBody>
          <a:bodyPr wrap="none" rtlCol="0">
            <a:spAutoFit/>
          </a:bodyPr>
          <a:lstStyle/>
          <a:p>
            <a:r>
              <a:rPr lang="en-US" dirty="0" smtClean="0"/>
              <a:t>45 - 60 days</a:t>
            </a:r>
            <a:endParaRPr lang="en-US" dirty="0"/>
          </a:p>
        </p:txBody>
      </p:sp>
      <p:cxnSp>
        <p:nvCxnSpPr>
          <p:cNvPr id="25" name="Straight Arrow Connector 24"/>
          <p:cNvCxnSpPr/>
          <p:nvPr/>
        </p:nvCxnSpPr>
        <p:spPr>
          <a:xfrm>
            <a:off x="6198919" y="5534025"/>
            <a:ext cx="2437081"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73271" y="5534025"/>
            <a:ext cx="1454244" cy="369332"/>
          </a:xfrm>
          <a:prstGeom prst="rect">
            <a:avLst/>
          </a:prstGeom>
          <a:noFill/>
        </p:spPr>
        <p:txBody>
          <a:bodyPr wrap="none" rtlCol="0">
            <a:spAutoFit/>
          </a:bodyPr>
          <a:lstStyle/>
          <a:p>
            <a:r>
              <a:rPr lang="en-US" dirty="0" smtClean="0"/>
              <a:t>30 - 45 days</a:t>
            </a:r>
            <a:endParaRPr lang="en-US" dirty="0"/>
          </a:p>
        </p:txBody>
      </p:sp>
      <p:sp>
        <p:nvSpPr>
          <p:cNvPr id="31" name="TextBox 30"/>
          <p:cNvSpPr txBox="1"/>
          <p:nvPr/>
        </p:nvSpPr>
        <p:spPr>
          <a:xfrm>
            <a:off x="4488241" y="5995120"/>
            <a:ext cx="3416320" cy="646331"/>
          </a:xfrm>
          <a:prstGeom prst="rect">
            <a:avLst/>
          </a:prstGeom>
          <a:solidFill>
            <a:srgbClr val="CCECFF"/>
          </a:solidFill>
          <a:ln>
            <a:solidFill>
              <a:srgbClr val="FF0000"/>
            </a:solidFill>
          </a:ln>
          <a:effectLst>
            <a:outerShdw blurRad="50800" dist="38100" algn="l" rotWithShape="0">
              <a:prstClr val="black">
                <a:alpha val="40000"/>
              </a:prstClr>
            </a:outerShdw>
          </a:effectLst>
        </p:spPr>
        <p:txBody>
          <a:bodyPr wrap="none" rtlCol="0">
            <a:spAutoFit/>
          </a:bodyPr>
          <a:lstStyle/>
          <a:p>
            <a:pPr algn="ctr"/>
            <a:r>
              <a:rPr lang="en-US" i="1" dirty="0" smtClean="0"/>
              <a:t>~ 4  to 4.5 months</a:t>
            </a:r>
          </a:p>
          <a:p>
            <a:pPr algn="ctr"/>
            <a:r>
              <a:rPr lang="en-US" i="1" dirty="0" smtClean="0"/>
              <a:t>from solicitation close to award</a:t>
            </a:r>
            <a:endParaRPr lang="en-US" i="1" dirty="0"/>
          </a:p>
        </p:txBody>
      </p:sp>
      <p:grpSp>
        <p:nvGrpSpPr>
          <p:cNvPr id="32" name="Group 31"/>
          <p:cNvGrpSpPr/>
          <p:nvPr/>
        </p:nvGrpSpPr>
        <p:grpSpPr>
          <a:xfrm>
            <a:off x="3896362" y="1271640"/>
            <a:ext cx="1830218" cy="1044101"/>
            <a:chOff x="3896362" y="1271640"/>
            <a:chExt cx="1830218" cy="1044101"/>
          </a:xfrm>
        </p:grpSpPr>
        <p:pic>
          <p:nvPicPr>
            <p:cNvPr id="738312" name="Picture 8" descr="D:\Documents and Settings\elissa.sobolewski\Local Settings\Temporary Internet Files\Content.IE5\F64WTIP8\MC900078825[2].wmf"/>
            <p:cNvPicPr>
              <a:picLocks noChangeAspect="1" noChangeArrowheads="1"/>
            </p:cNvPicPr>
            <p:nvPr/>
          </p:nvPicPr>
          <p:blipFill>
            <a:blip r:embed="rId8" cstate="print">
              <a:lum bright="46000" contrast="-9000"/>
            </a:blip>
            <a:srcRect/>
            <a:stretch>
              <a:fillRect/>
            </a:stretch>
          </p:blipFill>
          <p:spPr bwMode="auto">
            <a:xfrm>
              <a:off x="3896362" y="1271640"/>
              <a:ext cx="1830218" cy="1044101"/>
            </a:xfrm>
            <a:prstGeom prst="rect">
              <a:avLst/>
            </a:prstGeom>
            <a:noFill/>
          </p:spPr>
        </p:pic>
        <p:sp>
          <p:nvSpPr>
            <p:cNvPr id="27" name="Rectangle 26"/>
            <p:cNvSpPr/>
            <p:nvPr/>
          </p:nvSpPr>
          <p:spPr>
            <a:xfrm>
              <a:off x="4183039" y="1576316"/>
              <a:ext cx="191069" cy="1774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29" name="Rectangle 28"/>
            <p:cNvSpPr/>
            <p:nvPr/>
          </p:nvSpPr>
          <p:spPr>
            <a:xfrm rot="20699349">
              <a:off x="5095175" y="1498972"/>
              <a:ext cx="191069" cy="17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30" name="Rectangle 29"/>
            <p:cNvSpPr/>
            <p:nvPr/>
          </p:nvSpPr>
          <p:spPr>
            <a:xfrm rot="20699349">
              <a:off x="4626591" y="1535364"/>
              <a:ext cx="191069" cy="17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77690" y="6059607"/>
            <a:ext cx="1583140" cy="623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Rectangle 2"/>
          <p:cNvSpPr>
            <a:spLocks noGrp="1" noChangeArrowheads="1"/>
          </p:cNvSpPr>
          <p:nvPr>
            <p:ph type="title"/>
          </p:nvPr>
        </p:nvSpPr>
        <p:spPr>
          <a:xfrm>
            <a:off x="407988" y="-131825"/>
            <a:ext cx="8328025" cy="838200"/>
          </a:xfrm>
        </p:spPr>
        <p:txBody>
          <a:bodyPr/>
          <a:lstStyle/>
          <a:p>
            <a:pPr algn="ctr" eaLnBrk="1" hangingPunct="1"/>
            <a:r>
              <a:rPr lang="en-US" sz="3200" dirty="0" smtClean="0"/>
              <a:t>DHS SBIR Historical Statistics</a:t>
            </a:r>
          </a:p>
        </p:txBody>
      </p:sp>
      <p:graphicFrame>
        <p:nvGraphicFramePr>
          <p:cNvPr id="456958" name="Group 254"/>
          <p:cNvGraphicFramePr>
            <a:graphicFrameLocks noGrp="1"/>
          </p:cNvGraphicFramePr>
          <p:nvPr>
            <p:ph type="tbl" idx="1"/>
          </p:nvPr>
        </p:nvGraphicFramePr>
        <p:xfrm>
          <a:off x="455200" y="790220"/>
          <a:ext cx="8217725" cy="4703023"/>
        </p:xfrm>
        <a:graphic>
          <a:graphicData uri="http://schemas.openxmlformats.org/drawingml/2006/table">
            <a:tbl>
              <a:tblPr/>
              <a:tblGrid>
                <a:gridCol w="1140030"/>
                <a:gridCol w="724396"/>
                <a:gridCol w="653143"/>
                <a:gridCol w="700644"/>
                <a:gridCol w="819397"/>
                <a:gridCol w="843148"/>
                <a:gridCol w="819398"/>
                <a:gridCol w="819397"/>
                <a:gridCol w="819398"/>
                <a:gridCol w="878774"/>
              </a:tblGrid>
              <a:tr h="1192959">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FY04</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$19M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FY05</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kern="1200" cap="none" normalizeH="0" baseline="0" dirty="0" smtClean="0">
                          <a:ln>
                            <a:noFill/>
                          </a:ln>
                          <a:solidFill>
                            <a:schemeClr val="tx1"/>
                          </a:solidFill>
                          <a:effectLst/>
                          <a:latin typeface="Arial" charset="0"/>
                          <a:ea typeface="Times New Roman" pitchFamily="18" charset="0"/>
                          <a:cs typeface="Arial" charset="0"/>
                        </a:rPr>
                        <a:t>$23M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FY06</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$35M </a:t>
                      </a: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(includes STTR $ and data)</a:t>
                      </a:r>
                      <a:endParaRPr kumimoji="1" lang="en-US" sz="8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FY07</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$25.2M</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FY08</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$19.3M</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(S&amp;T = $12.6M </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DNDO = $6.7M)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FY09</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$20.5M</a:t>
                      </a:r>
                      <a:endParaRPr kumimoji="1"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(S&amp;T = $13.8M </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DNDO = $6.7M)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FY10</a:t>
                      </a:r>
                      <a:endParaRPr kumimoji="1"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Arial" charset="0"/>
                          <a:ea typeface="Times New Roman" pitchFamily="18" charset="0"/>
                          <a:cs typeface="Arial" charset="0"/>
                        </a:rPr>
                        <a:t>$22.1M</a:t>
                      </a:r>
                      <a:endParaRPr kumimoji="1"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(S&amp;T = $15.5M </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800" b="0" i="0" u="none" strike="noStrike" cap="none" normalizeH="0" baseline="0" dirty="0" smtClean="0">
                          <a:ln>
                            <a:noFill/>
                          </a:ln>
                          <a:solidFill>
                            <a:schemeClr val="tx1"/>
                          </a:solidFill>
                          <a:effectLst/>
                          <a:latin typeface="Arial" charset="0"/>
                          <a:ea typeface="Times New Roman" pitchFamily="18" charset="0"/>
                          <a:cs typeface="Arial" charset="0"/>
                        </a:rPr>
                        <a:t>DNDO = $6.6M)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400" b="1" i="0" u="none" strike="noStrike" cap="none" normalizeH="0" baseline="0" dirty="0" smtClean="0">
                          <a:ln>
                            <a:noFill/>
                          </a:ln>
                          <a:solidFill>
                            <a:schemeClr val="tx1"/>
                          </a:solidFill>
                          <a:effectLst/>
                          <a:latin typeface="+mn-lt"/>
                          <a:ea typeface="Times New Roman" pitchFamily="18" charset="0"/>
                          <a:cs typeface="Arial" charset="0"/>
                        </a:rPr>
                        <a:t>FY11</a:t>
                      </a:r>
                      <a:endParaRPr kumimoji="1" lang="en-US" sz="14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400" b="1" i="0" u="none" strike="noStrike" cap="none" normalizeH="0" baseline="0" dirty="0" smtClean="0">
                          <a:ln>
                            <a:noFill/>
                          </a:ln>
                          <a:solidFill>
                            <a:schemeClr val="tx1"/>
                          </a:solidFill>
                          <a:effectLst/>
                          <a:latin typeface="+mn-lt"/>
                          <a:ea typeface="Times New Roman" pitchFamily="18" charset="0"/>
                          <a:cs typeface="Arial" charset="0"/>
                        </a:rPr>
                        <a:t>$16.5M</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defRPr/>
                      </a:pPr>
                      <a:r>
                        <a:rPr kumimoji="1" lang="en-US" sz="800" b="0" i="0" u="none" strike="noStrike" kern="1200" cap="none" normalizeH="0" baseline="0" dirty="0" smtClean="0">
                          <a:ln>
                            <a:noFill/>
                          </a:ln>
                          <a:solidFill>
                            <a:schemeClr val="tx1"/>
                          </a:solidFill>
                          <a:effectLst/>
                          <a:latin typeface="Arial" charset="0"/>
                          <a:ea typeface="Times New Roman" pitchFamily="18" charset="0"/>
                          <a:cs typeface="Arial" charset="0"/>
                        </a:rPr>
                        <a:t>(S&amp;T = $11.8M DNDO = $4.7M)</a:t>
                      </a:r>
                      <a:endParaRPr kumimoji="1" lang="en-US" sz="16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endParaRPr kumimoji="1" lang="en-US" sz="9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600" b="1" i="0" u="none" strike="noStrike" cap="none" normalizeH="0" baseline="0" dirty="0" smtClean="0">
                          <a:ln>
                            <a:noFill/>
                          </a:ln>
                          <a:solidFill>
                            <a:schemeClr val="tx1"/>
                          </a:solidFill>
                          <a:effectLst/>
                          <a:latin typeface="+mn-lt"/>
                          <a:ea typeface="Times New Roman" pitchFamily="18" charset="0"/>
                          <a:cs typeface="Arial" charset="0"/>
                        </a:rPr>
                        <a:t>FY12</a:t>
                      </a:r>
                      <a:endParaRPr kumimoji="1" lang="en-US" sz="1600" b="0" i="0" u="none" strike="noStrike" cap="none" normalizeH="0" baseline="0" dirty="0" smtClean="0">
                        <a:ln>
                          <a:noFill/>
                        </a:ln>
                        <a:solidFill>
                          <a:schemeClr val="tx1"/>
                        </a:solidFill>
                        <a:effectLst/>
                        <a:latin typeface="+mn-lt"/>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600" b="1" i="0" u="none" strike="noStrike" cap="none" normalizeH="0" baseline="0" dirty="0" smtClean="0">
                          <a:ln>
                            <a:noFill/>
                          </a:ln>
                          <a:solidFill>
                            <a:schemeClr val="tx1"/>
                          </a:solidFill>
                          <a:effectLst/>
                          <a:latin typeface="+mn-lt"/>
                          <a:ea typeface="Times New Roman" pitchFamily="18" charset="0"/>
                          <a:cs typeface="Arial" charset="0"/>
                        </a:rPr>
                        <a:t>$12.9M</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defRPr/>
                      </a:pPr>
                      <a:r>
                        <a:rPr kumimoji="1" lang="en-US" sz="800" b="0" i="0" u="none" strike="noStrike" kern="1200" cap="none" normalizeH="0" baseline="0" dirty="0" smtClean="0">
                          <a:ln>
                            <a:noFill/>
                          </a:ln>
                          <a:solidFill>
                            <a:schemeClr val="tx1"/>
                          </a:solidFill>
                          <a:effectLst/>
                          <a:latin typeface="Arial" charset="0"/>
                          <a:ea typeface="Times New Roman" pitchFamily="18" charset="0"/>
                          <a:cs typeface="Arial" charset="0"/>
                        </a:rPr>
                        <a:t>(S&amp;T = </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defRPr/>
                      </a:pPr>
                      <a:r>
                        <a:rPr kumimoji="1" lang="en-US" sz="800" b="0" i="0" u="none" strike="noStrike" kern="1200" cap="none" normalizeH="0" baseline="0" dirty="0" smtClean="0">
                          <a:ln>
                            <a:noFill/>
                          </a:ln>
                          <a:solidFill>
                            <a:schemeClr val="tx1"/>
                          </a:solidFill>
                          <a:effectLst/>
                          <a:latin typeface="Arial" charset="0"/>
                          <a:ea typeface="Times New Roman" pitchFamily="18" charset="0"/>
                          <a:cs typeface="Arial" charset="0"/>
                        </a:rPr>
                        <a:t>$8.2M </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defRPr/>
                      </a:pPr>
                      <a:r>
                        <a:rPr kumimoji="1" lang="en-US" sz="800" b="0" i="0" u="none" strike="noStrike" kern="1200" cap="none" normalizeH="0" baseline="0" dirty="0" smtClean="0">
                          <a:ln>
                            <a:noFill/>
                          </a:ln>
                          <a:solidFill>
                            <a:schemeClr val="tx1"/>
                          </a:solidFill>
                          <a:effectLst/>
                          <a:latin typeface="Arial" charset="0"/>
                          <a:ea typeface="Times New Roman" pitchFamily="18" charset="0"/>
                          <a:cs typeface="Arial" charset="0"/>
                        </a:rPr>
                        <a:t>DNDO = ~$4.7M)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4224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Solicitation</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4.1/4.2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5.1/5.2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6.1/6.2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7.1/7.2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8.1/8.2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9.1/9.2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10.1/10.2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11.1/11.2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defRPr/>
                      </a:pPr>
                      <a:endPar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defRPr/>
                      </a:pPr>
                      <a:r>
                        <a:rPr kumimoji="1" lang="en-US" sz="1200" b="1" i="0" u="none" strike="noStrike" cap="none" normalizeH="0" baseline="0" dirty="0" smtClean="0">
                          <a:ln>
                            <a:noFill/>
                          </a:ln>
                          <a:solidFill>
                            <a:schemeClr val="tx1"/>
                          </a:solidFill>
                          <a:effectLst/>
                          <a:latin typeface="Arial" charset="0"/>
                          <a:ea typeface="Times New Roman" pitchFamily="18" charset="0"/>
                          <a:cs typeface="Arial" charset="0"/>
                        </a:rPr>
                        <a:t>12.1/12.2</a:t>
                      </a: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pPr>
                      <a:endParaRPr kumimoji="1" 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8288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139 </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Topics</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8/6</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smtClean="0">
                          <a:ln>
                            <a:noFill/>
                          </a:ln>
                          <a:solidFill>
                            <a:schemeClr val="tx1"/>
                          </a:solidFill>
                          <a:effectLst/>
                          <a:latin typeface="Arial" charset="0"/>
                          <a:ea typeface="Times New Roman" pitchFamily="18" charset="0"/>
                          <a:cs typeface="Arial" charset="0"/>
                        </a:rPr>
                        <a:t>6/6</a:t>
                      </a:r>
                      <a:endParaRPr kumimoji="1"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10/6</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10/7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5/4</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  4</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7/8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6/9</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2</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6/6</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chemeClr val="hlink"/>
                          </a:solidFill>
                          <a:effectLst/>
                          <a:latin typeface="Arial" charset="0"/>
                          <a:ea typeface="Times New Roman" pitchFamily="18" charset="0"/>
                          <a:cs typeface="Arial" charset="0"/>
                        </a:rPr>
                        <a:t>3</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6/5</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chemeClr val="hlink"/>
                          </a:solidFill>
                          <a:effectLst/>
                          <a:latin typeface="Arial" charset="0"/>
                          <a:ea typeface="Times New Roman" pitchFamily="18" charset="0"/>
                          <a:cs typeface="Arial" charset="0"/>
                        </a:rPr>
                        <a:t>7</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81258">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2,943</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 Phase I Submissions</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347/158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215/207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191/177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smtClean="0">
                          <a:ln>
                            <a:noFill/>
                          </a:ln>
                          <a:solidFill>
                            <a:schemeClr val="tx1"/>
                          </a:solidFill>
                          <a:effectLst/>
                          <a:latin typeface="Arial" charset="0"/>
                          <a:ea typeface="Times New Roman" pitchFamily="18" charset="0"/>
                          <a:cs typeface="Arial" charset="0"/>
                        </a:rPr>
                        <a:t>236/184</a:t>
                      </a:r>
                      <a:endParaRPr kumimoji="1"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187/80</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24</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121/155</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18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146/125</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38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FFFFFF"/>
                        </a:buClr>
                        <a:buSzTx/>
                        <a:buFontTx/>
                        <a:buNone/>
                        <a:tabLst/>
                        <a:defRPr/>
                      </a:pPr>
                      <a:r>
                        <a:rPr kumimoji="1" lang="en-US" sz="1200" b="0" i="0" u="none" strike="noStrike" kern="1200" cap="none" spc="0" normalizeH="0" baseline="0" noProof="0" dirty="0" smtClean="0">
                          <a:ln>
                            <a:noFill/>
                          </a:ln>
                          <a:solidFill>
                            <a:schemeClr val="tx1"/>
                          </a:solidFill>
                          <a:effectLst/>
                          <a:uLnTx/>
                          <a:uFillTx/>
                          <a:latin typeface="+mn-lt"/>
                          <a:ea typeface="Times New Roman" pitchFamily="18" charset="0"/>
                          <a:cs typeface="Arial" charset="0"/>
                        </a:rPr>
                        <a:t>90/108</a:t>
                      </a:r>
                    </a:p>
                    <a:p>
                      <a:pPr marL="0" marR="0" lvl="0" indent="0" algn="ctr" defTabSz="914400" rtl="0" eaLnBrk="0" fontAlgn="base" latinLnBrk="0" hangingPunct="0">
                        <a:lnSpc>
                          <a:spcPct val="100000"/>
                        </a:lnSpc>
                        <a:spcBef>
                          <a:spcPct val="0"/>
                        </a:spcBef>
                        <a:spcAft>
                          <a:spcPct val="0"/>
                        </a:spcAft>
                        <a:buClr>
                          <a:srgbClr val="99CC00"/>
                        </a:buClr>
                        <a:buSzTx/>
                        <a:buFont typeface="Wingdings" pitchFamily="2" charset="2"/>
                        <a:buNone/>
                        <a:tabLst/>
                        <a:defRPr/>
                      </a:pPr>
                      <a:r>
                        <a:rPr kumimoji="1" lang="en-US" sz="1200" b="0" i="0" u="none" strike="noStrike" kern="1200" cap="none" spc="0" normalizeH="0" baseline="0" noProof="0" dirty="0" smtClean="0">
                          <a:ln>
                            <a:noFill/>
                          </a:ln>
                          <a:solidFill>
                            <a:srgbClr val="0000FF"/>
                          </a:solidFill>
                          <a:effectLst/>
                          <a:uLnTx/>
                          <a:uFillTx/>
                          <a:latin typeface="Arial" charset="0"/>
                          <a:ea typeface="Times New Roman" pitchFamily="18" charset="0"/>
                          <a:cs typeface="Arial" charset="0"/>
                        </a:rPr>
                        <a:t>21</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99CC00"/>
                        </a:buClr>
                        <a:buSzTx/>
                        <a:buFont typeface="Wingdings" pitchFamily="2" charset="2"/>
                        <a:buNone/>
                        <a:tabLst/>
                        <a:defRPr/>
                      </a:pPr>
                      <a:r>
                        <a:rPr kumimoji="1" lang="en-US" sz="1200" b="0" i="0" u="none" strike="noStrike" kern="1200" cap="none" spc="0" normalizeH="0" baseline="0" noProof="0" dirty="0" smtClean="0">
                          <a:ln>
                            <a:noFill/>
                          </a:ln>
                          <a:solidFill>
                            <a:schemeClr val="tx1"/>
                          </a:solidFill>
                          <a:effectLst/>
                          <a:uLnTx/>
                          <a:uFillTx/>
                          <a:latin typeface="Arial" charset="0"/>
                          <a:ea typeface="Times New Roman" pitchFamily="18" charset="0"/>
                          <a:cs typeface="Arial" charset="0"/>
                        </a:rPr>
                        <a:t>115/TBD</a:t>
                      </a:r>
                    </a:p>
                    <a:p>
                      <a:pPr marL="0" marR="0" lvl="0" indent="0" algn="ctr" defTabSz="914400" rtl="0" eaLnBrk="0" fontAlgn="base" latinLnBrk="0" hangingPunct="0">
                        <a:lnSpc>
                          <a:spcPct val="100000"/>
                        </a:lnSpc>
                        <a:spcBef>
                          <a:spcPct val="0"/>
                        </a:spcBef>
                        <a:spcAft>
                          <a:spcPct val="0"/>
                        </a:spcAft>
                        <a:buClr>
                          <a:srgbClr val="99CC00"/>
                        </a:buClr>
                        <a:buSzTx/>
                        <a:buFont typeface="Wingdings" pitchFamily="2" charset="2"/>
                        <a:buNone/>
                        <a:tabLst/>
                        <a:defRPr/>
                      </a:pPr>
                      <a:r>
                        <a:rPr kumimoji="1" lang="en-US" sz="1200" b="0" i="0" u="none" strike="noStrike" kern="1200" cap="none" spc="0" normalizeH="0" baseline="0" noProof="0" dirty="0" smtClean="0">
                          <a:ln>
                            <a:noFill/>
                          </a:ln>
                          <a:solidFill>
                            <a:srgbClr val="0000FF"/>
                          </a:solidFill>
                          <a:effectLst/>
                          <a:uLnTx/>
                          <a:uFillTx/>
                          <a:latin typeface="Arial" charset="0"/>
                          <a:ea typeface="Times New Roman" pitchFamily="18" charset="0"/>
                          <a:cs typeface="Arial" charset="0"/>
                        </a:rPr>
                        <a:t>TBD</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682883">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482</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 Phase I Awards</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smtClean="0">
                          <a:ln>
                            <a:noFill/>
                          </a:ln>
                          <a:solidFill>
                            <a:schemeClr val="tx1"/>
                          </a:solidFill>
                          <a:effectLst/>
                          <a:latin typeface="Arial" charset="0"/>
                          <a:ea typeface="Times New Roman" pitchFamily="18" charset="0"/>
                          <a:cs typeface="Arial" charset="0"/>
                        </a:rPr>
                        <a:t>66/31</a:t>
                      </a:r>
                      <a:endParaRPr kumimoji="1"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smtClean="0">
                          <a:ln>
                            <a:noFill/>
                          </a:ln>
                          <a:solidFill>
                            <a:schemeClr val="tx1"/>
                          </a:solidFill>
                          <a:effectLst/>
                          <a:latin typeface="Arial" charset="0"/>
                          <a:ea typeface="Times New Roman" pitchFamily="18" charset="0"/>
                          <a:cs typeface="Arial" charset="0"/>
                        </a:rPr>
                        <a:t>32/30</a:t>
                      </a:r>
                      <a:endParaRPr kumimoji="1"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45/28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38/23</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14/8</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6</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17/30</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5</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16/27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cap="none" normalizeH="0" baseline="0" dirty="0" smtClean="0">
                          <a:ln>
                            <a:noFill/>
                          </a:ln>
                          <a:solidFill>
                            <a:srgbClr val="008000"/>
                          </a:solidFill>
                          <a:effectLst/>
                          <a:latin typeface="Arial" charset="0"/>
                          <a:ea typeface="Times New Roman" pitchFamily="18" charset="0"/>
                          <a:cs typeface="Arial" charset="0"/>
                        </a:rPr>
                        <a:t>  </a:t>
                      </a: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8</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mn-lt"/>
                          <a:ea typeface="Times New Roman" pitchFamily="18" charset="0"/>
                          <a:cs typeface="Arial" charset="0"/>
                        </a:rPr>
                        <a:t>17/18</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rgbClr val="0000FF"/>
                          </a:solidFill>
                          <a:effectLst/>
                          <a:latin typeface="Arial" charset="0"/>
                          <a:ea typeface="Times New Roman" pitchFamily="18" charset="0"/>
                          <a:cs typeface="Arial" charset="0"/>
                        </a:rPr>
                        <a:t>9</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chemeClr val="tx1"/>
                          </a:solidFill>
                          <a:effectLst/>
                          <a:latin typeface="Arial" charset="0"/>
                          <a:ea typeface="Times New Roman" pitchFamily="18" charset="0"/>
                          <a:cs typeface="Arial" charset="0"/>
                        </a:rPr>
                        <a:t>14/TBD</a:t>
                      </a:r>
                    </a:p>
                    <a:p>
                      <a:pPr marL="0" marR="0" lvl="0" indent="0" algn="ctr" defTabSz="914400" rtl="0" eaLnBrk="0" fontAlgn="base" latinLnBrk="0" hangingPunct="0">
                        <a:lnSpc>
                          <a:spcPct val="100000"/>
                        </a:lnSpc>
                        <a:spcBef>
                          <a:spcPct val="0"/>
                        </a:spcBef>
                        <a:spcAft>
                          <a:spcPct val="0"/>
                        </a:spcAft>
                        <a:buClr>
                          <a:schemeClr val="folHlink"/>
                        </a:buClr>
                        <a:buSzTx/>
                        <a:buFont typeface="Wingdings" pitchFamily="2" charset="2"/>
                        <a:buNone/>
                        <a:tabLst/>
                      </a:pPr>
                      <a:r>
                        <a:rPr kumimoji="1" lang="en-US" sz="1200" b="0" i="0" u="none" strike="noStrike" kern="1200" cap="none" normalizeH="0" baseline="0" dirty="0" smtClean="0">
                          <a:ln>
                            <a:noFill/>
                          </a:ln>
                          <a:solidFill>
                            <a:srgbClr val="0000FF"/>
                          </a:solidFill>
                          <a:effectLst/>
                          <a:latin typeface="Arial" charset="0"/>
                          <a:ea typeface="Times New Roman" pitchFamily="18" charset="0"/>
                          <a:cs typeface="Arial" charset="0"/>
                        </a:rPr>
                        <a:t>TBD</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721905">
                <a:tc>
                  <a:txBody>
                    <a:bodyPr/>
                    <a:lstStyle/>
                    <a:p>
                      <a:pPr marL="0" marR="0" lvl="0" indent="0" algn="l"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rgbClr val="FF0000"/>
                          </a:solidFill>
                          <a:effectLst/>
                          <a:latin typeface="Arial" charset="0"/>
                          <a:ea typeface="Times New Roman" pitchFamily="18" charset="0"/>
                          <a:cs typeface="Arial" charset="0"/>
                        </a:rPr>
                        <a:t>168</a:t>
                      </a: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 Phase II Awards</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21/13</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11/17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19/7</a:t>
                      </a:r>
                      <a:endParaRPr kumimoji="1"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smtClean="0">
                          <a:ln>
                            <a:noFill/>
                          </a:ln>
                          <a:solidFill>
                            <a:schemeClr val="tx1"/>
                          </a:solidFill>
                          <a:effectLst/>
                          <a:latin typeface="Arial" charset="0"/>
                          <a:ea typeface="Times New Roman" pitchFamily="18" charset="0"/>
                          <a:cs typeface="Arial" charset="0"/>
                        </a:rPr>
                        <a:t>13/12</a:t>
                      </a:r>
                      <a:endParaRPr kumimoji="1" lang="en-US" sz="12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7/5</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4</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8/9</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3</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6/8 </a:t>
                      </a:r>
                      <a:endParaRPr kumimoji="1" lang="en-US" sz="1200" b="0" i="0" u="none" strike="noStrike" cap="none" normalizeH="0" baseline="0" dirty="0" smtClean="0">
                        <a:ln>
                          <a:noFill/>
                        </a:ln>
                        <a:solidFill>
                          <a:srgbClr val="FF3300"/>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4</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1 *</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TBD</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Tx/>
                        <a:buNone/>
                        <a:tabLst/>
                      </a:pPr>
                      <a:endPar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tx1"/>
                          </a:solidFill>
                          <a:effectLst/>
                          <a:latin typeface="Arial" charset="0"/>
                          <a:ea typeface="Times New Roman" pitchFamily="18" charset="0"/>
                          <a:cs typeface="Arial" charset="0"/>
                        </a:rPr>
                        <a:t>TBD</a:t>
                      </a:r>
                    </a:p>
                    <a:p>
                      <a:pPr marL="0" marR="0" lvl="0" indent="0" algn="ctr" defTabSz="914400" rtl="0" eaLnBrk="1" fontAlgn="base" latinLnBrk="0" hangingPunct="1">
                        <a:lnSpc>
                          <a:spcPct val="100000"/>
                        </a:lnSpc>
                        <a:spcBef>
                          <a:spcPct val="0"/>
                        </a:spcBef>
                        <a:spcAft>
                          <a:spcPct val="0"/>
                        </a:spcAft>
                        <a:buClr>
                          <a:schemeClr val="bg1"/>
                        </a:buClr>
                        <a:buSzTx/>
                        <a:buFontTx/>
                        <a:buNone/>
                        <a:tabLst/>
                      </a:pPr>
                      <a:r>
                        <a:rPr kumimoji="1" lang="en-US" sz="1200" b="0" i="0" u="none" strike="noStrike" cap="none" normalizeH="0" baseline="0" dirty="0" smtClean="0">
                          <a:ln>
                            <a:noFill/>
                          </a:ln>
                          <a:solidFill>
                            <a:schemeClr val="hlink"/>
                          </a:solidFill>
                          <a:effectLst/>
                          <a:latin typeface="Arial" charset="0"/>
                          <a:ea typeface="Times New Roman" pitchFamily="18" charset="0"/>
                          <a:cs typeface="Arial" charset="0"/>
                        </a:rPr>
                        <a:t>TBD</a:t>
                      </a: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bg1"/>
                        </a:buClr>
                        <a:buSzTx/>
                        <a:buFontTx/>
                        <a:buNone/>
                        <a:tabLst/>
                      </a:pPr>
                      <a:endParaRPr kumimoji="1" lang="en-US" sz="1200" b="0" i="0" u="none" strike="noStrike" cap="none" normalizeH="0" baseline="0" dirty="0" smtClean="0">
                        <a:ln>
                          <a:noFill/>
                        </a:ln>
                        <a:solidFill>
                          <a:schemeClr val="hlink"/>
                        </a:solidFill>
                        <a:effectLst/>
                        <a:latin typeface="Times New Roman" pitchFamily="18" charset="0"/>
                        <a:ea typeface="Times New Roman" pitchFamily="18" charset="0"/>
                        <a:cs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grpSp>
        <p:nvGrpSpPr>
          <p:cNvPr id="2" name="Group 9"/>
          <p:cNvGrpSpPr/>
          <p:nvPr/>
        </p:nvGrpSpPr>
        <p:grpSpPr>
          <a:xfrm>
            <a:off x="3094348" y="5686674"/>
            <a:ext cx="2825750" cy="904118"/>
            <a:chOff x="3094348" y="5710424"/>
            <a:chExt cx="2825750" cy="904118"/>
          </a:xfrm>
        </p:grpSpPr>
        <p:sp>
          <p:nvSpPr>
            <p:cNvPr id="456841" name="Rectangle 137"/>
            <p:cNvSpPr>
              <a:spLocks noChangeArrowheads="1"/>
            </p:cNvSpPr>
            <p:nvPr/>
          </p:nvSpPr>
          <p:spPr bwMode="auto">
            <a:xfrm>
              <a:off x="3094348" y="5779513"/>
              <a:ext cx="2825750" cy="835029"/>
            </a:xfrm>
            <a:prstGeom prst="rect">
              <a:avLst/>
            </a:prstGeom>
            <a:solidFill>
              <a:srgbClr val="CCECFF"/>
            </a:solidFill>
            <a:ln w="12700" cap="sq">
              <a:noFill/>
              <a:miter lim="800000"/>
              <a:headEnd type="none" w="sm" len="sm"/>
              <a:tailEnd type="none" w="sm" len="sm"/>
            </a:ln>
            <a:effectLst>
              <a:outerShdw dist="107763" dir="2700000" algn="ctr" rotWithShape="0">
                <a:srgbClr val="FF3300"/>
              </a:outerShdw>
            </a:effectLst>
          </p:spPr>
          <p:txBody>
            <a:bodyPr wrap="none" anchor="ctr"/>
            <a:lstStyle/>
            <a:p>
              <a:pPr>
                <a:defRPr/>
              </a:pPr>
              <a:endParaRPr lang="en-US"/>
            </a:p>
          </p:txBody>
        </p:sp>
        <p:sp>
          <p:nvSpPr>
            <p:cNvPr id="14407" name="Text Box 138"/>
            <p:cNvSpPr txBox="1">
              <a:spLocks noChangeArrowheads="1"/>
            </p:cNvSpPr>
            <p:nvPr/>
          </p:nvSpPr>
          <p:spPr bwMode="auto">
            <a:xfrm>
              <a:off x="3094348" y="5710424"/>
              <a:ext cx="2806700" cy="892552"/>
            </a:xfrm>
            <a:prstGeom prst="rect">
              <a:avLst/>
            </a:prstGeom>
            <a:solidFill>
              <a:srgbClr val="CCECFF"/>
            </a:solidFill>
            <a:ln w="28575" cap="sq">
              <a:noFill/>
              <a:miter lim="800000"/>
              <a:headEnd type="none" w="sm" len="sm"/>
              <a:tailEnd type="none" w="sm" len="sm"/>
            </a:ln>
          </p:spPr>
          <p:txBody>
            <a:bodyPr>
              <a:spAutoFit/>
            </a:bodyPr>
            <a:lstStyle/>
            <a:p>
              <a:pPr algn="ctr"/>
              <a:r>
                <a:rPr lang="en-US" sz="1400" b="1" u="sng" dirty="0">
                  <a:solidFill>
                    <a:schemeClr val="tx1"/>
                  </a:solidFill>
                  <a:latin typeface="Arial" charset="0"/>
                </a:rPr>
                <a:t>Award Average</a:t>
              </a:r>
            </a:p>
            <a:p>
              <a:pPr algn="ctr"/>
              <a:endParaRPr lang="en-US" sz="800" dirty="0" smtClean="0">
                <a:solidFill>
                  <a:schemeClr val="tx1"/>
                </a:solidFill>
                <a:latin typeface="Arial" charset="0"/>
              </a:endParaRPr>
            </a:p>
            <a:p>
              <a:pPr algn="ctr"/>
              <a:r>
                <a:rPr lang="en-US" sz="1400" dirty="0" smtClean="0">
                  <a:solidFill>
                    <a:schemeClr val="tx1"/>
                  </a:solidFill>
                  <a:latin typeface="Arial" charset="0"/>
                </a:rPr>
                <a:t>Phase </a:t>
              </a:r>
              <a:r>
                <a:rPr lang="en-US" sz="1400" dirty="0">
                  <a:solidFill>
                    <a:schemeClr val="tx1"/>
                  </a:solidFill>
                  <a:latin typeface="Arial" charset="0"/>
                </a:rPr>
                <a:t>I:   </a:t>
              </a:r>
              <a:r>
                <a:rPr lang="en-US" sz="1400" dirty="0" smtClean="0">
                  <a:solidFill>
                    <a:schemeClr val="tx1"/>
                  </a:solidFill>
                  <a:latin typeface="Arial" charset="0"/>
                </a:rPr>
                <a:t>~ 16%</a:t>
              </a:r>
              <a:endParaRPr lang="en-US" sz="1400" dirty="0">
                <a:solidFill>
                  <a:schemeClr val="tx1"/>
                </a:solidFill>
                <a:latin typeface="Arial" charset="0"/>
              </a:endParaRPr>
            </a:p>
            <a:p>
              <a:pPr algn="ctr"/>
              <a:r>
                <a:rPr lang="en-US" sz="1400" dirty="0">
                  <a:solidFill>
                    <a:schemeClr val="tx1"/>
                  </a:solidFill>
                  <a:latin typeface="Arial" charset="0"/>
                </a:rPr>
                <a:t>Phase II:  </a:t>
              </a:r>
              <a:r>
                <a:rPr lang="en-US" sz="1400" dirty="0" smtClean="0">
                  <a:solidFill>
                    <a:schemeClr val="tx1"/>
                  </a:solidFill>
                  <a:latin typeface="Arial" charset="0"/>
                </a:rPr>
                <a:t> ~ 35%</a:t>
              </a:r>
            </a:p>
          </p:txBody>
        </p:sp>
      </p:grpSp>
      <p:sp>
        <p:nvSpPr>
          <p:cNvPr id="14405" name="Text Box 139"/>
          <p:cNvSpPr txBox="1">
            <a:spLocks noChangeArrowheads="1"/>
          </p:cNvSpPr>
          <p:nvPr/>
        </p:nvSpPr>
        <p:spPr bwMode="auto">
          <a:xfrm>
            <a:off x="6643362" y="6041857"/>
            <a:ext cx="2296633" cy="646331"/>
          </a:xfrm>
          <a:prstGeom prst="rect">
            <a:avLst/>
          </a:prstGeom>
          <a:noFill/>
          <a:ln w="12700" cap="sq">
            <a:noFill/>
            <a:miter lim="800000"/>
            <a:headEnd type="none" w="sm" len="sm"/>
            <a:tailEnd type="none" w="sm" len="sm"/>
          </a:ln>
        </p:spPr>
        <p:txBody>
          <a:bodyPr wrap="square">
            <a:spAutoFit/>
          </a:bodyPr>
          <a:lstStyle/>
          <a:p>
            <a:r>
              <a:rPr lang="en-US" sz="1200" dirty="0">
                <a:solidFill>
                  <a:schemeClr val="tx1"/>
                </a:solidFill>
              </a:rPr>
              <a:t>Key: </a:t>
            </a:r>
            <a:r>
              <a:rPr lang="en-US" sz="1200" dirty="0">
                <a:solidFill>
                  <a:srgbClr val="FF0000"/>
                </a:solidFill>
              </a:rPr>
              <a:t> </a:t>
            </a:r>
            <a:r>
              <a:rPr lang="en-US" sz="1200" dirty="0" smtClean="0">
                <a:solidFill>
                  <a:srgbClr val="FF0000"/>
                </a:solidFill>
              </a:rPr>
              <a:t> </a:t>
            </a:r>
          </a:p>
          <a:p>
            <a:r>
              <a:rPr lang="en-US" sz="1200" dirty="0" smtClean="0">
                <a:solidFill>
                  <a:schemeClr val="tx1"/>
                </a:solidFill>
              </a:rPr>
              <a:t>          S&amp;T data</a:t>
            </a:r>
          </a:p>
          <a:p>
            <a:r>
              <a:rPr lang="en-US" sz="1200" dirty="0" smtClean="0">
                <a:solidFill>
                  <a:schemeClr val="hlink"/>
                </a:solidFill>
              </a:rPr>
              <a:t>          DNDO data</a:t>
            </a:r>
          </a:p>
        </p:txBody>
      </p:sp>
      <p:sp>
        <p:nvSpPr>
          <p:cNvPr id="10" name="TextBox 9"/>
          <p:cNvSpPr txBox="1"/>
          <p:nvPr/>
        </p:nvSpPr>
        <p:spPr>
          <a:xfrm>
            <a:off x="6509982" y="5568287"/>
            <a:ext cx="1625766" cy="369332"/>
          </a:xfrm>
          <a:prstGeom prst="rect">
            <a:avLst/>
          </a:prstGeom>
          <a:solidFill>
            <a:srgbClr val="CCECFF"/>
          </a:solidFill>
        </p:spPr>
        <p:txBody>
          <a:bodyPr wrap="none" rtlCol="0">
            <a:spAutoFit/>
          </a:bodyPr>
          <a:lstStyle/>
          <a:p>
            <a:r>
              <a:rPr lang="en-US" dirty="0" smtClean="0"/>
              <a:t>*  </a:t>
            </a:r>
            <a:r>
              <a:rPr lang="en-US" sz="1400" dirty="0" smtClean="0"/>
              <a:t>Others pending</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122238"/>
            <a:ext cx="8229600" cy="792162"/>
          </a:xfrm>
        </p:spPr>
        <p:txBody>
          <a:bodyPr/>
          <a:lstStyle/>
          <a:p>
            <a:r>
              <a:rPr lang="en-US" sz="3600" dirty="0" smtClean="0"/>
              <a:t>DHS SBIR Historical Statistics Summary</a:t>
            </a:r>
            <a:endParaRPr lang="en-US" sz="3600" dirty="0"/>
          </a:p>
        </p:txBody>
      </p:sp>
      <p:sp>
        <p:nvSpPr>
          <p:cNvPr id="4" name="Slide Number Placeholder 3"/>
          <p:cNvSpPr>
            <a:spLocks noGrp="1"/>
          </p:cNvSpPr>
          <p:nvPr>
            <p:ph type="sldNum" sz="quarter" idx="10"/>
          </p:nvPr>
        </p:nvSpPr>
        <p:spPr/>
        <p:txBody>
          <a:bodyPr/>
          <a:lstStyle/>
          <a:p>
            <a:fld id="{1FD1ADD1-13C0-435B-8CEB-15EB6D66C64A}" type="slidenum">
              <a:rPr lang="en-US" smtClean="0"/>
              <a:pPr/>
              <a:t>24</a:t>
            </a:fld>
            <a:endParaRPr lang="en-US"/>
          </a:p>
        </p:txBody>
      </p:sp>
      <p:sp>
        <p:nvSpPr>
          <p:cNvPr id="5" name="TextBox 4"/>
          <p:cNvSpPr txBox="1"/>
          <p:nvPr/>
        </p:nvSpPr>
        <p:spPr>
          <a:xfrm>
            <a:off x="534324" y="970592"/>
            <a:ext cx="8065827" cy="2123658"/>
          </a:xfrm>
          <a:prstGeom prst="rect">
            <a:avLst/>
          </a:prstGeom>
          <a:noFill/>
        </p:spPr>
        <p:txBody>
          <a:bodyPr wrap="square" rtlCol="0">
            <a:spAutoFit/>
          </a:bodyPr>
          <a:lstStyle/>
          <a:p>
            <a:pPr>
              <a:buClr>
                <a:srgbClr val="FF0000"/>
              </a:buClr>
              <a:buFont typeface="Wingdings" pitchFamily="2" charset="2"/>
              <a:buChar char="§"/>
            </a:pPr>
            <a:r>
              <a:rPr lang="en-US" sz="2400" dirty="0" smtClean="0"/>
              <a:t>  </a:t>
            </a:r>
            <a:r>
              <a:rPr lang="en-US" sz="2400" dirty="0" smtClean="0">
                <a:latin typeface="+mn-lt"/>
              </a:rPr>
              <a:t>DHS SBIR Program began in 2004; through FY12.1:</a:t>
            </a:r>
          </a:p>
          <a:p>
            <a:pPr lvl="1">
              <a:buClr>
                <a:srgbClr val="002F80"/>
              </a:buClr>
              <a:buFont typeface="Wingdings" pitchFamily="2" charset="2"/>
              <a:buChar char="Ø"/>
            </a:pPr>
            <a:r>
              <a:rPr lang="en-US" dirty="0" smtClean="0">
                <a:latin typeface="+mn-lt"/>
              </a:rPr>
              <a:t>    18 S&amp;T solicitations and 5 DNDO solicitations released to date</a:t>
            </a:r>
          </a:p>
          <a:p>
            <a:pPr lvl="1">
              <a:buClr>
                <a:srgbClr val="002F80"/>
              </a:buClr>
              <a:buFont typeface="Wingdings" pitchFamily="2" charset="2"/>
              <a:buChar char="Ø"/>
            </a:pPr>
            <a:r>
              <a:rPr lang="en-US" dirty="0" smtClean="0">
                <a:latin typeface="+mn-lt"/>
              </a:rPr>
              <a:t>     139 topics</a:t>
            </a:r>
          </a:p>
          <a:p>
            <a:pPr lvl="1">
              <a:buClr>
                <a:srgbClr val="002F80"/>
              </a:buClr>
              <a:buFont typeface="Wingdings" pitchFamily="2" charset="2"/>
              <a:buChar char="Ø"/>
            </a:pPr>
            <a:r>
              <a:rPr lang="en-US" dirty="0" smtClean="0">
                <a:latin typeface="+mn-lt"/>
              </a:rPr>
              <a:t>  2,943 Phase I proposals submitted</a:t>
            </a:r>
          </a:p>
          <a:p>
            <a:pPr lvl="1">
              <a:buClr>
                <a:srgbClr val="002F80"/>
              </a:buClr>
              <a:buFont typeface="Wingdings" pitchFamily="2" charset="2"/>
              <a:buChar char="Ø"/>
            </a:pPr>
            <a:r>
              <a:rPr lang="en-US" dirty="0" smtClean="0">
                <a:latin typeface="+mn-lt"/>
              </a:rPr>
              <a:t>     482 Phase I awards</a:t>
            </a:r>
          </a:p>
          <a:p>
            <a:pPr lvl="1">
              <a:buClr>
                <a:srgbClr val="002F80"/>
              </a:buClr>
              <a:buFont typeface="Wingdings" pitchFamily="2" charset="2"/>
              <a:buChar char="Ø"/>
            </a:pPr>
            <a:r>
              <a:rPr lang="en-US" dirty="0" smtClean="0">
                <a:latin typeface="+mn-lt"/>
              </a:rPr>
              <a:t>     168 Phase II awards</a:t>
            </a:r>
          </a:p>
          <a:p>
            <a:endParaRPr lang="en-US" dirty="0"/>
          </a:p>
        </p:txBody>
      </p:sp>
      <p:sp>
        <p:nvSpPr>
          <p:cNvPr id="9" name="Text Box 138"/>
          <p:cNvSpPr txBox="1">
            <a:spLocks noChangeArrowheads="1"/>
          </p:cNvSpPr>
          <p:nvPr/>
        </p:nvSpPr>
        <p:spPr bwMode="auto">
          <a:xfrm>
            <a:off x="4708525" y="2496949"/>
            <a:ext cx="2806700" cy="892552"/>
          </a:xfrm>
          <a:prstGeom prst="rect">
            <a:avLst/>
          </a:prstGeom>
          <a:solidFill>
            <a:srgbClr val="CCECFF"/>
          </a:solidFill>
          <a:ln w="28575" cap="sq">
            <a:noFill/>
            <a:miter lim="800000"/>
            <a:headEnd type="none" w="sm" len="sm"/>
            <a:tailEnd type="none" w="sm" len="sm"/>
          </a:ln>
        </p:spPr>
        <p:txBody>
          <a:bodyPr>
            <a:spAutoFit/>
          </a:bodyPr>
          <a:lstStyle/>
          <a:p>
            <a:pPr algn="ctr"/>
            <a:r>
              <a:rPr lang="en-US" sz="1400" b="1" u="sng" dirty="0">
                <a:solidFill>
                  <a:schemeClr val="tx1"/>
                </a:solidFill>
                <a:latin typeface="Arial" charset="0"/>
              </a:rPr>
              <a:t>Award Average</a:t>
            </a:r>
          </a:p>
          <a:p>
            <a:pPr algn="ctr"/>
            <a:endParaRPr lang="en-US" sz="800" dirty="0" smtClean="0">
              <a:solidFill>
                <a:schemeClr val="tx1"/>
              </a:solidFill>
              <a:latin typeface="Arial" charset="0"/>
            </a:endParaRPr>
          </a:p>
          <a:p>
            <a:pPr algn="ctr"/>
            <a:r>
              <a:rPr lang="en-US" sz="1400" dirty="0" smtClean="0">
                <a:solidFill>
                  <a:schemeClr val="tx1"/>
                </a:solidFill>
                <a:latin typeface="Arial" charset="0"/>
              </a:rPr>
              <a:t>Phase </a:t>
            </a:r>
            <a:r>
              <a:rPr lang="en-US" sz="1400" dirty="0">
                <a:solidFill>
                  <a:schemeClr val="tx1"/>
                </a:solidFill>
                <a:latin typeface="Arial" charset="0"/>
              </a:rPr>
              <a:t>I:   </a:t>
            </a:r>
            <a:r>
              <a:rPr lang="en-US" sz="1400" dirty="0" smtClean="0">
                <a:solidFill>
                  <a:schemeClr val="tx1"/>
                </a:solidFill>
                <a:latin typeface="Arial" charset="0"/>
              </a:rPr>
              <a:t>~ 16%</a:t>
            </a:r>
            <a:endParaRPr lang="en-US" sz="1400" dirty="0">
              <a:solidFill>
                <a:schemeClr val="tx1"/>
              </a:solidFill>
              <a:latin typeface="Arial" charset="0"/>
            </a:endParaRPr>
          </a:p>
          <a:p>
            <a:pPr algn="ctr"/>
            <a:r>
              <a:rPr lang="en-US" sz="1400" dirty="0">
                <a:solidFill>
                  <a:schemeClr val="tx1"/>
                </a:solidFill>
                <a:latin typeface="Arial" charset="0"/>
              </a:rPr>
              <a:t>Phase II:  </a:t>
            </a:r>
            <a:r>
              <a:rPr lang="en-US" sz="1400" dirty="0" smtClean="0">
                <a:solidFill>
                  <a:schemeClr val="tx1"/>
                </a:solidFill>
                <a:latin typeface="Arial" charset="0"/>
              </a:rPr>
              <a:t> ~ 35%</a:t>
            </a:r>
          </a:p>
        </p:txBody>
      </p:sp>
      <p:graphicFrame>
        <p:nvGraphicFramePr>
          <p:cNvPr id="11" name="Chart 10"/>
          <p:cNvGraphicFramePr/>
          <p:nvPr/>
        </p:nvGraphicFramePr>
        <p:xfrm>
          <a:off x="2633663" y="3390900"/>
          <a:ext cx="3867149" cy="28860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348771" y="3676650"/>
            <a:ext cx="2702983" cy="338554"/>
          </a:xfrm>
          <a:prstGeom prst="rect">
            <a:avLst/>
          </a:prstGeom>
          <a:noFill/>
        </p:spPr>
        <p:txBody>
          <a:bodyPr wrap="none" rtlCol="0">
            <a:spAutoFit/>
          </a:bodyPr>
          <a:lstStyle/>
          <a:p>
            <a:pPr algn="ctr"/>
            <a:r>
              <a:rPr lang="en-US" sz="1600" dirty="0" smtClean="0"/>
              <a:t>DHS SBIR Program Budget</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46837"/>
          </a:xfrm>
        </p:spPr>
        <p:txBody>
          <a:bodyPr/>
          <a:lstStyle/>
          <a:p>
            <a:r>
              <a:rPr lang="en-US" sz="3200" dirty="0" smtClean="0"/>
              <a:t>DHS SBIR Historical Conversion Rates, FY04 –FY11</a:t>
            </a:r>
            <a:endParaRPr lang="en-US" sz="3200" dirty="0"/>
          </a:p>
        </p:txBody>
      </p:sp>
      <p:sp>
        <p:nvSpPr>
          <p:cNvPr id="5" name="TextBox 4"/>
          <p:cNvSpPr txBox="1"/>
          <p:nvPr/>
        </p:nvSpPr>
        <p:spPr>
          <a:xfrm>
            <a:off x="67489" y="1862359"/>
            <a:ext cx="2841099" cy="3754874"/>
          </a:xfrm>
          <a:prstGeom prst="rect">
            <a:avLst/>
          </a:prstGeom>
          <a:solidFill>
            <a:srgbClr val="CCECFF"/>
          </a:solidFill>
        </p:spPr>
        <p:txBody>
          <a:bodyPr wrap="square" rtlCol="0">
            <a:spAutoFit/>
          </a:bodyPr>
          <a:lstStyle/>
          <a:p>
            <a:pPr>
              <a:buClr>
                <a:srgbClr val="FF0000"/>
              </a:buClr>
              <a:buFont typeface="Wingdings" pitchFamily="2" charset="2"/>
              <a:buChar char="§"/>
            </a:pPr>
            <a:r>
              <a:rPr lang="en-US" dirty="0" smtClean="0"/>
              <a:t>  </a:t>
            </a:r>
            <a:r>
              <a:rPr lang="en-US" sz="1800" dirty="0" smtClean="0">
                <a:solidFill>
                  <a:schemeClr val="tx1"/>
                </a:solidFill>
                <a:latin typeface="Arial" pitchFamily="34" charset="0"/>
                <a:cs typeface="Arial" pitchFamily="34" charset="0"/>
              </a:rPr>
              <a:t>~ 17% of the 2,828 </a:t>
            </a:r>
          </a:p>
          <a:p>
            <a:pPr>
              <a:buClr>
                <a:srgbClr val="FF0000"/>
              </a:buClr>
              <a:tabLst>
                <a:tab pos="233363" algn="l"/>
              </a:tabLst>
            </a:pPr>
            <a:r>
              <a:rPr lang="en-US" sz="1800" dirty="0" smtClean="0">
                <a:solidFill>
                  <a:schemeClr val="tx1"/>
                </a:solidFill>
                <a:latin typeface="Arial" pitchFamily="34" charset="0"/>
                <a:cs typeface="Arial" pitchFamily="34" charset="0"/>
              </a:rPr>
              <a:t>	Phase I submissions 	received awards</a:t>
            </a:r>
          </a:p>
          <a:p>
            <a:pPr defTabSz="233363">
              <a:buClr>
                <a:srgbClr val="FF0000"/>
              </a:buClr>
              <a:buFont typeface="Wingdings" pitchFamily="2" charset="2"/>
              <a:buChar char="§"/>
            </a:pPr>
            <a:endParaRPr lang="en-US" sz="1800" dirty="0" smtClean="0">
              <a:solidFill>
                <a:schemeClr val="tx1"/>
              </a:solidFill>
              <a:latin typeface="Arial" pitchFamily="34" charset="0"/>
              <a:cs typeface="Arial" pitchFamily="34" charset="0"/>
            </a:endParaRPr>
          </a:p>
          <a:p>
            <a:pPr defTabSz="233363">
              <a:buClr>
                <a:srgbClr val="FF0000"/>
              </a:buClr>
              <a:buFont typeface="Wingdings" pitchFamily="2" charset="2"/>
              <a:buChar char="§"/>
            </a:pPr>
            <a:r>
              <a:rPr lang="en-US" sz="1800" dirty="0" smtClean="0">
                <a:solidFill>
                  <a:schemeClr val="tx1"/>
                </a:solidFill>
                <a:latin typeface="Arial" pitchFamily="34" charset="0"/>
                <a:cs typeface="Arial" pitchFamily="34" charset="0"/>
              </a:rPr>
              <a:t>  Then, ~ 36% of Phase I 	awards received a 	Phase II award</a:t>
            </a:r>
          </a:p>
          <a:p>
            <a:pPr defTabSz="233363">
              <a:buClr>
                <a:srgbClr val="FF0000"/>
              </a:buClr>
              <a:buFont typeface="Wingdings" pitchFamily="2" charset="2"/>
              <a:buChar char="§"/>
            </a:pPr>
            <a:endParaRPr lang="en-US" sz="1800" dirty="0" smtClean="0">
              <a:solidFill>
                <a:schemeClr val="tx1"/>
              </a:solidFill>
              <a:latin typeface="Arial" pitchFamily="34" charset="0"/>
              <a:cs typeface="Arial" pitchFamily="34" charset="0"/>
            </a:endParaRPr>
          </a:p>
          <a:p>
            <a:pPr defTabSz="233363">
              <a:buClr>
                <a:srgbClr val="FF0000"/>
              </a:buClr>
              <a:buFont typeface="Wingdings" pitchFamily="2" charset="2"/>
              <a:buChar char="§"/>
            </a:pPr>
            <a:r>
              <a:rPr lang="en-US" sz="1800" dirty="0" smtClean="0">
                <a:solidFill>
                  <a:schemeClr val="tx1"/>
                </a:solidFill>
                <a:latin typeface="Arial" pitchFamily="34" charset="0"/>
                <a:cs typeface="Arial" pitchFamily="34" charset="0"/>
              </a:rPr>
              <a:t>  	And ~ 10% of Phase II 	projects received</a:t>
            </a:r>
          </a:p>
          <a:p>
            <a:pPr defTabSz="233363">
              <a:buClr>
                <a:srgbClr val="FF0000"/>
              </a:buClr>
            </a:pPr>
            <a:r>
              <a:rPr lang="en-US" sz="1800" dirty="0" smtClean="0">
                <a:solidFill>
                  <a:schemeClr val="tx1"/>
                </a:solidFill>
                <a:latin typeface="Arial" pitchFamily="34" charset="0"/>
                <a:cs typeface="Arial" pitchFamily="34" charset="0"/>
              </a:rPr>
              <a:t>	Phase III contracts</a:t>
            </a:r>
          </a:p>
          <a:p>
            <a:pPr lvl="1" indent="-231775" defTabSz="233363">
              <a:buClr>
                <a:srgbClr val="0000FF"/>
              </a:buClr>
              <a:buFont typeface="Wingdings" pitchFamily="2" charset="2"/>
              <a:buChar char="Ø"/>
            </a:pPr>
            <a:r>
              <a:rPr lang="en-US" sz="1800" dirty="0" smtClean="0">
                <a:solidFill>
                  <a:schemeClr val="tx1"/>
                </a:solidFill>
                <a:latin typeface="Arial" pitchFamily="34" charset="0"/>
                <a:cs typeface="Arial" pitchFamily="34" charset="0"/>
              </a:rPr>
              <a:t> ~ $25M non-SBIR  	 investment</a:t>
            </a:r>
            <a:endParaRPr lang="en-US" sz="1800" dirty="0">
              <a:solidFill>
                <a:schemeClr val="tx1"/>
              </a:solidFill>
              <a:latin typeface="Arial" pitchFamily="34" charset="0"/>
              <a:cs typeface="Arial" pitchFamily="34" charset="0"/>
            </a:endParaRPr>
          </a:p>
        </p:txBody>
      </p:sp>
      <p:sp>
        <p:nvSpPr>
          <p:cNvPr id="10" name="TextBox 9"/>
          <p:cNvSpPr txBox="1"/>
          <p:nvPr/>
        </p:nvSpPr>
        <p:spPr>
          <a:xfrm>
            <a:off x="2904308" y="5555499"/>
            <a:ext cx="5917005" cy="646331"/>
          </a:xfrm>
          <a:prstGeom prst="rect">
            <a:avLst/>
          </a:prstGeom>
          <a:solidFill>
            <a:srgbClr val="CCECFF"/>
          </a:solidFill>
        </p:spPr>
        <p:txBody>
          <a:bodyPr wrap="none" rtlCol="0">
            <a:spAutoFit/>
          </a:bodyPr>
          <a:lstStyle/>
          <a:p>
            <a:pPr algn="ctr"/>
            <a:r>
              <a:rPr lang="en-US" sz="1800" dirty="0" smtClean="0">
                <a:solidFill>
                  <a:schemeClr val="tx1"/>
                </a:solidFill>
                <a:latin typeface="+mn-lt"/>
              </a:rPr>
              <a:t>DHS SBIR is a highly competitive process;</a:t>
            </a:r>
          </a:p>
          <a:p>
            <a:pPr algn="ctr"/>
            <a:r>
              <a:rPr lang="en-US" sz="1800" dirty="0" smtClean="0">
                <a:solidFill>
                  <a:schemeClr val="tx1"/>
                </a:solidFill>
                <a:latin typeface="+mn-lt"/>
              </a:rPr>
              <a:t>award recipients are moving towards commercialization.</a:t>
            </a:r>
            <a:endParaRPr lang="en-US" sz="1800" dirty="0">
              <a:solidFill>
                <a:schemeClr val="tx1"/>
              </a:solidFill>
              <a:latin typeface="+mn-lt"/>
            </a:endParaRPr>
          </a:p>
        </p:txBody>
      </p:sp>
      <p:grpSp>
        <p:nvGrpSpPr>
          <p:cNvPr id="3" name="Group 13"/>
          <p:cNvGrpSpPr/>
          <p:nvPr/>
        </p:nvGrpSpPr>
        <p:grpSpPr>
          <a:xfrm>
            <a:off x="2950489" y="844446"/>
            <a:ext cx="6304346" cy="4477903"/>
            <a:chOff x="2994033" y="1108678"/>
            <a:chExt cx="6304346" cy="4477903"/>
          </a:xfrm>
        </p:grpSpPr>
        <p:sp>
          <p:nvSpPr>
            <p:cNvPr id="7" name="TextBox 6"/>
            <p:cNvSpPr txBox="1"/>
            <p:nvPr/>
          </p:nvSpPr>
          <p:spPr>
            <a:xfrm>
              <a:off x="4356577" y="5063361"/>
              <a:ext cx="922047" cy="523220"/>
            </a:xfrm>
            <a:prstGeom prst="rect">
              <a:avLst/>
            </a:prstGeom>
            <a:noFill/>
          </p:spPr>
          <p:txBody>
            <a:bodyPr wrap="none" rtlCol="0">
              <a:spAutoFit/>
            </a:bodyPr>
            <a:lstStyle/>
            <a:p>
              <a:r>
                <a:rPr lang="en-US" sz="1400" dirty="0" smtClean="0">
                  <a:solidFill>
                    <a:schemeClr val="tx1"/>
                  </a:solidFill>
                  <a:latin typeface="+mn-lt"/>
                </a:rPr>
                <a:t>Phase I</a:t>
              </a:r>
            </a:p>
            <a:p>
              <a:r>
                <a:rPr lang="en-US" sz="1400" dirty="0" smtClean="0">
                  <a:solidFill>
                    <a:schemeClr val="tx1"/>
                  </a:solidFill>
                  <a:latin typeface="+mn-lt"/>
                </a:rPr>
                <a:t>Selection</a:t>
              </a:r>
              <a:endParaRPr lang="en-US" sz="1400" dirty="0">
                <a:solidFill>
                  <a:schemeClr val="tx1"/>
                </a:solidFill>
                <a:latin typeface="+mn-lt"/>
              </a:endParaRPr>
            </a:p>
          </p:txBody>
        </p:sp>
        <p:sp>
          <p:nvSpPr>
            <p:cNvPr id="8" name="TextBox 7"/>
            <p:cNvSpPr txBox="1"/>
            <p:nvPr/>
          </p:nvSpPr>
          <p:spPr>
            <a:xfrm>
              <a:off x="5848679" y="5063361"/>
              <a:ext cx="1090363" cy="523220"/>
            </a:xfrm>
            <a:prstGeom prst="rect">
              <a:avLst/>
            </a:prstGeom>
            <a:noFill/>
          </p:spPr>
          <p:txBody>
            <a:bodyPr wrap="none" rtlCol="0">
              <a:spAutoFit/>
            </a:bodyPr>
            <a:lstStyle/>
            <a:p>
              <a:r>
                <a:rPr lang="en-US" sz="1400" dirty="0" smtClean="0">
                  <a:solidFill>
                    <a:schemeClr val="tx1"/>
                  </a:solidFill>
                  <a:latin typeface="+mn-lt"/>
                </a:rPr>
                <a:t>Phase II</a:t>
              </a:r>
            </a:p>
            <a:p>
              <a:r>
                <a:rPr lang="en-US" sz="1400" dirty="0" smtClean="0">
                  <a:solidFill>
                    <a:schemeClr val="tx1"/>
                  </a:solidFill>
                  <a:latin typeface="+mn-lt"/>
                </a:rPr>
                <a:t>Conversion</a:t>
              </a:r>
              <a:endParaRPr lang="en-US" sz="1400" dirty="0">
                <a:solidFill>
                  <a:schemeClr val="tx1"/>
                </a:solidFill>
                <a:latin typeface="+mn-lt"/>
              </a:endParaRPr>
            </a:p>
          </p:txBody>
        </p:sp>
        <p:sp>
          <p:nvSpPr>
            <p:cNvPr id="9" name="TextBox 8"/>
            <p:cNvSpPr txBox="1"/>
            <p:nvPr/>
          </p:nvSpPr>
          <p:spPr>
            <a:xfrm>
              <a:off x="7441379" y="5063361"/>
              <a:ext cx="1657826" cy="523220"/>
            </a:xfrm>
            <a:prstGeom prst="rect">
              <a:avLst/>
            </a:prstGeom>
            <a:noFill/>
          </p:spPr>
          <p:txBody>
            <a:bodyPr wrap="none" rtlCol="0">
              <a:spAutoFit/>
            </a:bodyPr>
            <a:lstStyle/>
            <a:p>
              <a:r>
                <a:rPr lang="en-US" sz="1400" dirty="0" smtClean="0">
                  <a:solidFill>
                    <a:schemeClr val="tx1"/>
                  </a:solidFill>
                  <a:latin typeface="+mn-lt"/>
                </a:rPr>
                <a:t>Phase III</a:t>
              </a:r>
            </a:p>
            <a:p>
              <a:r>
                <a:rPr lang="en-US" sz="1400" dirty="0" smtClean="0">
                  <a:solidFill>
                    <a:schemeClr val="tx1"/>
                  </a:solidFill>
                  <a:latin typeface="+mn-lt"/>
                </a:rPr>
                <a:t>Commercialization</a:t>
              </a:r>
              <a:endParaRPr lang="en-US" sz="1400" dirty="0">
                <a:solidFill>
                  <a:schemeClr val="tx1"/>
                </a:solidFill>
                <a:latin typeface="+mn-lt"/>
              </a:endParaRPr>
            </a:p>
          </p:txBody>
        </p:sp>
        <p:grpSp>
          <p:nvGrpSpPr>
            <p:cNvPr id="4" name="Group 11"/>
            <p:cNvGrpSpPr/>
            <p:nvPr/>
          </p:nvGrpSpPr>
          <p:grpSpPr>
            <a:xfrm>
              <a:off x="2994033" y="1108678"/>
              <a:ext cx="6304346" cy="4064000"/>
              <a:chOff x="2732783" y="1108678"/>
              <a:chExt cx="6304346" cy="4064000"/>
            </a:xfrm>
          </p:grpSpPr>
          <p:graphicFrame>
            <p:nvGraphicFramePr>
              <p:cNvPr id="6" name="Chart 5"/>
              <p:cNvGraphicFramePr/>
              <p:nvPr/>
            </p:nvGraphicFramePr>
            <p:xfrm>
              <a:off x="2941129" y="110867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rot="16200000">
                <a:off x="1347484" y="3249731"/>
                <a:ext cx="3109152" cy="338554"/>
              </a:xfrm>
              <a:prstGeom prst="rect">
                <a:avLst/>
              </a:prstGeom>
              <a:noFill/>
            </p:spPr>
            <p:txBody>
              <a:bodyPr wrap="square" rtlCol="0">
                <a:spAutoFit/>
              </a:bodyPr>
              <a:lstStyle/>
              <a:p>
                <a:r>
                  <a:rPr lang="en-US" sz="1600" dirty="0" smtClean="0">
                    <a:solidFill>
                      <a:schemeClr val="tx1"/>
                    </a:solidFill>
                    <a:latin typeface="+mn-lt"/>
                  </a:rPr>
                  <a:t>Number of Phase I Companies</a:t>
                </a:r>
                <a:endParaRPr lang="en-US" sz="1600" dirty="0">
                  <a:solidFill>
                    <a:schemeClr val="tx1"/>
                  </a:solidFill>
                  <a:latin typeface="+mn-lt"/>
                </a:endParaRPr>
              </a:p>
            </p:txBody>
          </p:sp>
        </p:gr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3"/>
          <p:cNvGraphicFramePr>
            <a:graphicFrameLocks/>
          </p:cNvGraphicFramePr>
          <p:nvPr/>
        </p:nvGraphicFramePr>
        <p:xfrm>
          <a:off x="457200" y="1323399"/>
          <a:ext cx="8508670" cy="437704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0" y="-32664"/>
            <a:ext cx="9144000" cy="129441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2F80"/>
                </a:solidFill>
                <a:effectLst/>
                <a:uLnTx/>
                <a:uFillTx/>
                <a:latin typeface="+mj-lt"/>
                <a:ea typeface="+mj-ea"/>
                <a:cs typeface="+mj-cs"/>
              </a:rPr>
              <a:t>How “Small” is the SBC that Proposes to and </a:t>
            </a:r>
            <a:br>
              <a:rPr kumimoji="0" lang="en-US" sz="2800" b="0" i="0" u="none" strike="noStrike" kern="0" cap="none" spc="0" normalizeH="0" baseline="0" noProof="0" dirty="0" smtClean="0">
                <a:ln>
                  <a:noFill/>
                </a:ln>
                <a:solidFill>
                  <a:srgbClr val="002F80"/>
                </a:solidFill>
                <a:effectLst/>
                <a:uLnTx/>
                <a:uFillTx/>
                <a:latin typeface="+mj-lt"/>
                <a:ea typeface="+mj-ea"/>
                <a:cs typeface="+mj-cs"/>
              </a:rPr>
            </a:br>
            <a:r>
              <a:rPr kumimoji="0" lang="en-US" sz="2800" b="0" i="0" u="none" strike="noStrike" kern="0" cap="none" spc="0" normalizeH="0" baseline="0" noProof="0" dirty="0" smtClean="0">
                <a:ln>
                  <a:noFill/>
                </a:ln>
                <a:solidFill>
                  <a:srgbClr val="002F80"/>
                </a:solidFill>
                <a:effectLst/>
                <a:uLnTx/>
                <a:uFillTx/>
                <a:latin typeface="+mj-lt"/>
                <a:ea typeface="+mj-ea"/>
                <a:cs typeface="+mj-cs"/>
              </a:rPr>
              <a:t>Receives Awards from the DHS SBIR Program?</a:t>
            </a:r>
            <a:r>
              <a:rPr kumimoji="0" lang="en-US" sz="3200" b="0" i="0" u="none" strike="noStrike" kern="0" cap="none" spc="0" normalizeH="0" baseline="0" noProof="0" dirty="0" smtClean="0">
                <a:ln>
                  <a:noFill/>
                </a:ln>
                <a:solidFill>
                  <a:srgbClr val="002F80"/>
                </a:solidFill>
                <a:effectLst/>
                <a:uLnTx/>
                <a:uFillTx/>
                <a:latin typeface="+mj-lt"/>
                <a:ea typeface="+mj-ea"/>
                <a:cs typeface="+mj-cs"/>
              </a:rPr>
              <a:t/>
            </a:r>
            <a:br>
              <a:rPr kumimoji="0" lang="en-US" sz="3200" b="0" i="0" u="none" strike="noStrike" kern="0" cap="none" spc="0" normalizeH="0" baseline="0" noProof="0" dirty="0" smtClean="0">
                <a:ln>
                  <a:noFill/>
                </a:ln>
                <a:solidFill>
                  <a:srgbClr val="002F80"/>
                </a:solidFill>
                <a:effectLst/>
                <a:uLnTx/>
                <a:uFillTx/>
                <a:latin typeface="+mj-lt"/>
                <a:ea typeface="+mj-ea"/>
                <a:cs typeface="+mj-cs"/>
              </a:rPr>
            </a:br>
            <a:r>
              <a:rPr kumimoji="0" lang="en-US" sz="2000" b="0" i="0" u="none" strike="noStrike" kern="0" cap="none" spc="0" normalizeH="0" baseline="0" noProof="0" dirty="0" smtClean="0">
                <a:ln>
                  <a:noFill/>
                </a:ln>
                <a:solidFill>
                  <a:srgbClr val="002F80"/>
                </a:solidFill>
                <a:effectLst/>
                <a:uLnTx/>
                <a:uFillTx/>
                <a:latin typeface="+mj-lt"/>
                <a:ea typeface="+mj-ea"/>
                <a:cs typeface="+mj-cs"/>
              </a:rPr>
              <a:t>(</a:t>
            </a:r>
            <a:r>
              <a:rPr kumimoji="0" lang="en-US" sz="2000" b="0" i="1" u="none" strike="noStrike" kern="0" cap="none" spc="0" normalizeH="0" baseline="0" noProof="0" dirty="0" smtClean="0">
                <a:ln>
                  <a:noFill/>
                </a:ln>
                <a:solidFill>
                  <a:srgbClr val="002F80"/>
                </a:solidFill>
                <a:effectLst/>
                <a:uLnTx/>
                <a:uFillTx/>
                <a:latin typeface="+mj-lt"/>
                <a:ea typeface="+mj-ea"/>
                <a:cs typeface="+mj-cs"/>
              </a:rPr>
              <a:t>FY04.2 – FY12.1 data</a:t>
            </a:r>
            <a:r>
              <a:rPr kumimoji="0" lang="en-US" sz="2000" b="0" i="0" u="none" strike="noStrike" kern="0" cap="none" spc="0" normalizeH="0" baseline="0" noProof="0" dirty="0" smtClean="0">
                <a:ln>
                  <a:noFill/>
                </a:ln>
                <a:solidFill>
                  <a:srgbClr val="002F80"/>
                </a:solidFill>
                <a:effectLst/>
                <a:uLnTx/>
                <a:uFillTx/>
                <a:latin typeface="+mj-lt"/>
                <a:ea typeface="+mj-ea"/>
                <a:cs typeface="+mj-cs"/>
              </a:rPr>
              <a:t>)</a:t>
            </a:r>
            <a:endParaRPr kumimoji="0" lang="en-US" sz="2000" b="0" i="1" u="none" strike="noStrike" kern="0" cap="none" spc="0" normalizeH="0" baseline="0" noProof="0" dirty="0">
              <a:ln>
                <a:noFill/>
              </a:ln>
              <a:solidFill>
                <a:srgbClr val="002F80"/>
              </a:solidFill>
              <a:effectLst/>
              <a:uLnTx/>
              <a:uFillTx/>
              <a:latin typeface="+mj-lt"/>
              <a:ea typeface="+mj-ea"/>
              <a:cs typeface="+mj-cs"/>
            </a:endParaRPr>
          </a:p>
        </p:txBody>
      </p:sp>
      <p:sp>
        <p:nvSpPr>
          <p:cNvPr id="6" name="TextBox 5"/>
          <p:cNvSpPr txBox="1"/>
          <p:nvPr/>
        </p:nvSpPr>
        <p:spPr>
          <a:xfrm>
            <a:off x="2410700" y="5723898"/>
            <a:ext cx="4322618" cy="369332"/>
          </a:xfrm>
          <a:prstGeom prst="rect">
            <a:avLst/>
          </a:prstGeom>
          <a:noFill/>
        </p:spPr>
        <p:txBody>
          <a:bodyPr wrap="square" rtlCol="0">
            <a:spAutoFit/>
          </a:bodyPr>
          <a:lstStyle/>
          <a:p>
            <a:pPr algn="ctr"/>
            <a:r>
              <a:rPr lang="en-US" sz="1800" dirty="0" smtClean="0">
                <a:solidFill>
                  <a:srgbClr val="000000"/>
                </a:solidFill>
              </a:rPr>
              <a:t>Number of Employees</a:t>
            </a:r>
            <a:endParaRPr lang="en-US" sz="1800" dirty="0">
              <a:solidFill>
                <a:srgbClr val="000000"/>
              </a:solidFill>
            </a:endParaRPr>
          </a:p>
        </p:txBody>
      </p:sp>
      <p:sp>
        <p:nvSpPr>
          <p:cNvPr id="7" name="TextBox 6"/>
          <p:cNvSpPr txBox="1"/>
          <p:nvPr/>
        </p:nvSpPr>
        <p:spPr>
          <a:xfrm rot="16200000">
            <a:off x="-1437914" y="3393558"/>
            <a:ext cx="3336967" cy="369332"/>
          </a:xfrm>
          <a:prstGeom prst="rect">
            <a:avLst/>
          </a:prstGeom>
          <a:noFill/>
        </p:spPr>
        <p:txBody>
          <a:bodyPr wrap="square" rtlCol="0">
            <a:spAutoFit/>
          </a:bodyPr>
          <a:lstStyle/>
          <a:p>
            <a:pPr algn="ctr"/>
            <a:r>
              <a:rPr lang="en-US" sz="1800" dirty="0" smtClean="0">
                <a:solidFill>
                  <a:schemeClr val="tx1"/>
                </a:solidFill>
              </a:rPr>
              <a:t>Percent of Phase I Companies</a:t>
            </a:r>
            <a:endParaRPr lang="en-US" sz="1800" dirty="0">
              <a:solidFill>
                <a:schemeClr val="tx1"/>
              </a:solidFill>
            </a:endParaRPr>
          </a:p>
        </p:txBody>
      </p:sp>
      <p:sp>
        <p:nvSpPr>
          <p:cNvPr id="8" name="TextBox 7"/>
          <p:cNvSpPr txBox="1"/>
          <p:nvPr/>
        </p:nvSpPr>
        <p:spPr>
          <a:xfrm>
            <a:off x="5391150" y="1381125"/>
            <a:ext cx="3629025" cy="584775"/>
          </a:xfrm>
          <a:prstGeom prst="rect">
            <a:avLst/>
          </a:prstGeom>
          <a:solidFill>
            <a:srgbClr val="FFFF99"/>
          </a:solidFill>
          <a:ln>
            <a:noFill/>
          </a:ln>
        </p:spPr>
        <p:txBody>
          <a:bodyPr wrap="square" rtlCol="0">
            <a:spAutoFit/>
          </a:bodyPr>
          <a:lstStyle/>
          <a:p>
            <a:r>
              <a:rPr lang="en-US" sz="1600" dirty="0" smtClean="0">
                <a:solidFill>
                  <a:sysClr val="windowText" lastClr="000000"/>
                </a:solidFill>
              </a:rPr>
              <a:t>64% Phase I submissions from SBCs with fewer than 24 employees</a:t>
            </a:r>
            <a:endParaRPr lang="en-US" sz="1600" dirty="0">
              <a:solidFill>
                <a:sysClr val="windowText" lastClr="000000"/>
              </a:solidFill>
            </a:endParaRPr>
          </a:p>
        </p:txBody>
      </p:sp>
      <p:sp>
        <p:nvSpPr>
          <p:cNvPr id="9" name="TextBox 8"/>
          <p:cNvSpPr txBox="1"/>
          <p:nvPr/>
        </p:nvSpPr>
        <p:spPr>
          <a:xfrm>
            <a:off x="5391150" y="1971675"/>
            <a:ext cx="2662908" cy="584775"/>
          </a:xfrm>
          <a:prstGeom prst="rect">
            <a:avLst/>
          </a:prstGeom>
          <a:solidFill>
            <a:srgbClr val="CCECFF"/>
          </a:solidFill>
          <a:ln>
            <a:noFill/>
          </a:ln>
        </p:spPr>
        <p:txBody>
          <a:bodyPr wrap="none" rtlCol="0">
            <a:spAutoFit/>
          </a:bodyPr>
          <a:lstStyle/>
          <a:p>
            <a:r>
              <a:rPr lang="en-US" sz="1600" dirty="0" smtClean="0">
                <a:solidFill>
                  <a:sysClr val="windowText" lastClr="000000"/>
                </a:solidFill>
              </a:rPr>
              <a:t>50% Phase I awards to SBCs </a:t>
            </a:r>
          </a:p>
          <a:p>
            <a:r>
              <a:rPr lang="en-US" sz="1600" dirty="0" smtClean="0">
                <a:solidFill>
                  <a:sysClr val="windowText" lastClr="000000"/>
                </a:solidFill>
              </a:rPr>
              <a:t>with fewer than 24 employees</a:t>
            </a:r>
            <a:endParaRPr lang="en-US" sz="1600" dirty="0">
              <a:solidFill>
                <a:sysClr val="windowText" lastClr="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03225" y="215236"/>
            <a:ext cx="8328025" cy="838200"/>
          </a:xfrm>
          <a:prstGeom prst="rect">
            <a:avLst/>
          </a:prstGeom>
          <a:noFill/>
          <a:ln w="9525" algn="ctr">
            <a:noFill/>
            <a:miter lim="800000"/>
            <a:headEnd/>
            <a:tailEnd/>
          </a:ln>
        </p:spPr>
        <p:txBody>
          <a:bodyPr anchor="b"/>
          <a:lstStyle/>
          <a:p>
            <a:pPr algn="ctr">
              <a:lnSpc>
                <a:spcPct val="75000"/>
              </a:lnSpc>
            </a:pPr>
            <a:r>
              <a:rPr lang="en-US" sz="3200" dirty="0" smtClean="0">
                <a:solidFill>
                  <a:srgbClr val="002F80"/>
                </a:solidFill>
                <a:latin typeface="Times New Roman" pitchFamily="18" charset="0"/>
              </a:rPr>
              <a:t>DHS </a:t>
            </a:r>
            <a:r>
              <a:rPr lang="en-US" sz="3200" dirty="0">
                <a:solidFill>
                  <a:srgbClr val="002F80"/>
                </a:solidFill>
                <a:latin typeface="Times New Roman" pitchFamily="18" charset="0"/>
              </a:rPr>
              <a:t>SBIR Phase </a:t>
            </a:r>
            <a:r>
              <a:rPr lang="en-US" sz="3200" dirty="0" smtClean="0">
                <a:solidFill>
                  <a:srgbClr val="002F80"/>
                </a:solidFill>
                <a:latin typeface="Times New Roman" pitchFamily="18" charset="0"/>
              </a:rPr>
              <a:t>I</a:t>
            </a:r>
            <a:r>
              <a:rPr lang="en-US" sz="3200" dirty="0">
                <a:solidFill>
                  <a:srgbClr val="002F80"/>
                </a:solidFill>
                <a:latin typeface="Times New Roman" pitchFamily="18" charset="0"/>
              </a:rPr>
              <a:t/>
            </a:r>
            <a:br>
              <a:rPr lang="en-US" sz="3200" dirty="0">
                <a:solidFill>
                  <a:srgbClr val="002F80"/>
                </a:solidFill>
                <a:latin typeface="Times New Roman" pitchFamily="18" charset="0"/>
              </a:rPr>
            </a:br>
            <a:r>
              <a:rPr lang="en-US" sz="3200" dirty="0" smtClean="0">
                <a:solidFill>
                  <a:srgbClr val="002F80"/>
                </a:solidFill>
                <a:latin typeface="Times New Roman" pitchFamily="18" charset="0"/>
              </a:rPr>
              <a:t>Data from 17 Competitions through FY12.1*</a:t>
            </a:r>
            <a:endParaRPr lang="en-US" sz="3200" dirty="0">
              <a:solidFill>
                <a:srgbClr val="002F80"/>
              </a:solidFill>
              <a:latin typeface="Times New Roman" pitchFamily="18" charset="0"/>
            </a:endParaRPr>
          </a:p>
        </p:txBody>
      </p:sp>
      <p:grpSp>
        <p:nvGrpSpPr>
          <p:cNvPr id="2" name="Group 6"/>
          <p:cNvGrpSpPr>
            <a:grpSpLocks noChangeAspect="1"/>
          </p:cNvGrpSpPr>
          <p:nvPr/>
        </p:nvGrpSpPr>
        <p:grpSpPr bwMode="auto">
          <a:xfrm>
            <a:off x="514350" y="941307"/>
            <a:ext cx="7839075" cy="5826378"/>
            <a:chOff x="1402" y="1042"/>
            <a:chExt cx="2956" cy="2197"/>
          </a:xfrm>
        </p:grpSpPr>
        <p:sp>
          <p:nvSpPr>
            <p:cNvPr id="5" name="AutoShape 5"/>
            <p:cNvSpPr>
              <a:spLocks noChangeAspect="1" noChangeArrowheads="1" noTextEdit="1"/>
            </p:cNvSpPr>
            <p:nvPr/>
          </p:nvSpPr>
          <p:spPr bwMode="auto">
            <a:xfrm>
              <a:off x="1402" y="1042"/>
              <a:ext cx="2956" cy="2169"/>
            </a:xfrm>
            <a:prstGeom prst="rect">
              <a:avLst/>
            </a:prstGeom>
            <a:noFill/>
            <a:ln w="9525">
              <a:noFill/>
              <a:miter lim="800000"/>
              <a:headEnd/>
              <a:tailEnd/>
            </a:ln>
          </p:spPr>
          <p:txBody>
            <a:bodyPr/>
            <a:lstStyle/>
            <a:p>
              <a:endParaRPr lang="en-US"/>
            </a:p>
          </p:txBody>
        </p:sp>
        <p:sp>
          <p:nvSpPr>
            <p:cNvPr id="6" name="Freeform 7"/>
            <p:cNvSpPr>
              <a:spLocks/>
            </p:cNvSpPr>
            <p:nvPr/>
          </p:nvSpPr>
          <p:spPr bwMode="auto">
            <a:xfrm>
              <a:off x="1693" y="1077"/>
              <a:ext cx="358" cy="261"/>
            </a:xfrm>
            <a:custGeom>
              <a:avLst/>
              <a:gdLst>
                <a:gd name="T0" fmla="*/ 30 w 2145"/>
                <a:gd name="T1" fmla="*/ 951 h 1566"/>
                <a:gd name="T2" fmla="*/ 0 w 2145"/>
                <a:gd name="T3" fmla="*/ 940 h 1566"/>
                <a:gd name="T4" fmla="*/ 18 w 2145"/>
                <a:gd name="T5" fmla="*/ 881 h 1566"/>
                <a:gd name="T6" fmla="*/ 24 w 2145"/>
                <a:gd name="T7" fmla="*/ 839 h 1566"/>
                <a:gd name="T8" fmla="*/ 35 w 2145"/>
                <a:gd name="T9" fmla="*/ 821 h 1566"/>
                <a:gd name="T10" fmla="*/ 48 w 2145"/>
                <a:gd name="T11" fmla="*/ 851 h 1566"/>
                <a:gd name="T12" fmla="*/ 35 w 2145"/>
                <a:gd name="T13" fmla="*/ 881 h 1566"/>
                <a:gd name="T14" fmla="*/ 78 w 2145"/>
                <a:gd name="T15" fmla="*/ 857 h 1566"/>
                <a:gd name="T16" fmla="*/ 71 w 2145"/>
                <a:gd name="T17" fmla="*/ 828 h 1566"/>
                <a:gd name="T18" fmla="*/ 78 w 2145"/>
                <a:gd name="T19" fmla="*/ 780 h 1566"/>
                <a:gd name="T20" fmla="*/ 53 w 2145"/>
                <a:gd name="T21" fmla="*/ 715 h 1566"/>
                <a:gd name="T22" fmla="*/ 83 w 2145"/>
                <a:gd name="T23" fmla="*/ 715 h 1566"/>
                <a:gd name="T24" fmla="*/ 131 w 2145"/>
                <a:gd name="T25" fmla="*/ 697 h 1566"/>
                <a:gd name="T26" fmla="*/ 101 w 2145"/>
                <a:gd name="T27" fmla="*/ 662 h 1566"/>
                <a:gd name="T28" fmla="*/ 65 w 2145"/>
                <a:gd name="T29" fmla="*/ 674 h 1566"/>
                <a:gd name="T30" fmla="*/ 65 w 2145"/>
                <a:gd name="T31" fmla="*/ 603 h 1566"/>
                <a:gd name="T32" fmla="*/ 71 w 2145"/>
                <a:gd name="T33" fmla="*/ 520 h 1566"/>
                <a:gd name="T34" fmla="*/ 71 w 2145"/>
                <a:gd name="T35" fmla="*/ 397 h 1566"/>
                <a:gd name="T36" fmla="*/ 48 w 2145"/>
                <a:gd name="T37" fmla="*/ 255 h 1566"/>
                <a:gd name="T38" fmla="*/ 60 w 2145"/>
                <a:gd name="T39" fmla="*/ 136 h 1566"/>
                <a:gd name="T40" fmla="*/ 272 w 2145"/>
                <a:gd name="T41" fmla="*/ 220 h 1566"/>
                <a:gd name="T42" fmla="*/ 456 w 2145"/>
                <a:gd name="T43" fmla="*/ 296 h 1566"/>
                <a:gd name="T44" fmla="*/ 544 w 2145"/>
                <a:gd name="T45" fmla="*/ 332 h 1566"/>
                <a:gd name="T46" fmla="*/ 580 w 2145"/>
                <a:gd name="T47" fmla="*/ 361 h 1566"/>
                <a:gd name="T48" fmla="*/ 580 w 2145"/>
                <a:gd name="T49" fmla="*/ 484 h 1566"/>
                <a:gd name="T50" fmla="*/ 532 w 2145"/>
                <a:gd name="T51" fmla="*/ 550 h 1566"/>
                <a:gd name="T52" fmla="*/ 538 w 2145"/>
                <a:gd name="T53" fmla="*/ 603 h 1566"/>
                <a:gd name="T54" fmla="*/ 527 w 2145"/>
                <a:gd name="T55" fmla="*/ 639 h 1566"/>
                <a:gd name="T56" fmla="*/ 544 w 2145"/>
                <a:gd name="T57" fmla="*/ 674 h 1566"/>
                <a:gd name="T58" fmla="*/ 603 w 2145"/>
                <a:gd name="T59" fmla="*/ 562 h 1566"/>
                <a:gd name="T60" fmla="*/ 638 w 2145"/>
                <a:gd name="T61" fmla="*/ 502 h 1566"/>
                <a:gd name="T62" fmla="*/ 697 w 2145"/>
                <a:gd name="T63" fmla="*/ 431 h 1566"/>
                <a:gd name="T64" fmla="*/ 633 w 2145"/>
                <a:gd name="T65" fmla="*/ 237 h 1566"/>
                <a:gd name="T66" fmla="*/ 644 w 2145"/>
                <a:gd name="T67" fmla="*/ 213 h 1566"/>
                <a:gd name="T68" fmla="*/ 692 w 2145"/>
                <a:gd name="T69" fmla="*/ 166 h 1566"/>
                <a:gd name="T70" fmla="*/ 656 w 2145"/>
                <a:gd name="T71" fmla="*/ 106 h 1566"/>
                <a:gd name="T72" fmla="*/ 644 w 2145"/>
                <a:gd name="T73" fmla="*/ 0 h 1566"/>
                <a:gd name="T74" fmla="*/ 1478 w 2145"/>
                <a:gd name="T75" fmla="*/ 220 h 1566"/>
                <a:gd name="T76" fmla="*/ 2145 w 2145"/>
                <a:gd name="T77" fmla="*/ 373 h 1566"/>
                <a:gd name="T78" fmla="*/ 1902 w 2145"/>
                <a:gd name="T79" fmla="*/ 1407 h 1566"/>
                <a:gd name="T80" fmla="*/ 1902 w 2145"/>
                <a:gd name="T81" fmla="*/ 1442 h 1566"/>
                <a:gd name="T82" fmla="*/ 1927 w 2145"/>
                <a:gd name="T83" fmla="*/ 1478 h 1566"/>
                <a:gd name="T84" fmla="*/ 1914 w 2145"/>
                <a:gd name="T85" fmla="*/ 1495 h 1566"/>
                <a:gd name="T86" fmla="*/ 1902 w 2145"/>
                <a:gd name="T87" fmla="*/ 1542 h 1566"/>
                <a:gd name="T88" fmla="*/ 1341 w 2145"/>
                <a:gd name="T89" fmla="*/ 1435 h 1566"/>
                <a:gd name="T90" fmla="*/ 1270 w 2145"/>
                <a:gd name="T91" fmla="*/ 1448 h 1566"/>
                <a:gd name="T92" fmla="*/ 1205 w 2145"/>
                <a:gd name="T93" fmla="*/ 1435 h 1566"/>
                <a:gd name="T94" fmla="*/ 1152 w 2145"/>
                <a:gd name="T95" fmla="*/ 1424 h 1566"/>
                <a:gd name="T96" fmla="*/ 1082 w 2145"/>
                <a:gd name="T97" fmla="*/ 1424 h 1566"/>
                <a:gd name="T98" fmla="*/ 1004 w 2145"/>
                <a:gd name="T99" fmla="*/ 1448 h 1566"/>
                <a:gd name="T100" fmla="*/ 905 w 2145"/>
                <a:gd name="T101" fmla="*/ 1442 h 1566"/>
                <a:gd name="T102" fmla="*/ 845 w 2145"/>
                <a:gd name="T103" fmla="*/ 1412 h 1566"/>
                <a:gd name="T104" fmla="*/ 692 w 2145"/>
                <a:gd name="T105" fmla="*/ 1394 h 1566"/>
                <a:gd name="T106" fmla="*/ 532 w 2145"/>
                <a:gd name="T107" fmla="*/ 1353 h 1566"/>
                <a:gd name="T108" fmla="*/ 367 w 2145"/>
                <a:gd name="T109" fmla="*/ 1353 h 1566"/>
                <a:gd name="T110" fmla="*/ 272 w 2145"/>
                <a:gd name="T111" fmla="*/ 1283 h 1566"/>
                <a:gd name="T112" fmla="*/ 284 w 2145"/>
                <a:gd name="T113" fmla="*/ 1158 h 1566"/>
                <a:gd name="T114" fmla="*/ 213 w 2145"/>
                <a:gd name="T115" fmla="*/ 1052 h 1566"/>
                <a:gd name="T116" fmla="*/ 160 w 2145"/>
                <a:gd name="T117" fmla="*/ 1034 h 1566"/>
                <a:gd name="T118" fmla="*/ 83 w 2145"/>
                <a:gd name="T119" fmla="*/ 987 h 1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45"/>
                <a:gd name="T181" fmla="*/ 0 h 1566"/>
                <a:gd name="T182" fmla="*/ 2145 w 2145"/>
                <a:gd name="T183" fmla="*/ 1566 h 15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close/>
                </a:path>
              </a:pathLst>
            </a:custGeom>
            <a:noFill/>
            <a:ln w="9525">
              <a:noFill/>
              <a:round/>
              <a:headEnd/>
              <a:tailEnd/>
            </a:ln>
          </p:spPr>
          <p:txBody>
            <a:bodyPr/>
            <a:lstStyle/>
            <a:p>
              <a:endParaRPr lang="en-US"/>
            </a:p>
          </p:txBody>
        </p:sp>
        <p:sp>
          <p:nvSpPr>
            <p:cNvPr id="7" name="Freeform 8"/>
            <p:cNvSpPr>
              <a:spLocks/>
            </p:cNvSpPr>
            <p:nvPr/>
          </p:nvSpPr>
          <p:spPr bwMode="auto">
            <a:xfrm>
              <a:off x="1693" y="1077"/>
              <a:ext cx="358" cy="261"/>
            </a:xfrm>
            <a:custGeom>
              <a:avLst/>
              <a:gdLst>
                <a:gd name="T0" fmla="*/ 30 w 2145"/>
                <a:gd name="T1" fmla="*/ 951 h 1566"/>
                <a:gd name="T2" fmla="*/ 0 w 2145"/>
                <a:gd name="T3" fmla="*/ 940 h 1566"/>
                <a:gd name="T4" fmla="*/ 18 w 2145"/>
                <a:gd name="T5" fmla="*/ 881 h 1566"/>
                <a:gd name="T6" fmla="*/ 24 w 2145"/>
                <a:gd name="T7" fmla="*/ 839 h 1566"/>
                <a:gd name="T8" fmla="*/ 35 w 2145"/>
                <a:gd name="T9" fmla="*/ 821 h 1566"/>
                <a:gd name="T10" fmla="*/ 48 w 2145"/>
                <a:gd name="T11" fmla="*/ 851 h 1566"/>
                <a:gd name="T12" fmla="*/ 35 w 2145"/>
                <a:gd name="T13" fmla="*/ 881 h 1566"/>
                <a:gd name="T14" fmla="*/ 78 w 2145"/>
                <a:gd name="T15" fmla="*/ 857 h 1566"/>
                <a:gd name="T16" fmla="*/ 71 w 2145"/>
                <a:gd name="T17" fmla="*/ 828 h 1566"/>
                <a:gd name="T18" fmla="*/ 78 w 2145"/>
                <a:gd name="T19" fmla="*/ 780 h 1566"/>
                <a:gd name="T20" fmla="*/ 53 w 2145"/>
                <a:gd name="T21" fmla="*/ 715 h 1566"/>
                <a:gd name="T22" fmla="*/ 83 w 2145"/>
                <a:gd name="T23" fmla="*/ 715 h 1566"/>
                <a:gd name="T24" fmla="*/ 131 w 2145"/>
                <a:gd name="T25" fmla="*/ 697 h 1566"/>
                <a:gd name="T26" fmla="*/ 101 w 2145"/>
                <a:gd name="T27" fmla="*/ 662 h 1566"/>
                <a:gd name="T28" fmla="*/ 65 w 2145"/>
                <a:gd name="T29" fmla="*/ 674 h 1566"/>
                <a:gd name="T30" fmla="*/ 65 w 2145"/>
                <a:gd name="T31" fmla="*/ 603 h 1566"/>
                <a:gd name="T32" fmla="*/ 71 w 2145"/>
                <a:gd name="T33" fmla="*/ 520 h 1566"/>
                <a:gd name="T34" fmla="*/ 71 w 2145"/>
                <a:gd name="T35" fmla="*/ 397 h 1566"/>
                <a:gd name="T36" fmla="*/ 48 w 2145"/>
                <a:gd name="T37" fmla="*/ 255 h 1566"/>
                <a:gd name="T38" fmla="*/ 60 w 2145"/>
                <a:gd name="T39" fmla="*/ 136 h 1566"/>
                <a:gd name="T40" fmla="*/ 272 w 2145"/>
                <a:gd name="T41" fmla="*/ 220 h 1566"/>
                <a:gd name="T42" fmla="*/ 456 w 2145"/>
                <a:gd name="T43" fmla="*/ 296 h 1566"/>
                <a:gd name="T44" fmla="*/ 544 w 2145"/>
                <a:gd name="T45" fmla="*/ 332 h 1566"/>
                <a:gd name="T46" fmla="*/ 580 w 2145"/>
                <a:gd name="T47" fmla="*/ 361 h 1566"/>
                <a:gd name="T48" fmla="*/ 580 w 2145"/>
                <a:gd name="T49" fmla="*/ 484 h 1566"/>
                <a:gd name="T50" fmla="*/ 532 w 2145"/>
                <a:gd name="T51" fmla="*/ 550 h 1566"/>
                <a:gd name="T52" fmla="*/ 538 w 2145"/>
                <a:gd name="T53" fmla="*/ 603 h 1566"/>
                <a:gd name="T54" fmla="*/ 527 w 2145"/>
                <a:gd name="T55" fmla="*/ 639 h 1566"/>
                <a:gd name="T56" fmla="*/ 544 w 2145"/>
                <a:gd name="T57" fmla="*/ 674 h 1566"/>
                <a:gd name="T58" fmla="*/ 603 w 2145"/>
                <a:gd name="T59" fmla="*/ 562 h 1566"/>
                <a:gd name="T60" fmla="*/ 638 w 2145"/>
                <a:gd name="T61" fmla="*/ 502 h 1566"/>
                <a:gd name="T62" fmla="*/ 697 w 2145"/>
                <a:gd name="T63" fmla="*/ 431 h 1566"/>
                <a:gd name="T64" fmla="*/ 633 w 2145"/>
                <a:gd name="T65" fmla="*/ 237 h 1566"/>
                <a:gd name="T66" fmla="*/ 644 w 2145"/>
                <a:gd name="T67" fmla="*/ 213 h 1566"/>
                <a:gd name="T68" fmla="*/ 692 w 2145"/>
                <a:gd name="T69" fmla="*/ 166 h 1566"/>
                <a:gd name="T70" fmla="*/ 656 w 2145"/>
                <a:gd name="T71" fmla="*/ 106 h 1566"/>
                <a:gd name="T72" fmla="*/ 644 w 2145"/>
                <a:gd name="T73" fmla="*/ 0 h 1566"/>
                <a:gd name="T74" fmla="*/ 1478 w 2145"/>
                <a:gd name="T75" fmla="*/ 220 h 1566"/>
                <a:gd name="T76" fmla="*/ 2145 w 2145"/>
                <a:gd name="T77" fmla="*/ 373 h 1566"/>
                <a:gd name="T78" fmla="*/ 1902 w 2145"/>
                <a:gd name="T79" fmla="*/ 1407 h 1566"/>
                <a:gd name="T80" fmla="*/ 1902 w 2145"/>
                <a:gd name="T81" fmla="*/ 1442 h 1566"/>
                <a:gd name="T82" fmla="*/ 1927 w 2145"/>
                <a:gd name="T83" fmla="*/ 1478 h 1566"/>
                <a:gd name="T84" fmla="*/ 1914 w 2145"/>
                <a:gd name="T85" fmla="*/ 1495 h 1566"/>
                <a:gd name="T86" fmla="*/ 1902 w 2145"/>
                <a:gd name="T87" fmla="*/ 1542 h 1566"/>
                <a:gd name="T88" fmla="*/ 1341 w 2145"/>
                <a:gd name="T89" fmla="*/ 1435 h 1566"/>
                <a:gd name="T90" fmla="*/ 1270 w 2145"/>
                <a:gd name="T91" fmla="*/ 1448 h 1566"/>
                <a:gd name="T92" fmla="*/ 1205 w 2145"/>
                <a:gd name="T93" fmla="*/ 1435 h 1566"/>
                <a:gd name="T94" fmla="*/ 1152 w 2145"/>
                <a:gd name="T95" fmla="*/ 1424 h 1566"/>
                <a:gd name="T96" fmla="*/ 1082 w 2145"/>
                <a:gd name="T97" fmla="*/ 1424 h 1566"/>
                <a:gd name="T98" fmla="*/ 1004 w 2145"/>
                <a:gd name="T99" fmla="*/ 1448 h 1566"/>
                <a:gd name="T100" fmla="*/ 905 w 2145"/>
                <a:gd name="T101" fmla="*/ 1442 h 1566"/>
                <a:gd name="T102" fmla="*/ 845 w 2145"/>
                <a:gd name="T103" fmla="*/ 1412 h 1566"/>
                <a:gd name="T104" fmla="*/ 692 w 2145"/>
                <a:gd name="T105" fmla="*/ 1394 h 1566"/>
                <a:gd name="T106" fmla="*/ 532 w 2145"/>
                <a:gd name="T107" fmla="*/ 1353 h 1566"/>
                <a:gd name="T108" fmla="*/ 367 w 2145"/>
                <a:gd name="T109" fmla="*/ 1353 h 1566"/>
                <a:gd name="T110" fmla="*/ 272 w 2145"/>
                <a:gd name="T111" fmla="*/ 1283 h 1566"/>
                <a:gd name="T112" fmla="*/ 284 w 2145"/>
                <a:gd name="T113" fmla="*/ 1158 h 1566"/>
                <a:gd name="T114" fmla="*/ 213 w 2145"/>
                <a:gd name="T115" fmla="*/ 1052 h 1566"/>
                <a:gd name="T116" fmla="*/ 160 w 2145"/>
                <a:gd name="T117" fmla="*/ 1034 h 1566"/>
                <a:gd name="T118" fmla="*/ 83 w 2145"/>
                <a:gd name="T119" fmla="*/ 987 h 1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45"/>
                <a:gd name="T181" fmla="*/ 0 h 1566"/>
                <a:gd name="T182" fmla="*/ 2145 w 2145"/>
                <a:gd name="T183" fmla="*/ 1566 h 15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path>
              </a:pathLst>
            </a:custGeom>
            <a:noFill/>
            <a:ln w="0">
              <a:solidFill>
                <a:srgbClr val="25221E"/>
              </a:solidFill>
              <a:prstDash val="solid"/>
              <a:round/>
              <a:headEnd/>
              <a:tailEnd/>
            </a:ln>
          </p:spPr>
          <p:txBody>
            <a:bodyPr/>
            <a:lstStyle/>
            <a:p>
              <a:endParaRPr lang="en-US"/>
            </a:p>
          </p:txBody>
        </p:sp>
        <p:sp>
          <p:nvSpPr>
            <p:cNvPr id="8" name="Freeform 9"/>
            <p:cNvSpPr>
              <a:spLocks/>
            </p:cNvSpPr>
            <p:nvPr/>
          </p:nvSpPr>
          <p:spPr bwMode="auto">
            <a:xfrm>
              <a:off x="1597" y="1241"/>
              <a:ext cx="430" cy="360"/>
            </a:xfrm>
            <a:custGeom>
              <a:avLst/>
              <a:gdLst>
                <a:gd name="T0" fmla="*/ 18 w 2582"/>
                <a:gd name="T1" fmla="*/ 1601 h 2157"/>
                <a:gd name="T2" fmla="*/ 18 w 2582"/>
                <a:gd name="T3" fmla="*/ 1477 h 2157"/>
                <a:gd name="T4" fmla="*/ 41 w 2582"/>
                <a:gd name="T5" fmla="*/ 1376 h 2157"/>
                <a:gd name="T6" fmla="*/ 48 w 2582"/>
                <a:gd name="T7" fmla="*/ 1223 h 2157"/>
                <a:gd name="T8" fmla="*/ 89 w 2582"/>
                <a:gd name="T9" fmla="*/ 1188 h 2157"/>
                <a:gd name="T10" fmla="*/ 119 w 2582"/>
                <a:gd name="T11" fmla="*/ 1135 h 2157"/>
                <a:gd name="T12" fmla="*/ 142 w 2582"/>
                <a:gd name="T13" fmla="*/ 1069 h 2157"/>
                <a:gd name="T14" fmla="*/ 254 w 2582"/>
                <a:gd name="T15" fmla="*/ 892 h 2157"/>
                <a:gd name="T16" fmla="*/ 396 w 2582"/>
                <a:gd name="T17" fmla="*/ 549 h 2157"/>
                <a:gd name="T18" fmla="*/ 497 w 2582"/>
                <a:gd name="T19" fmla="*/ 313 h 2157"/>
                <a:gd name="T20" fmla="*/ 573 w 2582"/>
                <a:gd name="T21" fmla="*/ 77 h 2157"/>
                <a:gd name="T22" fmla="*/ 586 w 2582"/>
                <a:gd name="T23" fmla="*/ 6 h 2157"/>
                <a:gd name="T24" fmla="*/ 644 w 2582"/>
                <a:gd name="T25" fmla="*/ 6 h 2157"/>
                <a:gd name="T26" fmla="*/ 715 w 2582"/>
                <a:gd name="T27" fmla="*/ 24 h 2157"/>
                <a:gd name="T28" fmla="*/ 744 w 2582"/>
                <a:gd name="T29" fmla="*/ 65 h 2157"/>
                <a:gd name="T30" fmla="*/ 851 w 2582"/>
                <a:gd name="T31" fmla="*/ 118 h 2157"/>
                <a:gd name="T32" fmla="*/ 851 w 2582"/>
                <a:gd name="T33" fmla="*/ 195 h 2157"/>
                <a:gd name="T34" fmla="*/ 863 w 2582"/>
                <a:gd name="T35" fmla="*/ 331 h 2157"/>
                <a:gd name="T36" fmla="*/ 1046 w 2582"/>
                <a:gd name="T37" fmla="*/ 379 h 2157"/>
                <a:gd name="T38" fmla="*/ 1164 w 2582"/>
                <a:gd name="T39" fmla="*/ 379 h 2157"/>
                <a:gd name="T40" fmla="*/ 1294 w 2582"/>
                <a:gd name="T41" fmla="*/ 443 h 2157"/>
                <a:gd name="T42" fmla="*/ 1466 w 2582"/>
                <a:gd name="T43" fmla="*/ 448 h 2157"/>
                <a:gd name="T44" fmla="*/ 1554 w 2582"/>
                <a:gd name="T45" fmla="*/ 466 h 2157"/>
                <a:gd name="T46" fmla="*/ 1625 w 2582"/>
                <a:gd name="T47" fmla="*/ 437 h 2157"/>
                <a:gd name="T48" fmla="*/ 1702 w 2582"/>
                <a:gd name="T49" fmla="*/ 448 h 2157"/>
                <a:gd name="T50" fmla="*/ 1766 w 2582"/>
                <a:gd name="T51" fmla="*/ 437 h 2157"/>
                <a:gd name="T52" fmla="*/ 1819 w 2582"/>
                <a:gd name="T53" fmla="*/ 448 h 2157"/>
                <a:gd name="T54" fmla="*/ 1879 w 2582"/>
                <a:gd name="T55" fmla="*/ 461 h 2157"/>
                <a:gd name="T56" fmla="*/ 2488 w 2582"/>
                <a:gd name="T57" fmla="*/ 579 h 2157"/>
                <a:gd name="T58" fmla="*/ 2517 w 2582"/>
                <a:gd name="T59" fmla="*/ 650 h 2157"/>
                <a:gd name="T60" fmla="*/ 2577 w 2582"/>
                <a:gd name="T61" fmla="*/ 686 h 2157"/>
                <a:gd name="T62" fmla="*/ 2446 w 2582"/>
                <a:gd name="T63" fmla="*/ 952 h 2157"/>
                <a:gd name="T64" fmla="*/ 2417 w 2582"/>
                <a:gd name="T65" fmla="*/ 1004 h 2157"/>
                <a:gd name="T66" fmla="*/ 2339 w 2582"/>
                <a:gd name="T67" fmla="*/ 1057 h 2157"/>
                <a:gd name="T68" fmla="*/ 2257 w 2582"/>
                <a:gd name="T69" fmla="*/ 1217 h 2157"/>
                <a:gd name="T70" fmla="*/ 2310 w 2582"/>
                <a:gd name="T71" fmla="*/ 1264 h 2157"/>
                <a:gd name="T72" fmla="*/ 2322 w 2582"/>
                <a:gd name="T73" fmla="*/ 1317 h 2157"/>
                <a:gd name="T74" fmla="*/ 2304 w 2582"/>
                <a:gd name="T75" fmla="*/ 1335 h 2157"/>
                <a:gd name="T76" fmla="*/ 2263 w 2582"/>
                <a:gd name="T77" fmla="*/ 1436 h 2157"/>
                <a:gd name="T78" fmla="*/ 1241 w 2582"/>
                <a:gd name="T79" fmla="*/ 1949 h 2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2"/>
                <a:gd name="T121" fmla="*/ 0 h 2157"/>
                <a:gd name="T122" fmla="*/ 2582 w 2582"/>
                <a:gd name="T123" fmla="*/ 2157 h 2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close/>
                </a:path>
              </a:pathLst>
            </a:custGeom>
            <a:noFill/>
            <a:ln w="9525">
              <a:noFill/>
              <a:round/>
              <a:headEnd/>
              <a:tailEnd/>
            </a:ln>
          </p:spPr>
          <p:txBody>
            <a:bodyPr/>
            <a:lstStyle/>
            <a:p>
              <a:endParaRPr lang="en-US"/>
            </a:p>
          </p:txBody>
        </p:sp>
        <p:sp>
          <p:nvSpPr>
            <p:cNvPr id="9" name="Freeform 10"/>
            <p:cNvSpPr>
              <a:spLocks/>
            </p:cNvSpPr>
            <p:nvPr/>
          </p:nvSpPr>
          <p:spPr bwMode="auto">
            <a:xfrm>
              <a:off x="1597" y="1241"/>
              <a:ext cx="430" cy="360"/>
            </a:xfrm>
            <a:custGeom>
              <a:avLst/>
              <a:gdLst>
                <a:gd name="T0" fmla="*/ 18 w 2582"/>
                <a:gd name="T1" fmla="*/ 1601 h 2157"/>
                <a:gd name="T2" fmla="*/ 18 w 2582"/>
                <a:gd name="T3" fmla="*/ 1477 h 2157"/>
                <a:gd name="T4" fmla="*/ 41 w 2582"/>
                <a:gd name="T5" fmla="*/ 1376 h 2157"/>
                <a:gd name="T6" fmla="*/ 48 w 2582"/>
                <a:gd name="T7" fmla="*/ 1223 h 2157"/>
                <a:gd name="T8" fmla="*/ 89 w 2582"/>
                <a:gd name="T9" fmla="*/ 1188 h 2157"/>
                <a:gd name="T10" fmla="*/ 119 w 2582"/>
                <a:gd name="T11" fmla="*/ 1135 h 2157"/>
                <a:gd name="T12" fmla="*/ 142 w 2582"/>
                <a:gd name="T13" fmla="*/ 1069 h 2157"/>
                <a:gd name="T14" fmla="*/ 254 w 2582"/>
                <a:gd name="T15" fmla="*/ 892 h 2157"/>
                <a:gd name="T16" fmla="*/ 396 w 2582"/>
                <a:gd name="T17" fmla="*/ 549 h 2157"/>
                <a:gd name="T18" fmla="*/ 497 w 2582"/>
                <a:gd name="T19" fmla="*/ 313 h 2157"/>
                <a:gd name="T20" fmla="*/ 573 w 2582"/>
                <a:gd name="T21" fmla="*/ 77 h 2157"/>
                <a:gd name="T22" fmla="*/ 586 w 2582"/>
                <a:gd name="T23" fmla="*/ 6 h 2157"/>
                <a:gd name="T24" fmla="*/ 644 w 2582"/>
                <a:gd name="T25" fmla="*/ 6 h 2157"/>
                <a:gd name="T26" fmla="*/ 715 w 2582"/>
                <a:gd name="T27" fmla="*/ 24 h 2157"/>
                <a:gd name="T28" fmla="*/ 744 w 2582"/>
                <a:gd name="T29" fmla="*/ 65 h 2157"/>
                <a:gd name="T30" fmla="*/ 851 w 2582"/>
                <a:gd name="T31" fmla="*/ 118 h 2157"/>
                <a:gd name="T32" fmla="*/ 851 w 2582"/>
                <a:gd name="T33" fmla="*/ 195 h 2157"/>
                <a:gd name="T34" fmla="*/ 863 w 2582"/>
                <a:gd name="T35" fmla="*/ 331 h 2157"/>
                <a:gd name="T36" fmla="*/ 1046 w 2582"/>
                <a:gd name="T37" fmla="*/ 379 h 2157"/>
                <a:gd name="T38" fmla="*/ 1164 w 2582"/>
                <a:gd name="T39" fmla="*/ 379 h 2157"/>
                <a:gd name="T40" fmla="*/ 1294 w 2582"/>
                <a:gd name="T41" fmla="*/ 443 h 2157"/>
                <a:gd name="T42" fmla="*/ 1466 w 2582"/>
                <a:gd name="T43" fmla="*/ 448 h 2157"/>
                <a:gd name="T44" fmla="*/ 1554 w 2582"/>
                <a:gd name="T45" fmla="*/ 466 h 2157"/>
                <a:gd name="T46" fmla="*/ 1625 w 2582"/>
                <a:gd name="T47" fmla="*/ 437 h 2157"/>
                <a:gd name="T48" fmla="*/ 1702 w 2582"/>
                <a:gd name="T49" fmla="*/ 448 h 2157"/>
                <a:gd name="T50" fmla="*/ 1766 w 2582"/>
                <a:gd name="T51" fmla="*/ 437 h 2157"/>
                <a:gd name="T52" fmla="*/ 1819 w 2582"/>
                <a:gd name="T53" fmla="*/ 448 h 2157"/>
                <a:gd name="T54" fmla="*/ 1879 w 2582"/>
                <a:gd name="T55" fmla="*/ 461 h 2157"/>
                <a:gd name="T56" fmla="*/ 2488 w 2582"/>
                <a:gd name="T57" fmla="*/ 579 h 2157"/>
                <a:gd name="T58" fmla="*/ 2517 w 2582"/>
                <a:gd name="T59" fmla="*/ 650 h 2157"/>
                <a:gd name="T60" fmla="*/ 2577 w 2582"/>
                <a:gd name="T61" fmla="*/ 686 h 2157"/>
                <a:gd name="T62" fmla="*/ 2446 w 2582"/>
                <a:gd name="T63" fmla="*/ 952 h 2157"/>
                <a:gd name="T64" fmla="*/ 2417 w 2582"/>
                <a:gd name="T65" fmla="*/ 1004 h 2157"/>
                <a:gd name="T66" fmla="*/ 2339 w 2582"/>
                <a:gd name="T67" fmla="*/ 1057 h 2157"/>
                <a:gd name="T68" fmla="*/ 2257 w 2582"/>
                <a:gd name="T69" fmla="*/ 1217 h 2157"/>
                <a:gd name="T70" fmla="*/ 2310 w 2582"/>
                <a:gd name="T71" fmla="*/ 1264 h 2157"/>
                <a:gd name="T72" fmla="*/ 2322 w 2582"/>
                <a:gd name="T73" fmla="*/ 1317 h 2157"/>
                <a:gd name="T74" fmla="*/ 2304 w 2582"/>
                <a:gd name="T75" fmla="*/ 1335 h 2157"/>
                <a:gd name="T76" fmla="*/ 2263 w 2582"/>
                <a:gd name="T77" fmla="*/ 1436 h 2157"/>
                <a:gd name="T78" fmla="*/ 1241 w 2582"/>
                <a:gd name="T79" fmla="*/ 1949 h 2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2"/>
                <a:gd name="T121" fmla="*/ 0 h 2157"/>
                <a:gd name="T122" fmla="*/ 2582 w 2582"/>
                <a:gd name="T123" fmla="*/ 2157 h 2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path>
              </a:pathLst>
            </a:custGeom>
            <a:noFill/>
            <a:ln w="0">
              <a:solidFill>
                <a:srgbClr val="25221E"/>
              </a:solidFill>
              <a:prstDash val="solid"/>
              <a:round/>
              <a:headEnd/>
              <a:tailEnd/>
            </a:ln>
          </p:spPr>
          <p:txBody>
            <a:bodyPr/>
            <a:lstStyle/>
            <a:p>
              <a:endParaRPr lang="en-US"/>
            </a:p>
          </p:txBody>
        </p:sp>
        <p:sp>
          <p:nvSpPr>
            <p:cNvPr id="10" name="Freeform 11"/>
            <p:cNvSpPr>
              <a:spLocks/>
            </p:cNvSpPr>
            <p:nvPr/>
          </p:nvSpPr>
          <p:spPr bwMode="auto">
            <a:xfrm>
              <a:off x="1561" y="1511"/>
              <a:ext cx="428" cy="730"/>
            </a:xfrm>
            <a:custGeom>
              <a:avLst/>
              <a:gdLst>
                <a:gd name="T0" fmla="*/ 1447 w 2563"/>
                <a:gd name="T1" fmla="*/ 4276 h 4377"/>
                <a:gd name="T2" fmla="*/ 1458 w 2563"/>
                <a:gd name="T3" fmla="*/ 4212 h 4377"/>
                <a:gd name="T4" fmla="*/ 1429 w 2563"/>
                <a:gd name="T5" fmla="*/ 4164 h 4377"/>
                <a:gd name="T6" fmla="*/ 1359 w 2563"/>
                <a:gd name="T7" fmla="*/ 3887 h 4377"/>
                <a:gd name="T8" fmla="*/ 1211 w 2563"/>
                <a:gd name="T9" fmla="*/ 3721 h 4377"/>
                <a:gd name="T10" fmla="*/ 1151 w 2563"/>
                <a:gd name="T11" fmla="*/ 3657 h 4377"/>
                <a:gd name="T12" fmla="*/ 1116 w 2563"/>
                <a:gd name="T13" fmla="*/ 3579 h 4377"/>
                <a:gd name="T14" fmla="*/ 927 w 2563"/>
                <a:gd name="T15" fmla="*/ 3497 h 4377"/>
                <a:gd name="T16" fmla="*/ 791 w 2563"/>
                <a:gd name="T17" fmla="*/ 3355 h 4377"/>
                <a:gd name="T18" fmla="*/ 537 w 2563"/>
                <a:gd name="T19" fmla="*/ 3254 h 4377"/>
                <a:gd name="T20" fmla="*/ 525 w 2563"/>
                <a:gd name="T21" fmla="*/ 3155 h 4377"/>
                <a:gd name="T22" fmla="*/ 555 w 2563"/>
                <a:gd name="T23" fmla="*/ 3024 h 4377"/>
                <a:gd name="T24" fmla="*/ 502 w 2563"/>
                <a:gd name="T25" fmla="*/ 2906 h 4377"/>
                <a:gd name="T26" fmla="*/ 525 w 2563"/>
                <a:gd name="T27" fmla="*/ 2853 h 4377"/>
                <a:gd name="T28" fmla="*/ 384 w 2563"/>
                <a:gd name="T29" fmla="*/ 2605 h 4377"/>
                <a:gd name="T30" fmla="*/ 289 w 2563"/>
                <a:gd name="T31" fmla="*/ 2427 h 4377"/>
                <a:gd name="T32" fmla="*/ 331 w 2563"/>
                <a:gd name="T33" fmla="*/ 2298 h 4377"/>
                <a:gd name="T34" fmla="*/ 349 w 2563"/>
                <a:gd name="T35" fmla="*/ 2168 h 4377"/>
                <a:gd name="T36" fmla="*/ 230 w 2563"/>
                <a:gd name="T37" fmla="*/ 2049 h 4377"/>
                <a:gd name="T38" fmla="*/ 236 w 2563"/>
                <a:gd name="T39" fmla="*/ 1867 h 4377"/>
                <a:gd name="T40" fmla="*/ 271 w 2563"/>
                <a:gd name="T41" fmla="*/ 1790 h 4377"/>
                <a:gd name="T42" fmla="*/ 295 w 2563"/>
                <a:gd name="T43" fmla="*/ 1879 h 4377"/>
                <a:gd name="T44" fmla="*/ 354 w 2563"/>
                <a:gd name="T45" fmla="*/ 1867 h 4377"/>
                <a:gd name="T46" fmla="*/ 331 w 2563"/>
                <a:gd name="T47" fmla="*/ 1689 h 4377"/>
                <a:gd name="T48" fmla="*/ 283 w 2563"/>
                <a:gd name="T49" fmla="*/ 1742 h 4377"/>
                <a:gd name="T50" fmla="*/ 182 w 2563"/>
                <a:gd name="T51" fmla="*/ 1677 h 4377"/>
                <a:gd name="T52" fmla="*/ 159 w 2563"/>
                <a:gd name="T53" fmla="*/ 1464 h 4377"/>
                <a:gd name="T54" fmla="*/ 23 w 2563"/>
                <a:gd name="T55" fmla="*/ 1223 h 4377"/>
                <a:gd name="T56" fmla="*/ 35 w 2563"/>
                <a:gd name="T57" fmla="*/ 1111 h 4377"/>
                <a:gd name="T58" fmla="*/ 94 w 2563"/>
                <a:gd name="T59" fmla="*/ 957 h 4377"/>
                <a:gd name="T60" fmla="*/ 47 w 2563"/>
                <a:gd name="T61" fmla="*/ 768 h 4377"/>
                <a:gd name="T62" fmla="*/ 5 w 2563"/>
                <a:gd name="T63" fmla="*/ 685 h 4377"/>
                <a:gd name="T64" fmla="*/ 5 w 2563"/>
                <a:gd name="T65" fmla="*/ 579 h 4377"/>
                <a:gd name="T66" fmla="*/ 159 w 2563"/>
                <a:gd name="T67" fmla="*/ 360 h 4377"/>
                <a:gd name="T68" fmla="*/ 218 w 2563"/>
                <a:gd name="T69" fmla="*/ 236 h 4377"/>
                <a:gd name="T70" fmla="*/ 230 w 2563"/>
                <a:gd name="T71" fmla="*/ 23 h 4377"/>
                <a:gd name="T72" fmla="*/ 1146 w 2563"/>
                <a:gd name="T73" fmla="*/ 1524 h 4377"/>
                <a:gd name="T74" fmla="*/ 2475 w 2563"/>
                <a:gd name="T75" fmla="*/ 3556 h 4377"/>
                <a:gd name="T76" fmla="*/ 2498 w 2563"/>
                <a:gd name="T77" fmla="*/ 3662 h 4377"/>
                <a:gd name="T78" fmla="*/ 2540 w 2563"/>
                <a:gd name="T79" fmla="*/ 3751 h 4377"/>
                <a:gd name="T80" fmla="*/ 2563 w 2563"/>
                <a:gd name="T81" fmla="*/ 3827 h 4377"/>
                <a:gd name="T82" fmla="*/ 2463 w 2563"/>
                <a:gd name="T83" fmla="*/ 3869 h 4377"/>
                <a:gd name="T84" fmla="*/ 2333 w 2563"/>
                <a:gd name="T85" fmla="*/ 4099 h 4377"/>
                <a:gd name="T86" fmla="*/ 2310 w 2563"/>
                <a:gd name="T87" fmla="*/ 4152 h 4377"/>
                <a:gd name="T88" fmla="*/ 2297 w 2563"/>
                <a:gd name="T89" fmla="*/ 4247 h 4377"/>
                <a:gd name="T90" fmla="*/ 2340 w 2563"/>
                <a:gd name="T91" fmla="*/ 4324 h 4377"/>
                <a:gd name="T92" fmla="*/ 2292 w 2563"/>
                <a:gd name="T93" fmla="*/ 4372 h 43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63"/>
                <a:gd name="T142" fmla="*/ 0 h 4377"/>
                <a:gd name="T143" fmla="*/ 2563 w 2563"/>
                <a:gd name="T144" fmla="*/ 4377 h 43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close/>
                </a:path>
              </a:pathLst>
            </a:custGeom>
            <a:noFill/>
            <a:ln w="9525">
              <a:noFill/>
              <a:round/>
              <a:headEnd/>
              <a:tailEnd/>
            </a:ln>
          </p:spPr>
          <p:txBody>
            <a:bodyPr/>
            <a:lstStyle/>
            <a:p>
              <a:endParaRPr lang="en-US"/>
            </a:p>
          </p:txBody>
        </p:sp>
        <p:sp>
          <p:nvSpPr>
            <p:cNvPr id="11" name="Freeform 12"/>
            <p:cNvSpPr>
              <a:spLocks/>
            </p:cNvSpPr>
            <p:nvPr/>
          </p:nvSpPr>
          <p:spPr bwMode="auto">
            <a:xfrm>
              <a:off x="1561" y="1511"/>
              <a:ext cx="428" cy="730"/>
            </a:xfrm>
            <a:custGeom>
              <a:avLst/>
              <a:gdLst>
                <a:gd name="T0" fmla="*/ 1447 w 2563"/>
                <a:gd name="T1" fmla="*/ 4276 h 4377"/>
                <a:gd name="T2" fmla="*/ 1458 w 2563"/>
                <a:gd name="T3" fmla="*/ 4212 h 4377"/>
                <a:gd name="T4" fmla="*/ 1429 w 2563"/>
                <a:gd name="T5" fmla="*/ 4164 h 4377"/>
                <a:gd name="T6" fmla="*/ 1359 w 2563"/>
                <a:gd name="T7" fmla="*/ 3887 h 4377"/>
                <a:gd name="T8" fmla="*/ 1211 w 2563"/>
                <a:gd name="T9" fmla="*/ 3721 h 4377"/>
                <a:gd name="T10" fmla="*/ 1151 w 2563"/>
                <a:gd name="T11" fmla="*/ 3657 h 4377"/>
                <a:gd name="T12" fmla="*/ 1116 w 2563"/>
                <a:gd name="T13" fmla="*/ 3579 h 4377"/>
                <a:gd name="T14" fmla="*/ 927 w 2563"/>
                <a:gd name="T15" fmla="*/ 3497 h 4377"/>
                <a:gd name="T16" fmla="*/ 791 w 2563"/>
                <a:gd name="T17" fmla="*/ 3355 h 4377"/>
                <a:gd name="T18" fmla="*/ 537 w 2563"/>
                <a:gd name="T19" fmla="*/ 3254 h 4377"/>
                <a:gd name="T20" fmla="*/ 525 w 2563"/>
                <a:gd name="T21" fmla="*/ 3155 h 4377"/>
                <a:gd name="T22" fmla="*/ 555 w 2563"/>
                <a:gd name="T23" fmla="*/ 3024 h 4377"/>
                <a:gd name="T24" fmla="*/ 502 w 2563"/>
                <a:gd name="T25" fmla="*/ 2906 h 4377"/>
                <a:gd name="T26" fmla="*/ 525 w 2563"/>
                <a:gd name="T27" fmla="*/ 2853 h 4377"/>
                <a:gd name="T28" fmla="*/ 384 w 2563"/>
                <a:gd name="T29" fmla="*/ 2605 h 4377"/>
                <a:gd name="T30" fmla="*/ 289 w 2563"/>
                <a:gd name="T31" fmla="*/ 2427 h 4377"/>
                <a:gd name="T32" fmla="*/ 331 w 2563"/>
                <a:gd name="T33" fmla="*/ 2298 h 4377"/>
                <a:gd name="T34" fmla="*/ 349 w 2563"/>
                <a:gd name="T35" fmla="*/ 2168 h 4377"/>
                <a:gd name="T36" fmla="*/ 230 w 2563"/>
                <a:gd name="T37" fmla="*/ 2049 h 4377"/>
                <a:gd name="T38" fmla="*/ 236 w 2563"/>
                <a:gd name="T39" fmla="*/ 1867 h 4377"/>
                <a:gd name="T40" fmla="*/ 271 w 2563"/>
                <a:gd name="T41" fmla="*/ 1790 h 4377"/>
                <a:gd name="T42" fmla="*/ 295 w 2563"/>
                <a:gd name="T43" fmla="*/ 1879 h 4377"/>
                <a:gd name="T44" fmla="*/ 354 w 2563"/>
                <a:gd name="T45" fmla="*/ 1867 h 4377"/>
                <a:gd name="T46" fmla="*/ 331 w 2563"/>
                <a:gd name="T47" fmla="*/ 1689 h 4377"/>
                <a:gd name="T48" fmla="*/ 283 w 2563"/>
                <a:gd name="T49" fmla="*/ 1742 h 4377"/>
                <a:gd name="T50" fmla="*/ 182 w 2563"/>
                <a:gd name="T51" fmla="*/ 1677 h 4377"/>
                <a:gd name="T52" fmla="*/ 159 w 2563"/>
                <a:gd name="T53" fmla="*/ 1464 h 4377"/>
                <a:gd name="T54" fmla="*/ 23 w 2563"/>
                <a:gd name="T55" fmla="*/ 1223 h 4377"/>
                <a:gd name="T56" fmla="*/ 35 w 2563"/>
                <a:gd name="T57" fmla="*/ 1111 h 4377"/>
                <a:gd name="T58" fmla="*/ 94 w 2563"/>
                <a:gd name="T59" fmla="*/ 957 h 4377"/>
                <a:gd name="T60" fmla="*/ 47 w 2563"/>
                <a:gd name="T61" fmla="*/ 768 h 4377"/>
                <a:gd name="T62" fmla="*/ 5 w 2563"/>
                <a:gd name="T63" fmla="*/ 685 h 4377"/>
                <a:gd name="T64" fmla="*/ 5 w 2563"/>
                <a:gd name="T65" fmla="*/ 579 h 4377"/>
                <a:gd name="T66" fmla="*/ 159 w 2563"/>
                <a:gd name="T67" fmla="*/ 360 h 4377"/>
                <a:gd name="T68" fmla="*/ 218 w 2563"/>
                <a:gd name="T69" fmla="*/ 236 h 4377"/>
                <a:gd name="T70" fmla="*/ 230 w 2563"/>
                <a:gd name="T71" fmla="*/ 23 h 4377"/>
                <a:gd name="T72" fmla="*/ 1146 w 2563"/>
                <a:gd name="T73" fmla="*/ 1524 h 4377"/>
                <a:gd name="T74" fmla="*/ 2475 w 2563"/>
                <a:gd name="T75" fmla="*/ 3556 h 4377"/>
                <a:gd name="T76" fmla="*/ 2498 w 2563"/>
                <a:gd name="T77" fmla="*/ 3662 h 4377"/>
                <a:gd name="T78" fmla="*/ 2540 w 2563"/>
                <a:gd name="T79" fmla="*/ 3751 h 4377"/>
                <a:gd name="T80" fmla="*/ 2563 w 2563"/>
                <a:gd name="T81" fmla="*/ 3827 h 4377"/>
                <a:gd name="T82" fmla="*/ 2463 w 2563"/>
                <a:gd name="T83" fmla="*/ 3869 h 4377"/>
                <a:gd name="T84" fmla="*/ 2333 w 2563"/>
                <a:gd name="T85" fmla="*/ 4099 h 4377"/>
                <a:gd name="T86" fmla="*/ 2310 w 2563"/>
                <a:gd name="T87" fmla="*/ 4152 h 4377"/>
                <a:gd name="T88" fmla="*/ 2297 w 2563"/>
                <a:gd name="T89" fmla="*/ 4247 h 4377"/>
                <a:gd name="T90" fmla="*/ 2340 w 2563"/>
                <a:gd name="T91" fmla="*/ 4324 h 4377"/>
                <a:gd name="T92" fmla="*/ 2292 w 2563"/>
                <a:gd name="T93" fmla="*/ 4372 h 43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63"/>
                <a:gd name="T142" fmla="*/ 0 h 4377"/>
                <a:gd name="T143" fmla="*/ 2563 w 2563"/>
                <a:gd name="T144" fmla="*/ 4377 h 43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path>
              </a:pathLst>
            </a:custGeom>
            <a:noFill/>
            <a:ln w="0">
              <a:solidFill>
                <a:srgbClr val="25221E"/>
              </a:solidFill>
              <a:prstDash val="solid"/>
              <a:round/>
              <a:headEnd/>
              <a:tailEnd/>
            </a:ln>
          </p:spPr>
          <p:txBody>
            <a:bodyPr/>
            <a:lstStyle/>
            <a:p>
              <a:endParaRPr lang="en-US"/>
            </a:p>
          </p:txBody>
        </p:sp>
        <p:sp>
          <p:nvSpPr>
            <p:cNvPr id="12" name="Freeform 13"/>
            <p:cNvSpPr>
              <a:spLocks/>
            </p:cNvSpPr>
            <p:nvPr/>
          </p:nvSpPr>
          <p:spPr bwMode="auto">
            <a:xfrm>
              <a:off x="1947" y="1139"/>
              <a:ext cx="320" cy="518"/>
            </a:xfrm>
            <a:custGeom>
              <a:avLst/>
              <a:gdLst>
                <a:gd name="T0" fmla="*/ 160 w 1920"/>
                <a:gd name="T1" fmla="*/ 2050 h 3108"/>
                <a:gd name="T2" fmla="*/ 201 w 1920"/>
                <a:gd name="T3" fmla="*/ 1949 h 3108"/>
                <a:gd name="T4" fmla="*/ 219 w 1920"/>
                <a:gd name="T5" fmla="*/ 1931 h 3108"/>
                <a:gd name="T6" fmla="*/ 207 w 1920"/>
                <a:gd name="T7" fmla="*/ 1878 h 3108"/>
                <a:gd name="T8" fmla="*/ 154 w 1920"/>
                <a:gd name="T9" fmla="*/ 1831 h 3108"/>
                <a:gd name="T10" fmla="*/ 236 w 1920"/>
                <a:gd name="T11" fmla="*/ 1671 h 3108"/>
                <a:gd name="T12" fmla="*/ 314 w 1920"/>
                <a:gd name="T13" fmla="*/ 1618 h 3108"/>
                <a:gd name="T14" fmla="*/ 343 w 1920"/>
                <a:gd name="T15" fmla="*/ 1566 h 3108"/>
                <a:gd name="T16" fmla="*/ 474 w 1920"/>
                <a:gd name="T17" fmla="*/ 1300 h 3108"/>
                <a:gd name="T18" fmla="*/ 414 w 1920"/>
                <a:gd name="T19" fmla="*/ 1264 h 3108"/>
                <a:gd name="T20" fmla="*/ 385 w 1920"/>
                <a:gd name="T21" fmla="*/ 1193 h 3108"/>
                <a:gd name="T22" fmla="*/ 390 w 1920"/>
                <a:gd name="T23" fmla="*/ 1122 h 3108"/>
                <a:gd name="T24" fmla="*/ 378 w 1920"/>
                <a:gd name="T25" fmla="*/ 1069 h 3108"/>
                <a:gd name="T26" fmla="*/ 390 w 1920"/>
                <a:gd name="T27" fmla="*/ 1021 h 3108"/>
                <a:gd name="T28" fmla="*/ 614 w 1920"/>
                <a:gd name="T29" fmla="*/ 0 h 3108"/>
                <a:gd name="T30" fmla="*/ 804 w 1920"/>
                <a:gd name="T31" fmla="*/ 455 h 3108"/>
                <a:gd name="T32" fmla="*/ 863 w 1920"/>
                <a:gd name="T33" fmla="*/ 626 h 3108"/>
                <a:gd name="T34" fmla="*/ 827 w 1920"/>
                <a:gd name="T35" fmla="*/ 685 h 3108"/>
                <a:gd name="T36" fmla="*/ 880 w 1920"/>
                <a:gd name="T37" fmla="*/ 750 h 3108"/>
                <a:gd name="T38" fmla="*/ 999 w 1920"/>
                <a:gd name="T39" fmla="*/ 927 h 3108"/>
                <a:gd name="T40" fmla="*/ 1034 w 1920"/>
                <a:gd name="T41" fmla="*/ 1028 h 3108"/>
                <a:gd name="T42" fmla="*/ 1075 w 1920"/>
                <a:gd name="T43" fmla="*/ 1062 h 3108"/>
                <a:gd name="T44" fmla="*/ 1159 w 1920"/>
                <a:gd name="T45" fmla="*/ 1092 h 3108"/>
                <a:gd name="T46" fmla="*/ 1099 w 1920"/>
                <a:gd name="T47" fmla="*/ 1246 h 3108"/>
                <a:gd name="T48" fmla="*/ 1070 w 1920"/>
                <a:gd name="T49" fmla="*/ 1329 h 3108"/>
                <a:gd name="T50" fmla="*/ 1075 w 1920"/>
                <a:gd name="T51" fmla="*/ 1371 h 3108"/>
                <a:gd name="T52" fmla="*/ 1029 w 1920"/>
                <a:gd name="T53" fmla="*/ 1435 h 3108"/>
                <a:gd name="T54" fmla="*/ 1017 w 1920"/>
                <a:gd name="T55" fmla="*/ 1495 h 3108"/>
                <a:gd name="T56" fmla="*/ 1093 w 1920"/>
                <a:gd name="T57" fmla="*/ 1541 h 3108"/>
                <a:gd name="T58" fmla="*/ 1187 w 1920"/>
                <a:gd name="T59" fmla="*/ 1465 h 3108"/>
                <a:gd name="T60" fmla="*/ 1212 w 1920"/>
                <a:gd name="T61" fmla="*/ 1506 h 3108"/>
                <a:gd name="T62" fmla="*/ 1235 w 1920"/>
                <a:gd name="T63" fmla="*/ 1524 h 3108"/>
                <a:gd name="T64" fmla="*/ 1230 w 1920"/>
                <a:gd name="T65" fmla="*/ 1653 h 3108"/>
                <a:gd name="T66" fmla="*/ 1283 w 1920"/>
                <a:gd name="T67" fmla="*/ 1754 h 3108"/>
                <a:gd name="T68" fmla="*/ 1258 w 1920"/>
                <a:gd name="T69" fmla="*/ 1820 h 3108"/>
                <a:gd name="T70" fmla="*/ 1324 w 1920"/>
                <a:gd name="T71" fmla="*/ 1866 h 3108"/>
                <a:gd name="T72" fmla="*/ 1359 w 1920"/>
                <a:gd name="T73" fmla="*/ 1931 h 3108"/>
                <a:gd name="T74" fmla="*/ 1347 w 1920"/>
                <a:gd name="T75" fmla="*/ 1997 h 3108"/>
                <a:gd name="T76" fmla="*/ 1407 w 1920"/>
                <a:gd name="T77" fmla="*/ 2068 h 3108"/>
                <a:gd name="T78" fmla="*/ 1448 w 1920"/>
                <a:gd name="T79" fmla="*/ 2015 h 3108"/>
                <a:gd name="T80" fmla="*/ 1537 w 1920"/>
                <a:gd name="T81" fmla="*/ 2043 h 3108"/>
                <a:gd name="T82" fmla="*/ 1584 w 1920"/>
                <a:gd name="T83" fmla="*/ 2015 h 3108"/>
                <a:gd name="T84" fmla="*/ 1678 w 1920"/>
                <a:gd name="T85" fmla="*/ 2038 h 3108"/>
                <a:gd name="T86" fmla="*/ 1725 w 1920"/>
                <a:gd name="T87" fmla="*/ 2043 h 3108"/>
                <a:gd name="T88" fmla="*/ 1803 w 1920"/>
                <a:gd name="T89" fmla="*/ 2015 h 3108"/>
                <a:gd name="T90" fmla="*/ 1879 w 1920"/>
                <a:gd name="T91" fmla="*/ 2026 h 3108"/>
                <a:gd name="T92" fmla="*/ 1920 w 1920"/>
                <a:gd name="T93" fmla="*/ 2102 h 3108"/>
                <a:gd name="T94" fmla="*/ 880 w 1920"/>
                <a:gd name="T95" fmla="*/ 2948 h 3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0"/>
                <a:gd name="T145" fmla="*/ 0 h 3108"/>
                <a:gd name="T146" fmla="*/ 1920 w 1920"/>
                <a:gd name="T147" fmla="*/ 3108 h 3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close/>
                </a:path>
              </a:pathLst>
            </a:custGeom>
            <a:noFill/>
            <a:ln w="9525">
              <a:noFill/>
              <a:round/>
              <a:headEnd/>
              <a:tailEnd/>
            </a:ln>
          </p:spPr>
          <p:txBody>
            <a:bodyPr/>
            <a:lstStyle/>
            <a:p>
              <a:endParaRPr lang="en-US"/>
            </a:p>
          </p:txBody>
        </p:sp>
        <p:sp>
          <p:nvSpPr>
            <p:cNvPr id="13" name="Freeform 14"/>
            <p:cNvSpPr>
              <a:spLocks/>
            </p:cNvSpPr>
            <p:nvPr/>
          </p:nvSpPr>
          <p:spPr bwMode="auto">
            <a:xfrm>
              <a:off x="1947" y="1139"/>
              <a:ext cx="320" cy="518"/>
            </a:xfrm>
            <a:custGeom>
              <a:avLst/>
              <a:gdLst>
                <a:gd name="T0" fmla="*/ 160 w 1920"/>
                <a:gd name="T1" fmla="*/ 2050 h 3108"/>
                <a:gd name="T2" fmla="*/ 201 w 1920"/>
                <a:gd name="T3" fmla="*/ 1949 h 3108"/>
                <a:gd name="T4" fmla="*/ 219 w 1920"/>
                <a:gd name="T5" fmla="*/ 1931 h 3108"/>
                <a:gd name="T6" fmla="*/ 207 w 1920"/>
                <a:gd name="T7" fmla="*/ 1878 h 3108"/>
                <a:gd name="T8" fmla="*/ 154 w 1920"/>
                <a:gd name="T9" fmla="*/ 1831 h 3108"/>
                <a:gd name="T10" fmla="*/ 236 w 1920"/>
                <a:gd name="T11" fmla="*/ 1671 h 3108"/>
                <a:gd name="T12" fmla="*/ 314 w 1920"/>
                <a:gd name="T13" fmla="*/ 1618 h 3108"/>
                <a:gd name="T14" fmla="*/ 343 w 1920"/>
                <a:gd name="T15" fmla="*/ 1566 h 3108"/>
                <a:gd name="T16" fmla="*/ 474 w 1920"/>
                <a:gd name="T17" fmla="*/ 1300 h 3108"/>
                <a:gd name="T18" fmla="*/ 414 w 1920"/>
                <a:gd name="T19" fmla="*/ 1264 h 3108"/>
                <a:gd name="T20" fmla="*/ 385 w 1920"/>
                <a:gd name="T21" fmla="*/ 1193 h 3108"/>
                <a:gd name="T22" fmla="*/ 390 w 1920"/>
                <a:gd name="T23" fmla="*/ 1122 h 3108"/>
                <a:gd name="T24" fmla="*/ 378 w 1920"/>
                <a:gd name="T25" fmla="*/ 1069 h 3108"/>
                <a:gd name="T26" fmla="*/ 390 w 1920"/>
                <a:gd name="T27" fmla="*/ 1021 h 3108"/>
                <a:gd name="T28" fmla="*/ 614 w 1920"/>
                <a:gd name="T29" fmla="*/ 0 h 3108"/>
                <a:gd name="T30" fmla="*/ 804 w 1920"/>
                <a:gd name="T31" fmla="*/ 455 h 3108"/>
                <a:gd name="T32" fmla="*/ 863 w 1920"/>
                <a:gd name="T33" fmla="*/ 626 h 3108"/>
                <a:gd name="T34" fmla="*/ 827 w 1920"/>
                <a:gd name="T35" fmla="*/ 685 h 3108"/>
                <a:gd name="T36" fmla="*/ 880 w 1920"/>
                <a:gd name="T37" fmla="*/ 750 h 3108"/>
                <a:gd name="T38" fmla="*/ 999 w 1920"/>
                <a:gd name="T39" fmla="*/ 927 h 3108"/>
                <a:gd name="T40" fmla="*/ 1034 w 1920"/>
                <a:gd name="T41" fmla="*/ 1028 h 3108"/>
                <a:gd name="T42" fmla="*/ 1075 w 1920"/>
                <a:gd name="T43" fmla="*/ 1062 h 3108"/>
                <a:gd name="T44" fmla="*/ 1159 w 1920"/>
                <a:gd name="T45" fmla="*/ 1092 h 3108"/>
                <a:gd name="T46" fmla="*/ 1099 w 1920"/>
                <a:gd name="T47" fmla="*/ 1246 h 3108"/>
                <a:gd name="T48" fmla="*/ 1070 w 1920"/>
                <a:gd name="T49" fmla="*/ 1329 h 3108"/>
                <a:gd name="T50" fmla="*/ 1075 w 1920"/>
                <a:gd name="T51" fmla="*/ 1371 h 3108"/>
                <a:gd name="T52" fmla="*/ 1029 w 1920"/>
                <a:gd name="T53" fmla="*/ 1435 h 3108"/>
                <a:gd name="T54" fmla="*/ 1017 w 1920"/>
                <a:gd name="T55" fmla="*/ 1495 h 3108"/>
                <a:gd name="T56" fmla="*/ 1093 w 1920"/>
                <a:gd name="T57" fmla="*/ 1541 h 3108"/>
                <a:gd name="T58" fmla="*/ 1187 w 1920"/>
                <a:gd name="T59" fmla="*/ 1465 h 3108"/>
                <a:gd name="T60" fmla="*/ 1212 w 1920"/>
                <a:gd name="T61" fmla="*/ 1506 h 3108"/>
                <a:gd name="T62" fmla="*/ 1235 w 1920"/>
                <a:gd name="T63" fmla="*/ 1524 h 3108"/>
                <a:gd name="T64" fmla="*/ 1230 w 1920"/>
                <a:gd name="T65" fmla="*/ 1653 h 3108"/>
                <a:gd name="T66" fmla="*/ 1283 w 1920"/>
                <a:gd name="T67" fmla="*/ 1754 h 3108"/>
                <a:gd name="T68" fmla="*/ 1258 w 1920"/>
                <a:gd name="T69" fmla="*/ 1820 h 3108"/>
                <a:gd name="T70" fmla="*/ 1324 w 1920"/>
                <a:gd name="T71" fmla="*/ 1866 h 3108"/>
                <a:gd name="T72" fmla="*/ 1359 w 1920"/>
                <a:gd name="T73" fmla="*/ 1931 h 3108"/>
                <a:gd name="T74" fmla="*/ 1347 w 1920"/>
                <a:gd name="T75" fmla="*/ 1997 h 3108"/>
                <a:gd name="T76" fmla="*/ 1407 w 1920"/>
                <a:gd name="T77" fmla="*/ 2068 h 3108"/>
                <a:gd name="T78" fmla="*/ 1448 w 1920"/>
                <a:gd name="T79" fmla="*/ 2015 h 3108"/>
                <a:gd name="T80" fmla="*/ 1537 w 1920"/>
                <a:gd name="T81" fmla="*/ 2043 h 3108"/>
                <a:gd name="T82" fmla="*/ 1584 w 1920"/>
                <a:gd name="T83" fmla="*/ 2015 h 3108"/>
                <a:gd name="T84" fmla="*/ 1678 w 1920"/>
                <a:gd name="T85" fmla="*/ 2038 h 3108"/>
                <a:gd name="T86" fmla="*/ 1725 w 1920"/>
                <a:gd name="T87" fmla="*/ 2043 h 3108"/>
                <a:gd name="T88" fmla="*/ 1803 w 1920"/>
                <a:gd name="T89" fmla="*/ 2015 h 3108"/>
                <a:gd name="T90" fmla="*/ 1879 w 1920"/>
                <a:gd name="T91" fmla="*/ 2026 h 3108"/>
                <a:gd name="T92" fmla="*/ 1920 w 1920"/>
                <a:gd name="T93" fmla="*/ 2102 h 3108"/>
                <a:gd name="T94" fmla="*/ 880 w 1920"/>
                <a:gd name="T95" fmla="*/ 2948 h 3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0"/>
                <a:gd name="T145" fmla="*/ 0 h 3108"/>
                <a:gd name="T146" fmla="*/ 1920 w 1920"/>
                <a:gd name="T147" fmla="*/ 3108 h 3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path>
              </a:pathLst>
            </a:custGeom>
            <a:noFill/>
            <a:ln w="0">
              <a:solidFill>
                <a:srgbClr val="25221E"/>
              </a:solidFill>
              <a:prstDash val="solid"/>
              <a:round/>
              <a:headEnd/>
              <a:tailEnd/>
            </a:ln>
          </p:spPr>
          <p:txBody>
            <a:bodyPr/>
            <a:lstStyle/>
            <a:p>
              <a:endParaRPr lang="en-US"/>
            </a:p>
          </p:txBody>
        </p:sp>
        <p:sp>
          <p:nvSpPr>
            <p:cNvPr id="14" name="Freeform 15"/>
            <p:cNvSpPr>
              <a:spLocks/>
            </p:cNvSpPr>
            <p:nvPr/>
          </p:nvSpPr>
          <p:spPr bwMode="auto">
            <a:xfrm>
              <a:off x="2081" y="1150"/>
              <a:ext cx="547" cy="347"/>
            </a:xfrm>
            <a:custGeom>
              <a:avLst/>
              <a:gdLst>
                <a:gd name="T0" fmla="*/ 1146 w 3279"/>
                <a:gd name="T1" fmla="*/ 1837 h 2085"/>
                <a:gd name="T2" fmla="*/ 1087 w 3279"/>
                <a:gd name="T3" fmla="*/ 2014 h 2085"/>
                <a:gd name="T4" fmla="*/ 1034 w 3279"/>
                <a:gd name="T5" fmla="*/ 1920 h 2085"/>
                <a:gd name="T6" fmla="*/ 1004 w 3279"/>
                <a:gd name="T7" fmla="*/ 1985 h 2085"/>
                <a:gd name="T8" fmla="*/ 910 w 3279"/>
                <a:gd name="T9" fmla="*/ 1991 h 2085"/>
                <a:gd name="T10" fmla="*/ 797 w 3279"/>
                <a:gd name="T11" fmla="*/ 1967 h 2085"/>
                <a:gd name="T12" fmla="*/ 762 w 3279"/>
                <a:gd name="T13" fmla="*/ 1955 h 2085"/>
                <a:gd name="T14" fmla="*/ 703 w 3279"/>
                <a:gd name="T15" fmla="*/ 1973 h 2085"/>
                <a:gd name="T16" fmla="*/ 621 w 3279"/>
                <a:gd name="T17" fmla="*/ 1961 h 2085"/>
                <a:gd name="T18" fmla="*/ 567 w 3279"/>
                <a:gd name="T19" fmla="*/ 1978 h 2085"/>
                <a:gd name="T20" fmla="*/ 543 w 3279"/>
                <a:gd name="T21" fmla="*/ 1920 h 2085"/>
                <a:gd name="T22" fmla="*/ 550 w 3279"/>
                <a:gd name="T23" fmla="*/ 1843 h 2085"/>
                <a:gd name="T24" fmla="*/ 484 w 3279"/>
                <a:gd name="T25" fmla="*/ 1801 h 2085"/>
                <a:gd name="T26" fmla="*/ 472 w 3279"/>
                <a:gd name="T27" fmla="*/ 1719 h 2085"/>
                <a:gd name="T28" fmla="*/ 443 w 3279"/>
                <a:gd name="T29" fmla="*/ 1641 h 2085"/>
                <a:gd name="T30" fmla="*/ 426 w 3279"/>
                <a:gd name="T31" fmla="*/ 1512 h 2085"/>
                <a:gd name="T32" fmla="*/ 419 w 3279"/>
                <a:gd name="T33" fmla="*/ 1448 h 2085"/>
                <a:gd name="T34" fmla="*/ 396 w 3279"/>
                <a:gd name="T35" fmla="*/ 1412 h 2085"/>
                <a:gd name="T36" fmla="*/ 372 w 3279"/>
                <a:gd name="T37" fmla="*/ 1412 h 2085"/>
                <a:gd name="T38" fmla="*/ 271 w 3279"/>
                <a:gd name="T39" fmla="*/ 1483 h 2085"/>
                <a:gd name="T40" fmla="*/ 230 w 3279"/>
                <a:gd name="T41" fmla="*/ 1394 h 2085"/>
                <a:gd name="T42" fmla="*/ 225 w 3279"/>
                <a:gd name="T43" fmla="*/ 1334 h 2085"/>
                <a:gd name="T44" fmla="*/ 271 w 3279"/>
                <a:gd name="T45" fmla="*/ 1270 h 2085"/>
                <a:gd name="T46" fmla="*/ 271 w 3279"/>
                <a:gd name="T47" fmla="*/ 1199 h 2085"/>
                <a:gd name="T48" fmla="*/ 289 w 3279"/>
                <a:gd name="T49" fmla="*/ 1157 h 2085"/>
                <a:gd name="T50" fmla="*/ 337 w 3279"/>
                <a:gd name="T51" fmla="*/ 1004 h 2085"/>
                <a:gd name="T52" fmla="*/ 271 w 3279"/>
                <a:gd name="T53" fmla="*/ 963 h 2085"/>
                <a:gd name="T54" fmla="*/ 207 w 3279"/>
                <a:gd name="T55" fmla="*/ 910 h 2085"/>
                <a:gd name="T56" fmla="*/ 147 w 3279"/>
                <a:gd name="T57" fmla="*/ 756 h 2085"/>
                <a:gd name="T58" fmla="*/ 48 w 3279"/>
                <a:gd name="T59" fmla="*/ 644 h 2085"/>
                <a:gd name="T60" fmla="*/ 41 w 3279"/>
                <a:gd name="T61" fmla="*/ 602 h 2085"/>
                <a:gd name="T62" fmla="*/ 41 w 3279"/>
                <a:gd name="T63" fmla="*/ 495 h 2085"/>
                <a:gd name="T64" fmla="*/ 65 w 3279"/>
                <a:gd name="T65" fmla="*/ 0 h 2085"/>
                <a:gd name="T66" fmla="*/ 1169 w 3279"/>
                <a:gd name="T67" fmla="*/ 188 h 2085"/>
                <a:gd name="T68" fmla="*/ 3279 w 3279"/>
                <a:gd name="T69" fmla="*/ 461 h 2085"/>
                <a:gd name="T70" fmla="*/ 3149 w 3279"/>
                <a:gd name="T71" fmla="*/ 2085 h 20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9"/>
                <a:gd name="T109" fmla="*/ 0 h 2085"/>
                <a:gd name="T110" fmla="*/ 3279 w 3279"/>
                <a:gd name="T111" fmla="*/ 2085 h 20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close/>
                </a:path>
              </a:pathLst>
            </a:custGeom>
            <a:noFill/>
            <a:ln w="9525">
              <a:noFill/>
              <a:round/>
              <a:headEnd/>
              <a:tailEnd/>
            </a:ln>
          </p:spPr>
          <p:txBody>
            <a:bodyPr/>
            <a:lstStyle/>
            <a:p>
              <a:endParaRPr lang="en-US"/>
            </a:p>
          </p:txBody>
        </p:sp>
        <p:sp>
          <p:nvSpPr>
            <p:cNvPr id="15" name="Freeform 16"/>
            <p:cNvSpPr>
              <a:spLocks/>
            </p:cNvSpPr>
            <p:nvPr/>
          </p:nvSpPr>
          <p:spPr bwMode="auto">
            <a:xfrm>
              <a:off x="2081" y="1150"/>
              <a:ext cx="547" cy="347"/>
            </a:xfrm>
            <a:custGeom>
              <a:avLst/>
              <a:gdLst>
                <a:gd name="T0" fmla="*/ 1146 w 3279"/>
                <a:gd name="T1" fmla="*/ 1837 h 2085"/>
                <a:gd name="T2" fmla="*/ 1087 w 3279"/>
                <a:gd name="T3" fmla="*/ 2014 h 2085"/>
                <a:gd name="T4" fmla="*/ 1034 w 3279"/>
                <a:gd name="T5" fmla="*/ 1920 h 2085"/>
                <a:gd name="T6" fmla="*/ 1004 w 3279"/>
                <a:gd name="T7" fmla="*/ 1985 h 2085"/>
                <a:gd name="T8" fmla="*/ 910 w 3279"/>
                <a:gd name="T9" fmla="*/ 1991 h 2085"/>
                <a:gd name="T10" fmla="*/ 797 w 3279"/>
                <a:gd name="T11" fmla="*/ 1967 h 2085"/>
                <a:gd name="T12" fmla="*/ 762 w 3279"/>
                <a:gd name="T13" fmla="*/ 1955 h 2085"/>
                <a:gd name="T14" fmla="*/ 703 w 3279"/>
                <a:gd name="T15" fmla="*/ 1973 h 2085"/>
                <a:gd name="T16" fmla="*/ 621 w 3279"/>
                <a:gd name="T17" fmla="*/ 1961 h 2085"/>
                <a:gd name="T18" fmla="*/ 567 w 3279"/>
                <a:gd name="T19" fmla="*/ 1978 h 2085"/>
                <a:gd name="T20" fmla="*/ 543 w 3279"/>
                <a:gd name="T21" fmla="*/ 1920 h 2085"/>
                <a:gd name="T22" fmla="*/ 550 w 3279"/>
                <a:gd name="T23" fmla="*/ 1843 h 2085"/>
                <a:gd name="T24" fmla="*/ 484 w 3279"/>
                <a:gd name="T25" fmla="*/ 1801 h 2085"/>
                <a:gd name="T26" fmla="*/ 472 w 3279"/>
                <a:gd name="T27" fmla="*/ 1719 h 2085"/>
                <a:gd name="T28" fmla="*/ 443 w 3279"/>
                <a:gd name="T29" fmla="*/ 1641 h 2085"/>
                <a:gd name="T30" fmla="*/ 426 w 3279"/>
                <a:gd name="T31" fmla="*/ 1512 h 2085"/>
                <a:gd name="T32" fmla="*/ 419 w 3279"/>
                <a:gd name="T33" fmla="*/ 1448 h 2085"/>
                <a:gd name="T34" fmla="*/ 396 w 3279"/>
                <a:gd name="T35" fmla="*/ 1412 h 2085"/>
                <a:gd name="T36" fmla="*/ 372 w 3279"/>
                <a:gd name="T37" fmla="*/ 1412 h 2085"/>
                <a:gd name="T38" fmla="*/ 271 w 3279"/>
                <a:gd name="T39" fmla="*/ 1483 h 2085"/>
                <a:gd name="T40" fmla="*/ 230 w 3279"/>
                <a:gd name="T41" fmla="*/ 1394 h 2085"/>
                <a:gd name="T42" fmla="*/ 225 w 3279"/>
                <a:gd name="T43" fmla="*/ 1334 h 2085"/>
                <a:gd name="T44" fmla="*/ 271 w 3279"/>
                <a:gd name="T45" fmla="*/ 1270 h 2085"/>
                <a:gd name="T46" fmla="*/ 271 w 3279"/>
                <a:gd name="T47" fmla="*/ 1199 h 2085"/>
                <a:gd name="T48" fmla="*/ 289 w 3279"/>
                <a:gd name="T49" fmla="*/ 1157 h 2085"/>
                <a:gd name="T50" fmla="*/ 337 w 3279"/>
                <a:gd name="T51" fmla="*/ 1004 h 2085"/>
                <a:gd name="T52" fmla="*/ 271 w 3279"/>
                <a:gd name="T53" fmla="*/ 963 h 2085"/>
                <a:gd name="T54" fmla="*/ 207 w 3279"/>
                <a:gd name="T55" fmla="*/ 910 h 2085"/>
                <a:gd name="T56" fmla="*/ 147 w 3279"/>
                <a:gd name="T57" fmla="*/ 756 h 2085"/>
                <a:gd name="T58" fmla="*/ 48 w 3279"/>
                <a:gd name="T59" fmla="*/ 644 h 2085"/>
                <a:gd name="T60" fmla="*/ 41 w 3279"/>
                <a:gd name="T61" fmla="*/ 602 h 2085"/>
                <a:gd name="T62" fmla="*/ 41 w 3279"/>
                <a:gd name="T63" fmla="*/ 495 h 2085"/>
                <a:gd name="T64" fmla="*/ 65 w 3279"/>
                <a:gd name="T65" fmla="*/ 0 h 2085"/>
                <a:gd name="T66" fmla="*/ 1169 w 3279"/>
                <a:gd name="T67" fmla="*/ 188 h 2085"/>
                <a:gd name="T68" fmla="*/ 3279 w 3279"/>
                <a:gd name="T69" fmla="*/ 461 h 2085"/>
                <a:gd name="T70" fmla="*/ 3149 w 3279"/>
                <a:gd name="T71" fmla="*/ 2085 h 20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9"/>
                <a:gd name="T109" fmla="*/ 0 h 2085"/>
                <a:gd name="T110" fmla="*/ 3279 w 3279"/>
                <a:gd name="T111" fmla="*/ 2085 h 20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path>
              </a:pathLst>
            </a:custGeom>
            <a:noFill/>
            <a:ln w="0">
              <a:solidFill>
                <a:srgbClr val="25221E"/>
              </a:solidFill>
              <a:prstDash val="solid"/>
              <a:round/>
              <a:headEnd/>
              <a:tailEnd/>
            </a:ln>
          </p:spPr>
          <p:txBody>
            <a:bodyPr/>
            <a:lstStyle/>
            <a:p>
              <a:endParaRPr lang="en-US"/>
            </a:p>
          </p:txBody>
        </p:sp>
        <p:sp>
          <p:nvSpPr>
            <p:cNvPr id="16" name="Freeform 17"/>
            <p:cNvSpPr>
              <a:spLocks/>
            </p:cNvSpPr>
            <p:nvPr/>
          </p:nvSpPr>
          <p:spPr bwMode="auto">
            <a:xfrm>
              <a:off x="2232" y="1456"/>
              <a:ext cx="374" cy="309"/>
            </a:xfrm>
            <a:custGeom>
              <a:avLst/>
              <a:gdLst>
                <a:gd name="T0" fmla="*/ 2104 w 2246"/>
                <a:gd name="T1" fmla="*/ 1855 h 1855"/>
                <a:gd name="T2" fmla="*/ 2175 w 2246"/>
                <a:gd name="T3" fmla="*/ 1046 h 1855"/>
                <a:gd name="T4" fmla="*/ 2246 w 2246"/>
                <a:gd name="T5" fmla="*/ 248 h 1855"/>
                <a:gd name="T6" fmla="*/ 243 w 2246"/>
                <a:gd name="T7" fmla="*/ 0 h 1855"/>
                <a:gd name="T8" fmla="*/ 213 w 2246"/>
                <a:gd name="T9" fmla="*/ 200 h 1855"/>
                <a:gd name="T10" fmla="*/ 66 w 2246"/>
                <a:gd name="T11" fmla="*/ 1206 h 1855"/>
                <a:gd name="T12" fmla="*/ 0 w 2246"/>
                <a:gd name="T13" fmla="*/ 1595 h 1855"/>
                <a:gd name="T14" fmla="*/ 598 w 2246"/>
                <a:gd name="T15" fmla="*/ 1690 h 1855"/>
                <a:gd name="T16" fmla="*/ 2104 w 2246"/>
                <a:gd name="T17" fmla="*/ 1855 h 18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6"/>
                <a:gd name="T28" fmla="*/ 0 h 1855"/>
                <a:gd name="T29" fmla="*/ 2246 w 2246"/>
                <a:gd name="T30" fmla="*/ 1855 h 18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6" h="1855">
                  <a:moveTo>
                    <a:pt x="2104" y="1855"/>
                  </a:moveTo>
                  <a:lnTo>
                    <a:pt x="2175" y="1046"/>
                  </a:lnTo>
                  <a:lnTo>
                    <a:pt x="2246" y="248"/>
                  </a:lnTo>
                  <a:lnTo>
                    <a:pt x="243" y="0"/>
                  </a:lnTo>
                  <a:lnTo>
                    <a:pt x="213" y="200"/>
                  </a:lnTo>
                  <a:lnTo>
                    <a:pt x="66" y="1206"/>
                  </a:lnTo>
                  <a:lnTo>
                    <a:pt x="0" y="1595"/>
                  </a:lnTo>
                  <a:lnTo>
                    <a:pt x="598" y="1690"/>
                  </a:lnTo>
                  <a:lnTo>
                    <a:pt x="2104" y="1855"/>
                  </a:lnTo>
                  <a:close/>
                </a:path>
              </a:pathLst>
            </a:custGeom>
            <a:noFill/>
            <a:ln w="9525">
              <a:noFill/>
              <a:round/>
              <a:headEnd/>
              <a:tailEnd/>
            </a:ln>
          </p:spPr>
          <p:txBody>
            <a:bodyPr/>
            <a:lstStyle/>
            <a:p>
              <a:endParaRPr lang="en-US"/>
            </a:p>
          </p:txBody>
        </p:sp>
        <p:sp>
          <p:nvSpPr>
            <p:cNvPr id="17" name="Freeform 18"/>
            <p:cNvSpPr>
              <a:spLocks/>
            </p:cNvSpPr>
            <p:nvPr/>
          </p:nvSpPr>
          <p:spPr bwMode="auto">
            <a:xfrm>
              <a:off x="2232" y="1456"/>
              <a:ext cx="374" cy="309"/>
            </a:xfrm>
            <a:custGeom>
              <a:avLst/>
              <a:gdLst>
                <a:gd name="T0" fmla="*/ 2104 w 2246"/>
                <a:gd name="T1" fmla="*/ 1855 h 1855"/>
                <a:gd name="T2" fmla="*/ 2175 w 2246"/>
                <a:gd name="T3" fmla="*/ 1046 h 1855"/>
                <a:gd name="T4" fmla="*/ 2246 w 2246"/>
                <a:gd name="T5" fmla="*/ 248 h 1855"/>
                <a:gd name="T6" fmla="*/ 243 w 2246"/>
                <a:gd name="T7" fmla="*/ 0 h 1855"/>
                <a:gd name="T8" fmla="*/ 213 w 2246"/>
                <a:gd name="T9" fmla="*/ 200 h 1855"/>
                <a:gd name="T10" fmla="*/ 66 w 2246"/>
                <a:gd name="T11" fmla="*/ 1206 h 1855"/>
                <a:gd name="T12" fmla="*/ 0 w 2246"/>
                <a:gd name="T13" fmla="*/ 1595 h 1855"/>
                <a:gd name="T14" fmla="*/ 598 w 2246"/>
                <a:gd name="T15" fmla="*/ 1690 h 1855"/>
                <a:gd name="T16" fmla="*/ 2104 w 2246"/>
                <a:gd name="T17" fmla="*/ 1855 h 18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6"/>
                <a:gd name="T28" fmla="*/ 0 h 1855"/>
                <a:gd name="T29" fmla="*/ 2246 w 2246"/>
                <a:gd name="T30" fmla="*/ 1855 h 18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6" h="1855">
                  <a:moveTo>
                    <a:pt x="2104" y="1855"/>
                  </a:moveTo>
                  <a:lnTo>
                    <a:pt x="2175" y="1046"/>
                  </a:lnTo>
                  <a:lnTo>
                    <a:pt x="2246" y="248"/>
                  </a:lnTo>
                  <a:lnTo>
                    <a:pt x="243" y="0"/>
                  </a:lnTo>
                  <a:lnTo>
                    <a:pt x="213" y="200"/>
                  </a:lnTo>
                  <a:lnTo>
                    <a:pt x="66" y="1206"/>
                  </a:lnTo>
                  <a:lnTo>
                    <a:pt x="0" y="1595"/>
                  </a:lnTo>
                  <a:lnTo>
                    <a:pt x="598" y="1690"/>
                  </a:lnTo>
                  <a:lnTo>
                    <a:pt x="2104" y="1855"/>
                  </a:lnTo>
                </a:path>
              </a:pathLst>
            </a:custGeom>
            <a:noFill/>
            <a:ln w="0">
              <a:solidFill>
                <a:srgbClr val="25221E"/>
              </a:solidFill>
              <a:prstDash val="solid"/>
              <a:round/>
              <a:headEnd/>
              <a:tailEnd/>
            </a:ln>
          </p:spPr>
          <p:txBody>
            <a:bodyPr/>
            <a:lstStyle/>
            <a:p>
              <a:endParaRPr lang="en-US"/>
            </a:p>
          </p:txBody>
        </p:sp>
        <p:sp>
          <p:nvSpPr>
            <p:cNvPr id="18" name="Freeform 19"/>
            <p:cNvSpPr>
              <a:spLocks/>
            </p:cNvSpPr>
            <p:nvPr/>
          </p:nvSpPr>
          <p:spPr bwMode="auto">
            <a:xfrm>
              <a:off x="1752" y="1566"/>
              <a:ext cx="342" cy="525"/>
            </a:xfrm>
            <a:custGeom>
              <a:avLst/>
              <a:gdLst>
                <a:gd name="T0" fmla="*/ 307 w 2049"/>
                <a:gd name="T1" fmla="*/ 0 h 3149"/>
                <a:gd name="T2" fmla="*/ 0 w 2049"/>
                <a:gd name="T3" fmla="*/ 1194 h 3149"/>
                <a:gd name="T4" fmla="*/ 1329 w 2049"/>
                <a:gd name="T5" fmla="*/ 3149 h 3149"/>
                <a:gd name="T6" fmla="*/ 1329 w 2049"/>
                <a:gd name="T7" fmla="*/ 3126 h 3149"/>
                <a:gd name="T8" fmla="*/ 1341 w 2049"/>
                <a:gd name="T9" fmla="*/ 3096 h 3149"/>
                <a:gd name="T10" fmla="*/ 1364 w 2049"/>
                <a:gd name="T11" fmla="*/ 3020 h 3149"/>
                <a:gd name="T12" fmla="*/ 1352 w 2049"/>
                <a:gd name="T13" fmla="*/ 2984 h 3149"/>
                <a:gd name="T14" fmla="*/ 1370 w 2049"/>
                <a:gd name="T15" fmla="*/ 2795 h 3149"/>
                <a:gd name="T16" fmla="*/ 1359 w 2049"/>
                <a:gd name="T17" fmla="*/ 2718 h 3149"/>
                <a:gd name="T18" fmla="*/ 1370 w 2049"/>
                <a:gd name="T19" fmla="*/ 2700 h 3149"/>
                <a:gd name="T20" fmla="*/ 1417 w 2049"/>
                <a:gd name="T21" fmla="*/ 2688 h 3149"/>
                <a:gd name="T22" fmla="*/ 1483 w 2049"/>
                <a:gd name="T23" fmla="*/ 2706 h 3149"/>
                <a:gd name="T24" fmla="*/ 1506 w 2049"/>
                <a:gd name="T25" fmla="*/ 2736 h 3149"/>
                <a:gd name="T26" fmla="*/ 1506 w 2049"/>
                <a:gd name="T27" fmla="*/ 2747 h 3149"/>
                <a:gd name="T28" fmla="*/ 1529 w 2049"/>
                <a:gd name="T29" fmla="*/ 2771 h 3149"/>
                <a:gd name="T30" fmla="*/ 1565 w 2049"/>
                <a:gd name="T31" fmla="*/ 2771 h 3149"/>
                <a:gd name="T32" fmla="*/ 1625 w 2049"/>
                <a:gd name="T33" fmla="*/ 2600 h 3149"/>
                <a:gd name="T34" fmla="*/ 1660 w 2049"/>
                <a:gd name="T35" fmla="*/ 2387 h 3149"/>
                <a:gd name="T36" fmla="*/ 2049 w 2049"/>
                <a:gd name="T37" fmla="*/ 385 h 3149"/>
                <a:gd name="T38" fmla="*/ 1169 w 2049"/>
                <a:gd name="T39" fmla="*/ 208 h 3149"/>
                <a:gd name="T40" fmla="*/ 307 w 2049"/>
                <a:gd name="T41" fmla="*/ 0 h 3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9"/>
                <a:gd name="T64" fmla="*/ 0 h 3149"/>
                <a:gd name="T65" fmla="*/ 2049 w 2049"/>
                <a:gd name="T66" fmla="*/ 3149 h 3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close/>
                </a:path>
              </a:pathLst>
            </a:custGeom>
            <a:noFill/>
            <a:ln w="9525">
              <a:noFill/>
              <a:round/>
              <a:headEnd/>
              <a:tailEnd/>
            </a:ln>
          </p:spPr>
          <p:txBody>
            <a:bodyPr/>
            <a:lstStyle/>
            <a:p>
              <a:endParaRPr lang="en-US"/>
            </a:p>
          </p:txBody>
        </p:sp>
        <p:sp>
          <p:nvSpPr>
            <p:cNvPr id="19" name="Freeform 20"/>
            <p:cNvSpPr>
              <a:spLocks/>
            </p:cNvSpPr>
            <p:nvPr/>
          </p:nvSpPr>
          <p:spPr bwMode="auto">
            <a:xfrm>
              <a:off x="1752" y="1566"/>
              <a:ext cx="342" cy="525"/>
            </a:xfrm>
            <a:custGeom>
              <a:avLst/>
              <a:gdLst>
                <a:gd name="T0" fmla="*/ 307 w 2049"/>
                <a:gd name="T1" fmla="*/ 0 h 3149"/>
                <a:gd name="T2" fmla="*/ 0 w 2049"/>
                <a:gd name="T3" fmla="*/ 1194 h 3149"/>
                <a:gd name="T4" fmla="*/ 1329 w 2049"/>
                <a:gd name="T5" fmla="*/ 3149 h 3149"/>
                <a:gd name="T6" fmla="*/ 1329 w 2049"/>
                <a:gd name="T7" fmla="*/ 3126 h 3149"/>
                <a:gd name="T8" fmla="*/ 1341 w 2049"/>
                <a:gd name="T9" fmla="*/ 3096 h 3149"/>
                <a:gd name="T10" fmla="*/ 1364 w 2049"/>
                <a:gd name="T11" fmla="*/ 3020 h 3149"/>
                <a:gd name="T12" fmla="*/ 1352 w 2049"/>
                <a:gd name="T13" fmla="*/ 2984 h 3149"/>
                <a:gd name="T14" fmla="*/ 1370 w 2049"/>
                <a:gd name="T15" fmla="*/ 2795 h 3149"/>
                <a:gd name="T16" fmla="*/ 1359 w 2049"/>
                <a:gd name="T17" fmla="*/ 2718 h 3149"/>
                <a:gd name="T18" fmla="*/ 1370 w 2049"/>
                <a:gd name="T19" fmla="*/ 2700 h 3149"/>
                <a:gd name="T20" fmla="*/ 1417 w 2049"/>
                <a:gd name="T21" fmla="*/ 2688 h 3149"/>
                <a:gd name="T22" fmla="*/ 1483 w 2049"/>
                <a:gd name="T23" fmla="*/ 2706 h 3149"/>
                <a:gd name="T24" fmla="*/ 1506 w 2049"/>
                <a:gd name="T25" fmla="*/ 2736 h 3149"/>
                <a:gd name="T26" fmla="*/ 1506 w 2049"/>
                <a:gd name="T27" fmla="*/ 2747 h 3149"/>
                <a:gd name="T28" fmla="*/ 1529 w 2049"/>
                <a:gd name="T29" fmla="*/ 2771 h 3149"/>
                <a:gd name="T30" fmla="*/ 1565 w 2049"/>
                <a:gd name="T31" fmla="*/ 2771 h 3149"/>
                <a:gd name="T32" fmla="*/ 1625 w 2049"/>
                <a:gd name="T33" fmla="*/ 2600 h 3149"/>
                <a:gd name="T34" fmla="*/ 1660 w 2049"/>
                <a:gd name="T35" fmla="*/ 2387 h 3149"/>
                <a:gd name="T36" fmla="*/ 2049 w 2049"/>
                <a:gd name="T37" fmla="*/ 385 h 3149"/>
                <a:gd name="T38" fmla="*/ 1169 w 2049"/>
                <a:gd name="T39" fmla="*/ 208 h 3149"/>
                <a:gd name="T40" fmla="*/ 307 w 2049"/>
                <a:gd name="T41" fmla="*/ 0 h 31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9"/>
                <a:gd name="T64" fmla="*/ 0 h 3149"/>
                <a:gd name="T65" fmla="*/ 2049 w 2049"/>
                <a:gd name="T66" fmla="*/ 3149 h 31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path>
              </a:pathLst>
            </a:custGeom>
            <a:noFill/>
            <a:ln w="0">
              <a:solidFill>
                <a:srgbClr val="25221E"/>
              </a:solidFill>
              <a:prstDash val="solid"/>
              <a:round/>
              <a:headEnd/>
              <a:tailEnd/>
            </a:ln>
          </p:spPr>
          <p:txBody>
            <a:bodyPr/>
            <a:lstStyle/>
            <a:p>
              <a:endParaRPr lang="en-US"/>
            </a:p>
          </p:txBody>
        </p:sp>
        <p:sp>
          <p:nvSpPr>
            <p:cNvPr id="20" name="Freeform 21"/>
            <p:cNvSpPr>
              <a:spLocks/>
            </p:cNvSpPr>
            <p:nvPr/>
          </p:nvSpPr>
          <p:spPr bwMode="auto">
            <a:xfrm>
              <a:off x="1929" y="1964"/>
              <a:ext cx="366" cy="422"/>
            </a:xfrm>
            <a:custGeom>
              <a:avLst/>
              <a:gdLst>
                <a:gd name="T0" fmla="*/ 1866 w 2192"/>
                <a:gd name="T1" fmla="*/ 2535 h 2535"/>
                <a:gd name="T2" fmla="*/ 2192 w 2192"/>
                <a:gd name="T3" fmla="*/ 254 h 2535"/>
                <a:gd name="T4" fmla="*/ 597 w 2192"/>
                <a:gd name="T5" fmla="*/ 6 h 2535"/>
                <a:gd name="T6" fmla="*/ 597 w 2192"/>
                <a:gd name="T7" fmla="*/ 0 h 2535"/>
                <a:gd name="T8" fmla="*/ 562 w 2192"/>
                <a:gd name="T9" fmla="*/ 213 h 2535"/>
                <a:gd name="T10" fmla="*/ 502 w 2192"/>
                <a:gd name="T11" fmla="*/ 384 h 2535"/>
                <a:gd name="T12" fmla="*/ 466 w 2192"/>
                <a:gd name="T13" fmla="*/ 384 h 2535"/>
                <a:gd name="T14" fmla="*/ 443 w 2192"/>
                <a:gd name="T15" fmla="*/ 360 h 2535"/>
                <a:gd name="T16" fmla="*/ 443 w 2192"/>
                <a:gd name="T17" fmla="*/ 349 h 2535"/>
                <a:gd name="T18" fmla="*/ 420 w 2192"/>
                <a:gd name="T19" fmla="*/ 319 h 2535"/>
                <a:gd name="T20" fmla="*/ 354 w 2192"/>
                <a:gd name="T21" fmla="*/ 301 h 2535"/>
                <a:gd name="T22" fmla="*/ 307 w 2192"/>
                <a:gd name="T23" fmla="*/ 313 h 2535"/>
                <a:gd name="T24" fmla="*/ 296 w 2192"/>
                <a:gd name="T25" fmla="*/ 331 h 2535"/>
                <a:gd name="T26" fmla="*/ 307 w 2192"/>
                <a:gd name="T27" fmla="*/ 408 h 2535"/>
                <a:gd name="T28" fmla="*/ 289 w 2192"/>
                <a:gd name="T29" fmla="*/ 597 h 2535"/>
                <a:gd name="T30" fmla="*/ 301 w 2192"/>
                <a:gd name="T31" fmla="*/ 633 h 2535"/>
                <a:gd name="T32" fmla="*/ 278 w 2192"/>
                <a:gd name="T33" fmla="*/ 709 h 2535"/>
                <a:gd name="T34" fmla="*/ 266 w 2192"/>
                <a:gd name="T35" fmla="*/ 739 h 2535"/>
                <a:gd name="T36" fmla="*/ 266 w 2192"/>
                <a:gd name="T37" fmla="*/ 762 h 2535"/>
                <a:gd name="T38" fmla="*/ 266 w 2192"/>
                <a:gd name="T39" fmla="*/ 821 h 2535"/>
                <a:gd name="T40" fmla="*/ 266 w 2192"/>
                <a:gd name="T41" fmla="*/ 839 h 2535"/>
                <a:gd name="T42" fmla="*/ 266 w 2192"/>
                <a:gd name="T43" fmla="*/ 857 h 2535"/>
                <a:gd name="T44" fmla="*/ 289 w 2192"/>
                <a:gd name="T45" fmla="*/ 904 h 2535"/>
                <a:gd name="T46" fmla="*/ 289 w 2192"/>
                <a:gd name="T47" fmla="*/ 945 h 2535"/>
                <a:gd name="T48" fmla="*/ 301 w 2192"/>
                <a:gd name="T49" fmla="*/ 975 h 2535"/>
                <a:gd name="T50" fmla="*/ 313 w 2192"/>
                <a:gd name="T51" fmla="*/ 1022 h 2535"/>
                <a:gd name="T52" fmla="*/ 331 w 2192"/>
                <a:gd name="T53" fmla="*/ 1034 h 2535"/>
                <a:gd name="T54" fmla="*/ 354 w 2192"/>
                <a:gd name="T55" fmla="*/ 1057 h 2535"/>
                <a:gd name="T56" fmla="*/ 354 w 2192"/>
                <a:gd name="T57" fmla="*/ 1099 h 2535"/>
                <a:gd name="T58" fmla="*/ 354 w 2192"/>
                <a:gd name="T59" fmla="*/ 1110 h 2535"/>
                <a:gd name="T60" fmla="*/ 337 w 2192"/>
                <a:gd name="T61" fmla="*/ 1099 h 2535"/>
                <a:gd name="T62" fmla="*/ 301 w 2192"/>
                <a:gd name="T63" fmla="*/ 1135 h 2535"/>
                <a:gd name="T64" fmla="*/ 254 w 2192"/>
                <a:gd name="T65" fmla="*/ 1152 h 2535"/>
                <a:gd name="T66" fmla="*/ 213 w 2192"/>
                <a:gd name="T67" fmla="*/ 1194 h 2535"/>
                <a:gd name="T68" fmla="*/ 189 w 2192"/>
                <a:gd name="T69" fmla="*/ 1300 h 2535"/>
                <a:gd name="T70" fmla="*/ 124 w 2192"/>
                <a:gd name="T71" fmla="*/ 1382 h 2535"/>
                <a:gd name="T72" fmla="*/ 95 w 2192"/>
                <a:gd name="T73" fmla="*/ 1382 h 2535"/>
                <a:gd name="T74" fmla="*/ 88 w 2192"/>
                <a:gd name="T75" fmla="*/ 1406 h 2535"/>
                <a:gd name="T76" fmla="*/ 101 w 2192"/>
                <a:gd name="T77" fmla="*/ 1435 h 2535"/>
                <a:gd name="T78" fmla="*/ 95 w 2192"/>
                <a:gd name="T79" fmla="*/ 1460 h 2535"/>
                <a:gd name="T80" fmla="*/ 83 w 2192"/>
                <a:gd name="T81" fmla="*/ 1513 h 2535"/>
                <a:gd name="T82" fmla="*/ 88 w 2192"/>
                <a:gd name="T83" fmla="*/ 1530 h 2535"/>
                <a:gd name="T84" fmla="*/ 136 w 2192"/>
                <a:gd name="T85" fmla="*/ 1571 h 2535"/>
                <a:gd name="T86" fmla="*/ 142 w 2192"/>
                <a:gd name="T87" fmla="*/ 1589 h 2535"/>
                <a:gd name="T88" fmla="*/ 131 w 2192"/>
                <a:gd name="T89" fmla="*/ 1607 h 2535"/>
                <a:gd name="T90" fmla="*/ 124 w 2192"/>
                <a:gd name="T91" fmla="*/ 1630 h 2535"/>
                <a:gd name="T92" fmla="*/ 95 w 2192"/>
                <a:gd name="T93" fmla="*/ 1660 h 2535"/>
                <a:gd name="T94" fmla="*/ 83 w 2192"/>
                <a:gd name="T95" fmla="*/ 1655 h 2535"/>
                <a:gd name="T96" fmla="*/ 30 w 2192"/>
                <a:gd name="T97" fmla="*/ 1648 h 2535"/>
                <a:gd name="T98" fmla="*/ 0 w 2192"/>
                <a:gd name="T99" fmla="*/ 1743 h 2535"/>
                <a:gd name="T100" fmla="*/ 1181 w 2192"/>
                <a:gd name="T101" fmla="*/ 2428 h 2535"/>
                <a:gd name="T102" fmla="*/ 1866 w 2192"/>
                <a:gd name="T103" fmla="*/ 2535 h 2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2"/>
                <a:gd name="T157" fmla="*/ 0 h 2535"/>
                <a:gd name="T158" fmla="*/ 2192 w 2192"/>
                <a:gd name="T159" fmla="*/ 2535 h 2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close/>
                </a:path>
              </a:pathLst>
            </a:custGeom>
            <a:noFill/>
            <a:ln w="9525">
              <a:noFill/>
              <a:round/>
              <a:headEnd/>
              <a:tailEnd/>
            </a:ln>
          </p:spPr>
          <p:txBody>
            <a:bodyPr/>
            <a:lstStyle/>
            <a:p>
              <a:endParaRPr lang="en-US"/>
            </a:p>
          </p:txBody>
        </p:sp>
        <p:sp>
          <p:nvSpPr>
            <p:cNvPr id="21" name="Freeform 22"/>
            <p:cNvSpPr>
              <a:spLocks/>
            </p:cNvSpPr>
            <p:nvPr/>
          </p:nvSpPr>
          <p:spPr bwMode="auto">
            <a:xfrm>
              <a:off x="1929" y="1964"/>
              <a:ext cx="366" cy="422"/>
            </a:xfrm>
            <a:custGeom>
              <a:avLst/>
              <a:gdLst>
                <a:gd name="T0" fmla="*/ 1866 w 2192"/>
                <a:gd name="T1" fmla="*/ 2535 h 2535"/>
                <a:gd name="T2" fmla="*/ 2192 w 2192"/>
                <a:gd name="T3" fmla="*/ 254 h 2535"/>
                <a:gd name="T4" fmla="*/ 597 w 2192"/>
                <a:gd name="T5" fmla="*/ 6 h 2535"/>
                <a:gd name="T6" fmla="*/ 597 w 2192"/>
                <a:gd name="T7" fmla="*/ 0 h 2535"/>
                <a:gd name="T8" fmla="*/ 562 w 2192"/>
                <a:gd name="T9" fmla="*/ 213 h 2535"/>
                <a:gd name="T10" fmla="*/ 502 w 2192"/>
                <a:gd name="T11" fmla="*/ 384 h 2535"/>
                <a:gd name="T12" fmla="*/ 466 w 2192"/>
                <a:gd name="T13" fmla="*/ 384 h 2535"/>
                <a:gd name="T14" fmla="*/ 443 w 2192"/>
                <a:gd name="T15" fmla="*/ 360 h 2535"/>
                <a:gd name="T16" fmla="*/ 443 w 2192"/>
                <a:gd name="T17" fmla="*/ 349 h 2535"/>
                <a:gd name="T18" fmla="*/ 420 w 2192"/>
                <a:gd name="T19" fmla="*/ 319 h 2535"/>
                <a:gd name="T20" fmla="*/ 354 w 2192"/>
                <a:gd name="T21" fmla="*/ 301 h 2535"/>
                <a:gd name="T22" fmla="*/ 307 w 2192"/>
                <a:gd name="T23" fmla="*/ 313 h 2535"/>
                <a:gd name="T24" fmla="*/ 296 w 2192"/>
                <a:gd name="T25" fmla="*/ 331 h 2535"/>
                <a:gd name="T26" fmla="*/ 307 w 2192"/>
                <a:gd name="T27" fmla="*/ 408 h 2535"/>
                <a:gd name="T28" fmla="*/ 289 w 2192"/>
                <a:gd name="T29" fmla="*/ 597 h 2535"/>
                <a:gd name="T30" fmla="*/ 301 w 2192"/>
                <a:gd name="T31" fmla="*/ 633 h 2535"/>
                <a:gd name="T32" fmla="*/ 278 w 2192"/>
                <a:gd name="T33" fmla="*/ 709 h 2535"/>
                <a:gd name="T34" fmla="*/ 266 w 2192"/>
                <a:gd name="T35" fmla="*/ 739 h 2535"/>
                <a:gd name="T36" fmla="*/ 266 w 2192"/>
                <a:gd name="T37" fmla="*/ 762 h 2535"/>
                <a:gd name="T38" fmla="*/ 266 w 2192"/>
                <a:gd name="T39" fmla="*/ 821 h 2535"/>
                <a:gd name="T40" fmla="*/ 266 w 2192"/>
                <a:gd name="T41" fmla="*/ 839 h 2535"/>
                <a:gd name="T42" fmla="*/ 266 w 2192"/>
                <a:gd name="T43" fmla="*/ 857 h 2535"/>
                <a:gd name="T44" fmla="*/ 289 w 2192"/>
                <a:gd name="T45" fmla="*/ 904 h 2535"/>
                <a:gd name="T46" fmla="*/ 289 w 2192"/>
                <a:gd name="T47" fmla="*/ 945 h 2535"/>
                <a:gd name="T48" fmla="*/ 301 w 2192"/>
                <a:gd name="T49" fmla="*/ 975 h 2535"/>
                <a:gd name="T50" fmla="*/ 313 w 2192"/>
                <a:gd name="T51" fmla="*/ 1022 h 2535"/>
                <a:gd name="T52" fmla="*/ 331 w 2192"/>
                <a:gd name="T53" fmla="*/ 1034 h 2535"/>
                <a:gd name="T54" fmla="*/ 354 w 2192"/>
                <a:gd name="T55" fmla="*/ 1057 h 2535"/>
                <a:gd name="T56" fmla="*/ 354 w 2192"/>
                <a:gd name="T57" fmla="*/ 1099 h 2535"/>
                <a:gd name="T58" fmla="*/ 354 w 2192"/>
                <a:gd name="T59" fmla="*/ 1110 h 2535"/>
                <a:gd name="T60" fmla="*/ 337 w 2192"/>
                <a:gd name="T61" fmla="*/ 1099 h 2535"/>
                <a:gd name="T62" fmla="*/ 301 w 2192"/>
                <a:gd name="T63" fmla="*/ 1135 h 2535"/>
                <a:gd name="T64" fmla="*/ 254 w 2192"/>
                <a:gd name="T65" fmla="*/ 1152 h 2535"/>
                <a:gd name="T66" fmla="*/ 213 w 2192"/>
                <a:gd name="T67" fmla="*/ 1194 h 2535"/>
                <a:gd name="T68" fmla="*/ 189 w 2192"/>
                <a:gd name="T69" fmla="*/ 1300 h 2535"/>
                <a:gd name="T70" fmla="*/ 124 w 2192"/>
                <a:gd name="T71" fmla="*/ 1382 h 2535"/>
                <a:gd name="T72" fmla="*/ 95 w 2192"/>
                <a:gd name="T73" fmla="*/ 1382 h 2535"/>
                <a:gd name="T74" fmla="*/ 88 w 2192"/>
                <a:gd name="T75" fmla="*/ 1406 h 2535"/>
                <a:gd name="T76" fmla="*/ 101 w 2192"/>
                <a:gd name="T77" fmla="*/ 1435 h 2535"/>
                <a:gd name="T78" fmla="*/ 95 w 2192"/>
                <a:gd name="T79" fmla="*/ 1460 h 2535"/>
                <a:gd name="T80" fmla="*/ 83 w 2192"/>
                <a:gd name="T81" fmla="*/ 1513 h 2535"/>
                <a:gd name="T82" fmla="*/ 88 w 2192"/>
                <a:gd name="T83" fmla="*/ 1530 h 2535"/>
                <a:gd name="T84" fmla="*/ 136 w 2192"/>
                <a:gd name="T85" fmla="*/ 1571 h 2535"/>
                <a:gd name="T86" fmla="*/ 142 w 2192"/>
                <a:gd name="T87" fmla="*/ 1589 h 2535"/>
                <a:gd name="T88" fmla="*/ 131 w 2192"/>
                <a:gd name="T89" fmla="*/ 1607 h 2535"/>
                <a:gd name="T90" fmla="*/ 124 w 2192"/>
                <a:gd name="T91" fmla="*/ 1630 h 2535"/>
                <a:gd name="T92" fmla="*/ 95 w 2192"/>
                <a:gd name="T93" fmla="*/ 1660 h 2535"/>
                <a:gd name="T94" fmla="*/ 83 w 2192"/>
                <a:gd name="T95" fmla="*/ 1655 h 2535"/>
                <a:gd name="T96" fmla="*/ 30 w 2192"/>
                <a:gd name="T97" fmla="*/ 1648 h 2535"/>
                <a:gd name="T98" fmla="*/ 0 w 2192"/>
                <a:gd name="T99" fmla="*/ 1743 h 2535"/>
                <a:gd name="T100" fmla="*/ 1181 w 2192"/>
                <a:gd name="T101" fmla="*/ 2428 h 2535"/>
                <a:gd name="T102" fmla="*/ 1866 w 2192"/>
                <a:gd name="T103" fmla="*/ 2535 h 25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2"/>
                <a:gd name="T157" fmla="*/ 0 h 2535"/>
                <a:gd name="T158" fmla="*/ 2192 w 2192"/>
                <a:gd name="T159" fmla="*/ 2535 h 25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path>
              </a:pathLst>
            </a:custGeom>
            <a:noFill/>
            <a:ln w="0">
              <a:solidFill>
                <a:srgbClr val="25221E"/>
              </a:solidFill>
              <a:prstDash val="solid"/>
              <a:round/>
              <a:headEnd/>
              <a:tailEnd/>
            </a:ln>
          </p:spPr>
          <p:txBody>
            <a:bodyPr/>
            <a:lstStyle/>
            <a:p>
              <a:endParaRPr lang="en-US"/>
            </a:p>
          </p:txBody>
        </p:sp>
        <p:sp>
          <p:nvSpPr>
            <p:cNvPr id="22" name="Freeform 23"/>
            <p:cNvSpPr>
              <a:spLocks/>
            </p:cNvSpPr>
            <p:nvPr/>
          </p:nvSpPr>
          <p:spPr bwMode="auto">
            <a:xfrm>
              <a:off x="2295" y="1738"/>
              <a:ext cx="389" cy="308"/>
            </a:xfrm>
            <a:custGeom>
              <a:avLst/>
              <a:gdLst>
                <a:gd name="T0" fmla="*/ 0 w 2334"/>
                <a:gd name="T1" fmla="*/ 1612 h 1849"/>
                <a:gd name="T2" fmla="*/ 219 w 2334"/>
                <a:gd name="T3" fmla="*/ 0 h 1849"/>
                <a:gd name="T4" fmla="*/ 1725 w 2334"/>
                <a:gd name="T5" fmla="*/ 165 h 1849"/>
                <a:gd name="T6" fmla="*/ 2334 w 2334"/>
                <a:gd name="T7" fmla="*/ 218 h 1849"/>
                <a:gd name="T8" fmla="*/ 2309 w 2334"/>
                <a:gd name="T9" fmla="*/ 620 h 1849"/>
                <a:gd name="T10" fmla="*/ 2238 w 2334"/>
                <a:gd name="T11" fmla="*/ 1849 h 1849"/>
                <a:gd name="T12" fmla="*/ 1926 w 2334"/>
                <a:gd name="T13" fmla="*/ 1824 h 1849"/>
                <a:gd name="T14" fmla="*/ 0 w 2334"/>
                <a:gd name="T15" fmla="*/ 1612 h 1849"/>
                <a:gd name="T16" fmla="*/ 0 60000 65536"/>
                <a:gd name="T17" fmla="*/ 0 60000 65536"/>
                <a:gd name="T18" fmla="*/ 0 60000 65536"/>
                <a:gd name="T19" fmla="*/ 0 60000 65536"/>
                <a:gd name="T20" fmla="*/ 0 60000 65536"/>
                <a:gd name="T21" fmla="*/ 0 60000 65536"/>
                <a:gd name="T22" fmla="*/ 0 60000 65536"/>
                <a:gd name="T23" fmla="*/ 0 60000 65536"/>
                <a:gd name="T24" fmla="*/ 0 w 2334"/>
                <a:gd name="T25" fmla="*/ 0 h 1849"/>
                <a:gd name="T26" fmla="*/ 2334 w 2334"/>
                <a:gd name="T27" fmla="*/ 1849 h 18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4" h="1849">
                  <a:moveTo>
                    <a:pt x="0" y="1612"/>
                  </a:moveTo>
                  <a:lnTo>
                    <a:pt x="219" y="0"/>
                  </a:lnTo>
                  <a:lnTo>
                    <a:pt x="1725" y="165"/>
                  </a:lnTo>
                  <a:lnTo>
                    <a:pt x="2334" y="218"/>
                  </a:lnTo>
                  <a:lnTo>
                    <a:pt x="2309" y="620"/>
                  </a:lnTo>
                  <a:lnTo>
                    <a:pt x="2238" y="1849"/>
                  </a:lnTo>
                  <a:lnTo>
                    <a:pt x="1926" y="1824"/>
                  </a:lnTo>
                  <a:lnTo>
                    <a:pt x="0" y="1612"/>
                  </a:lnTo>
                  <a:close/>
                </a:path>
              </a:pathLst>
            </a:custGeom>
            <a:noFill/>
            <a:ln w="9525">
              <a:noFill/>
              <a:round/>
              <a:headEnd/>
              <a:tailEnd/>
            </a:ln>
          </p:spPr>
          <p:txBody>
            <a:bodyPr/>
            <a:lstStyle/>
            <a:p>
              <a:endParaRPr lang="en-US"/>
            </a:p>
          </p:txBody>
        </p:sp>
        <p:sp>
          <p:nvSpPr>
            <p:cNvPr id="23" name="Freeform 24"/>
            <p:cNvSpPr>
              <a:spLocks/>
            </p:cNvSpPr>
            <p:nvPr/>
          </p:nvSpPr>
          <p:spPr bwMode="auto">
            <a:xfrm>
              <a:off x="2295" y="1738"/>
              <a:ext cx="389" cy="308"/>
            </a:xfrm>
            <a:custGeom>
              <a:avLst/>
              <a:gdLst>
                <a:gd name="T0" fmla="*/ 0 w 2334"/>
                <a:gd name="T1" fmla="*/ 1612 h 1849"/>
                <a:gd name="T2" fmla="*/ 219 w 2334"/>
                <a:gd name="T3" fmla="*/ 0 h 1849"/>
                <a:gd name="T4" fmla="*/ 1725 w 2334"/>
                <a:gd name="T5" fmla="*/ 165 h 1849"/>
                <a:gd name="T6" fmla="*/ 2334 w 2334"/>
                <a:gd name="T7" fmla="*/ 218 h 1849"/>
                <a:gd name="T8" fmla="*/ 2309 w 2334"/>
                <a:gd name="T9" fmla="*/ 620 h 1849"/>
                <a:gd name="T10" fmla="*/ 2238 w 2334"/>
                <a:gd name="T11" fmla="*/ 1849 h 1849"/>
                <a:gd name="T12" fmla="*/ 1926 w 2334"/>
                <a:gd name="T13" fmla="*/ 1824 h 1849"/>
                <a:gd name="T14" fmla="*/ 0 w 2334"/>
                <a:gd name="T15" fmla="*/ 1612 h 1849"/>
                <a:gd name="T16" fmla="*/ 0 60000 65536"/>
                <a:gd name="T17" fmla="*/ 0 60000 65536"/>
                <a:gd name="T18" fmla="*/ 0 60000 65536"/>
                <a:gd name="T19" fmla="*/ 0 60000 65536"/>
                <a:gd name="T20" fmla="*/ 0 60000 65536"/>
                <a:gd name="T21" fmla="*/ 0 60000 65536"/>
                <a:gd name="T22" fmla="*/ 0 60000 65536"/>
                <a:gd name="T23" fmla="*/ 0 60000 65536"/>
                <a:gd name="T24" fmla="*/ 0 w 2334"/>
                <a:gd name="T25" fmla="*/ 0 h 1849"/>
                <a:gd name="T26" fmla="*/ 2334 w 2334"/>
                <a:gd name="T27" fmla="*/ 1849 h 18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4" h="1849">
                  <a:moveTo>
                    <a:pt x="0" y="1612"/>
                  </a:moveTo>
                  <a:lnTo>
                    <a:pt x="219" y="0"/>
                  </a:lnTo>
                  <a:lnTo>
                    <a:pt x="1725" y="165"/>
                  </a:lnTo>
                  <a:lnTo>
                    <a:pt x="2334" y="218"/>
                  </a:lnTo>
                  <a:lnTo>
                    <a:pt x="2309" y="620"/>
                  </a:lnTo>
                  <a:lnTo>
                    <a:pt x="2238" y="1849"/>
                  </a:lnTo>
                  <a:lnTo>
                    <a:pt x="1926" y="1824"/>
                  </a:lnTo>
                  <a:lnTo>
                    <a:pt x="0" y="1612"/>
                  </a:lnTo>
                </a:path>
              </a:pathLst>
            </a:custGeom>
            <a:noFill/>
            <a:ln w="0">
              <a:solidFill>
                <a:srgbClr val="25221E"/>
              </a:solidFill>
              <a:prstDash val="solid"/>
              <a:round/>
              <a:headEnd/>
              <a:tailEnd/>
            </a:ln>
          </p:spPr>
          <p:txBody>
            <a:bodyPr/>
            <a:lstStyle/>
            <a:p>
              <a:endParaRPr lang="en-US"/>
            </a:p>
          </p:txBody>
        </p:sp>
        <p:sp>
          <p:nvSpPr>
            <p:cNvPr id="24" name="Freeform 25"/>
            <p:cNvSpPr>
              <a:spLocks/>
            </p:cNvSpPr>
            <p:nvPr/>
          </p:nvSpPr>
          <p:spPr bwMode="auto">
            <a:xfrm>
              <a:off x="2241" y="2006"/>
              <a:ext cx="375" cy="386"/>
            </a:xfrm>
            <a:custGeom>
              <a:avLst/>
              <a:gdLst>
                <a:gd name="T0" fmla="*/ 326 w 2252"/>
                <a:gd name="T1" fmla="*/ 0 h 2316"/>
                <a:gd name="T2" fmla="*/ 0 w 2252"/>
                <a:gd name="T3" fmla="*/ 2281 h 2316"/>
                <a:gd name="T4" fmla="*/ 296 w 2252"/>
                <a:gd name="T5" fmla="*/ 2316 h 2316"/>
                <a:gd name="T6" fmla="*/ 320 w 2252"/>
                <a:gd name="T7" fmla="*/ 2132 h 2316"/>
                <a:gd name="T8" fmla="*/ 875 w 2252"/>
                <a:gd name="T9" fmla="*/ 2203 h 2316"/>
                <a:gd name="T10" fmla="*/ 875 w 2252"/>
                <a:gd name="T11" fmla="*/ 2198 h 2316"/>
                <a:gd name="T12" fmla="*/ 857 w 2252"/>
                <a:gd name="T13" fmla="*/ 2168 h 2316"/>
                <a:gd name="T14" fmla="*/ 875 w 2252"/>
                <a:gd name="T15" fmla="*/ 2144 h 2316"/>
                <a:gd name="T16" fmla="*/ 870 w 2252"/>
                <a:gd name="T17" fmla="*/ 2132 h 2316"/>
                <a:gd name="T18" fmla="*/ 857 w 2252"/>
                <a:gd name="T19" fmla="*/ 2121 h 2316"/>
                <a:gd name="T20" fmla="*/ 863 w 2252"/>
                <a:gd name="T21" fmla="*/ 2114 h 2316"/>
                <a:gd name="T22" fmla="*/ 2074 w 2252"/>
                <a:gd name="T23" fmla="*/ 2233 h 2316"/>
                <a:gd name="T24" fmla="*/ 2222 w 2252"/>
                <a:gd name="T25" fmla="*/ 414 h 2316"/>
                <a:gd name="T26" fmla="*/ 2240 w 2252"/>
                <a:gd name="T27" fmla="*/ 414 h 2316"/>
                <a:gd name="T28" fmla="*/ 2252 w 2252"/>
                <a:gd name="T29" fmla="*/ 212 h 2316"/>
                <a:gd name="T30" fmla="*/ 326 w 2252"/>
                <a:gd name="T31" fmla="*/ 0 h 23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2"/>
                <a:gd name="T49" fmla="*/ 0 h 2316"/>
                <a:gd name="T50" fmla="*/ 2252 w 2252"/>
                <a:gd name="T51" fmla="*/ 2316 h 23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close/>
                </a:path>
              </a:pathLst>
            </a:custGeom>
            <a:noFill/>
            <a:ln w="9525">
              <a:noFill/>
              <a:round/>
              <a:headEnd/>
              <a:tailEnd/>
            </a:ln>
          </p:spPr>
          <p:txBody>
            <a:bodyPr/>
            <a:lstStyle/>
            <a:p>
              <a:endParaRPr lang="en-US"/>
            </a:p>
          </p:txBody>
        </p:sp>
        <p:sp>
          <p:nvSpPr>
            <p:cNvPr id="25" name="Freeform 26"/>
            <p:cNvSpPr>
              <a:spLocks/>
            </p:cNvSpPr>
            <p:nvPr/>
          </p:nvSpPr>
          <p:spPr bwMode="auto">
            <a:xfrm>
              <a:off x="2241" y="2006"/>
              <a:ext cx="375" cy="386"/>
            </a:xfrm>
            <a:custGeom>
              <a:avLst/>
              <a:gdLst>
                <a:gd name="T0" fmla="*/ 326 w 2252"/>
                <a:gd name="T1" fmla="*/ 0 h 2316"/>
                <a:gd name="T2" fmla="*/ 0 w 2252"/>
                <a:gd name="T3" fmla="*/ 2281 h 2316"/>
                <a:gd name="T4" fmla="*/ 296 w 2252"/>
                <a:gd name="T5" fmla="*/ 2316 h 2316"/>
                <a:gd name="T6" fmla="*/ 320 w 2252"/>
                <a:gd name="T7" fmla="*/ 2132 h 2316"/>
                <a:gd name="T8" fmla="*/ 875 w 2252"/>
                <a:gd name="T9" fmla="*/ 2203 h 2316"/>
                <a:gd name="T10" fmla="*/ 875 w 2252"/>
                <a:gd name="T11" fmla="*/ 2198 h 2316"/>
                <a:gd name="T12" fmla="*/ 857 w 2252"/>
                <a:gd name="T13" fmla="*/ 2168 h 2316"/>
                <a:gd name="T14" fmla="*/ 875 w 2252"/>
                <a:gd name="T15" fmla="*/ 2144 h 2316"/>
                <a:gd name="T16" fmla="*/ 870 w 2252"/>
                <a:gd name="T17" fmla="*/ 2132 h 2316"/>
                <a:gd name="T18" fmla="*/ 857 w 2252"/>
                <a:gd name="T19" fmla="*/ 2121 h 2316"/>
                <a:gd name="T20" fmla="*/ 863 w 2252"/>
                <a:gd name="T21" fmla="*/ 2114 h 2316"/>
                <a:gd name="T22" fmla="*/ 2074 w 2252"/>
                <a:gd name="T23" fmla="*/ 2233 h 2316"/>
                <a:gd name="T24" fmla="*/ 2222 w 2252"/>
                <a:gd name="T25" fmla="*/ 414 h 2316"/>
                <a:gd name="T26" fmla="*/ 2240 w 2252"/>
                <a:gd name="T27" fmla="*/ 414 h 2316"/>
                <a:gd name="T28" fmla="*/ 2252 w 2252"/>
                <a:gd name="T29" fmla="*/ 212 h 2316"/>
                <a:gd name="T30" fmla="*/ 326 w 2252"/>
                <a:gd name="T31" fmla="*/ 0 h 23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52"/>
                <a:gd name="T49" fmla="*/ 0 h 2316"/>
                <a:gd name="T50" fmla="*/ 2252 w 2252"/>
                <a:gd name="T51" fmla="*/ 2316 h 23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path>
              </a:pathLst>
            </a:custGeom>
            <a:noFill/>
            <a:ln w="0">
              <a:solidFill>
                <a:srgbClr val="25221E"/>
              </a:solidFill>
              <a:prstDash val="solid"/>
              <a:round/>
              <a:headEnd/>
              <a:tailEnd/>
            </a:ln>
          </p:spPr>
          <p:txBody>
            <a:bodyPr/>
            <a:lstStyle/>
            <a:p>
              <a:endParaRPr lang="en-US"/>
            </a:p>
          </p:txBody>
        </p:sp>
        <p:sp>
          <p:nvSpPr>
            <p:cNvPr id="26" name="Freeform 27"/>
            <p:cNvSpPr>
              <a:spLocks/>
            </p:cNvSpPr>
            <p:nvPr/>
          </p:nvSpPr>
          <p:spPr bwMode="auto">
            <a:xfrm>
              <a:off x="2611" y="1227"/>
              <a:ext cx="351" cy="220"/>
            </a:xfrm>
            <a:custGeom>
              <a:avLst/>
              <a:gdLst>
                <a:gd name="T0" fmla="*/ 0 w 2109"/>
                <a:gd name="T1" fmla="*/ 1228 h 1322"/>
                <a:gd name="T2" fmla="*/ 101 w 2109"/>
                <a:gd name="T3" fmla="*/ 0 h 1322"/>
                <a:gd name="T4" fmla="*/ 1034 w 2109"/>
                <a:gd name="T5" fmla="*/ 64 h 1322"/>
                <a:gd name="T6" fmla="*/ 1938 w 2109"/>
                <a:gd name="T7" fmla="*/ 94 h 1322"/>
                <a:gd name="T8" fmla="*/ 1938 w 2109"/>
                <a:gd name="T9" fmla="*/ 123 h 1322"/>
                <a:gd name="T10" fmla="*/ 1968 w 2109"/>
                <a:gd name="T11" fmla="*/ 218 h 1322"/>
                <a:gd name="T12" fmla="*/ 1955 w 2109"/>
                <a:gd name="T13" fmla="*/ 247 h 1322"/>
                <a:gd name="T14" fmla="*/ 1950 w 2109"/>
                <a:gd name="T15" fmla="*/ 313 h 1322"/>
                <a:gd name="T16" fmla="*/ 1955 w 2109"/>
                <a:gd name="T17" fmla="*/ 431 h 1322"/>
                <a:gd name="T18" fmla="*/ 1980 w 2109"/>
                <a:gd name="T19" fmla="*/ 561 h 1322"/>
                <a:gd name="T20" fmla="*/ 2015 w 2109"/>
                <a:gd name="T21" fmla="*/ 596 h 1322"/>
                <a:gd name="T22" fmla="*/ 2038 w 2109"/>
                <a:gd name="T23" fmla="*/ 714 h 1322"/>
                <a:gd name="T24" fmla="*/ 2044 w 2109"/>
                <a:gd name="T25" fmla="*/ 916 h 1322"/>
                <a:gd name="T26" fmla="*/ 2050 w 2109"/>
                <a:gd name="T27" fmla="*/ 957 h 1322"/>
                <a:gd name="T28" fmla="*/ 2050 w 2109"/>
                <a:gd name="T29" fmla="*/ 1028 h 1322"/>
                <a:gd name="T30" fmla="*/ 2056 w 2109"/>
                <a:gd name="T31" fmla="*/ 1056 h 1322"/>
                <a:gd name="T32" fmla="*/ 2109 w 2109"/>
                <a:gd name="T33" fmla="*/ 1205 h 1322"/>
                <a:gd name="T34" fmla="*/ 2097 w 2109"/>
                <a:gd name="T35" fmla="*/ 1258 h 1322"/>
                <a:gd name="T36" fmla="*/ 2103 w 2109"/>
                <a:gd name="T37" fmla="*/ 1322 h 1322"/>
                <a:gd name="T38" fmla="*/ 0 w 2109"/>
                <a:gd name="T39" fmla="*/ 1228 h 1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9"/>
                <a:gd name="T61" fmla="*/ 0 h 1322"/>
                <a:gd name="T62" fmla="*/ 2109 w 2109"/>
                <a:gd name="T63" fmla="*/ 1322 h 1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close/>
                </a:path>
              </a:pathLst>
            </a:custGeom>
            <a:noFill/>
            <a:ln w="9525">
              <a:noFill/>
              <a:round/>
              <a:headEnd/>
              <a:tailEnd/>
            </a:ln>
          </p:spPr>
          <p:txBody>
            <a:bodyPr/>
            <a:lstStyle/>
            <a:p>
              <a:endParaRPr lang="en-US"/>
            </a:p>
          </p:txBody>
        </p:sp>
        <p:sp>
          <p:nvSpPr>
            <p:cNvPr id="27" name="Freeform 28"/>
            <p:cNvSpPr>
              <a:spLocks/>
            </p:cNvSpPr>
            <p:nvPr/>
          </p:nvSpPr>
          <p:spPr bwMode="auto">
            <a:xfrm>
              <a:off x="2611" y="1227"/>
              <a:ext cx="351" cy="220"/>
            </a:xfrm>
            <a:custGeom>
              <a:avLst/>
              <a:gdLst>
                <a:gd name="T0" fmla="*/ 0 w 2109"/>
                <a:gd name="T1" fmla="*/ 1228 h 1322"/>
                <a:gd name="T2" fmla="*/ 101 w 2109"/>
                <a:gd name="T3" fmla="*/ 0 h 1322"/>
                <a:gd name="T4" fmla="*/ 1034 w 2109"/>
                <a:gd name="T5" fmla="*/ 64 h 1322"/>
                <a:gd name="T6" fmla="*/ 1938 w 2109"/>
                <a:gd name="T7" fmla="*/ 94 h 1322"/>
                <a:gd name="T8" fmla="*/ 1938 w 2109"/>
                <a:gd name="T9" fmla="*/ 123 h 1322"/>
                <a:gd name="T10" fmla="*/ 1968 w 2109"/>
                <a:gd name="T11" fmla="*/ 218 h 1322"/>
                <a:gd name="T12" fmla="*/ 1955 w 2109"/>
                <a:gd name="T13" fmla="*/ 247 h 1322"/>
                <a:gd name="T14" fmla="*/ 1950 w 2109"/>
                <a:gd name="T15" fmla="*/ 313 h 1322"/>
                <a:gd name="T16" fmla="*/ 1955 w 2109"/>
                <a:gd name="T17" fmla="*/ 431 h 1322"/>
                <a:gd name="T18" fmla="*/ 1980 w 2109"/>
                <a:gd name="T19" fmla="*/ 561 h 1322"/>
                <a:gd name="T20" fmla="*/ 2015 w 2109"/>
                <a:gd name="T21" fmla="*/ 596 h 1322"/>
                <a:gd name="T22" fmla="*/ 2038 w 2109"/>
                <a:gd name="T23" fmla="*/ 714 h 1322"/>
                <a:gd name="T24" fmla="*/ 2044 w 2109"/>
                <a:gd name="T25" fmla="*/ 916 h 1322"/>
                <a:gd name="T26" fmla="*/ 2050 w 2109"/>
                <a:gd name="T27" fmla="*/ 957 h 1322"/>
                <a:gd name="T28" fmla="*/ 2050 w 2109"/>
                <a:gd name="T29" fmla="*/ 1028 h 1322"/>
                <a:gd name="T30" fmla="*/ 2056 w 2109"/>
                <a:gd name="T31" fmla="*/ 1056 h 1322"/>
                <a:gd name="T32" fmla="*/ 2109 w 2109"/>
                <a:gd name="T33" fmla="*/ 1205 h 1322"/>
                <a:gd name="T34" fmla="*/ 2097 w 2109"/>
                <a:gd name="T35" fmla="*/ 1258 h 1322"/>
                <a:gd name="T36" fmla="*/ 2103 w 2109"/>
                <a:gd name="T37" fmla="*/ 1322 h 1322"/>
                <a:gd name="T38" fmla="*/ 0 w 2109"/>
                <a:gd name="T39" fmla="*/ 1228 h 1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09"/>
                <a:gd name="T61" fmla="*/ 0 h 1322"/>
                <a:gd name="T62" fmla="*/ 2109 w 2109"/>
                <a:gd name="T63" fmla="*/ 1322 h 1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path>
              </a:pathLst>
            </a:custGeom>
            <a:noFill/>
            <a:ln w="0">
              <a:solidFill>
                <a:srgbClr val="25221E"/>
              </a:solidFill>
              <a:prstDash val="solid"/>
              <a:round/>
              <a:headEnd/>
              <a:tailEnd/>
            </a:ln>
          </p:spPr>
          <p:txBody>
            <a:bodyPr/>
            <a:lstStyle/>
            <a:p>
              <a:endParaRPr lang="en-US"/>
            </a:p>
          </p:txBody>
        </p:sp>
        <p:sp>
          <p:nvSpPr>
            <p:cNvPr id="28" name="Freeform 29"/>
            <p:cNvSpPr>
              <a:spLocks/>
            </p:cNvSpPr>
            <p:nvPr/>
          </p:nvSpPr>
          <p:spPr bwMode="auto">
            <a:xfrm>
              <a:off x="2594" y="1431"/>
              <a:ext cx="373" cy="252"/>
            </a:xfrm>
            <a:custGeom>
              <a:avLst/>
              <a:gdLst>
                <a:gd name="T0" fmla="*/ 0 w 2238"/>
                <a:gd name="T1" fmla="*/ 1194 h 1512"/>
                <a:gd name="T2" fmla="*/ 71 w 2238"/>
                <a:gd name="T3" fmla="*/ 396 h 1512"/>
                <a:gd name="T4" fmla="*/ 100 w 2238"/>
                <a:gd name="T5" fmla="*/ 0 h 1512"/>
                <a:gd name="T6" fmla="*/ 2203 w 2238"/>
                <a:gd name="T7" fmla="*/ 94 h 1512"/>
                <a:gd name="T8" fmla="*/ 2203 w 2238"/>
                <a:gd name="T9" fmla="*/ 124 h 1512"/>
                <a:gd name="T10" fmla="*/ 2185 w 2238"/>
                <a:gd name="T11" fmla="*/ 165 h 1512"/>
                <a:gd name="T12" fmla="*/ 2132 w 2238"/>
                <a:gd name="T13" fmla="*/ 219 h 1512"/>
                <a:gd name="T14" fmla="*/ 2138 w 2238"/>
                <a:gd name="T15" fmla="*/ 254 h 1512"/>
                <a:gd name="T16" fmla="*/ 2238 w 2238"/>
                <a:gd name="T17" fmla="*/ 348 h 1512"/>
                <a:gd name="T18" fmla="*/ 2238 w 2238"/>
                <a:gd name="T19" fmla="*/ 1088 h 1512"/>
                <a:gd name="T20" fmla="*/ 2220 w 2238"/>
                <a:gd name="T21" fmla="*/ 1088 h 1512"/>
                <a:gd name="T22" fmla="*/ 2197 w 2238"/>
                <a:gd name="T23" fmla="*/ 1093 h 1512"/>
                <a:gd name="T24" fmla="*/ 2209 w 2238"/>
                <a:gd name="T25" fmla="*/ 1116 h 1512"/>
                <a:gd name="T26" fmla="*/ 2220 w 2238"/>
                <a:gd name="T27" fmla="*/ 1141 h 1512"/>
                <a:gd name="T28" fmla="*/ 2209 w 2238"/>
                <a:gd name="T29" fmla="*/ 1182 h 1512"/>
                <a:gd name="T30" fmla="*/ 2227 w 2238"/>
                <a:gd name="T31" fmla="*/ 1199 h 1512"/>
                <a:gd name="T32" fmla="*/ 2238 w 2238"/>
                <a:gd name="T33" fmla="*/ 1258 h 1512"/>
                <a:gd name="T34" fmla="*/ 2215 w 2238"/>
                <a:gd name="T35" fmla="*/ 1283 h 1512"/>
                <a:gd name="T36" fmla="*/ 2220 w 2238"/>
                <a:gd name="T37" fmla="*/ 1318 h 1512"/>
                <a:gd name="T38" fmla="*/ 2197 w 2238"/>
                <a:gd name="T39" fmla="*/ 1388 h 1512"/>
                <a:gd name="T40" fmla="*/ 2220 w 2238"/>
                <a:gd name="T41" fmla="*/ 1465 h 1512"/>
                <a:gd name="T42" fmla="*/ 2233 w 2238"/>
                <a:gd name="T43" fmla="*/ 1501 h 1512"/>
                <a:gd name="T44" fmla="*/ 2227 w 2238"/>
                <a:gd name="T45" fmla="*/ 1512 h 1512"/>
                <a:gd name="T46" fmla="*/ 2167 w 2238"/>
                <a:gd name="T47" fmla="*/ 1471 h 1512"/>
                <a:gd name="T48" fmla="*/ 2038 w 2238"/>
                <a:gd name="T49" fmla="*/ 1388 h 1512"/>
                <a:gd name="T50" fmla="*/ 2009 w 2238"/>
                <a:gd name="T51" fmla="*/ 1377 h 1512"/>
                <a:gd name="T52" fmla="*/ 1949 w 2238"/>
                <a:gd name="T53" fmla="*/ 1377 h 1512"/>
                <a:gd name="T54" fmla="*/ 1908 w 2238"/>
                <a:gd name="T55" fmla="*/ 1406 h 1512"/>
                <a:gd name="T56" fmla="*/ 1867 w 2238"/>
                <a:gd name="T57" fmla="*/ 1418 h 1512"/>
                <a:gd name="T58" fmla="*/ 1825 w 2238"/>
                <a:gd name="T59" fmla="*/ 1406 h 1512"/>
                <a:gd name="T60" fmla="*/ 1801 w 2238"/>
                <a:gd name="T61" fmla="*/ 1354 h 1512"/>
                <a:gd name="T62" fmla="*/ 1766 w 2238"/>
                <a:gd name="T63" fmla="*/ 1329 h 1512"/>
                <a:gd name="T64" fmla="*/ 1725 w 2238"/>
                <a:gd name="T65" fmla="*/ 1341 h 1512"/>
                <a:gd name="T66" fmla="*/ 1677 w 2238"/>
                <a:gd name="T67" fmla="*/ 1341 h 1512"/>
                <a:gd name="T68" fmla="*/ 1636 w 2238"/>
                <a:gd name="T69" fmla="*/ 1283 h 1512"/>
                <a:gd name="T70" fmla="*/ 0 w 2238"/>
                <a:gd name="T71" fmla="*/ 1194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38"/>
                <a:gd name="T109" fmla="*/ 0 h 1512"/>
                <a:gd name="T110" fmla="*/ 2238 w 2238"/>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close/>
                </a:path>
              </a:pathLst>
            </a:custGeom>
            <a:noFill/>
            <a:ln w="9525">
              <a:noFill/>
              <a:round/>
              <a:headEnd/>
              <a:tailEnd/>
            </a:ln>
          </p:spPr>
          <p:txBody>
            <a:bodyPr/>
            <a:lstStyle/>
            <a:p>
              <a:endParaRPr lang="en-US"/>
            </a:p>
          </p:txBody>
        </p:sp>
        <p:sp>
          <p:nvSpPr>
            <p:cNvPr id="29" name="Freeform 30"/>
            <p:cNvSpPr>
              <a:spLocks/>
            </p:cNvSpPr>
            <p:nvPr/>
          </p:nvSpPr>
          <p:spPr bwMode="auto">
            <a:xfrm>
              <a:off x="2594" y="1431"/>
              <a:ext cx="373" cy="252"/>
            </a:xfrm>
            <a:custGeom>
              <a:avLst/>
              <a:gdLst>
                <a:gd name="T0" fmla="*/ 0 w 2238"/>
                <a:gd name="T1" fmla="*/ 1194 h 1512"/>
                <a:gd name="T2" fmla="*/ 71 w 2238"/>
                <a:gd name="T3" fmla="*/ 396 h 1512"/>
                <a:gd name="T4" fmla="*/ 100 w 2238"/>
                <a:gd name="T5" fmla="*/ 0 h 1512"/>
                <a:gd name="T6" fmla="*/ 2203 w 2238"/>
                <a:gd name="T7" fmla="*/ 94 h 1512"/>
                <a:gd name="T8" fmla="*/ 2203 w 2238"/>
                <a:gd name="T9" fmla="*/ 124 h 1512"/>
                <a:gd name="T10" fmla="*/ 2185 w 2238"/>
                <a:gd name="T11" fmla="*/ 165 h 1512"/>
                <a:gd name="T12" fmla="*/ 2132 w 2238"/>
                <a:gd name="T13" fmla="*/ 219 h 1512"/>
                <a:gd name="T14" fmla="*/ 2138 w 2238"/>
                <a:gd name="T15" fmla="*/ 254 h 1512"/>
                <a:gd name="T16" fmla="*/ 2238 w 2238"/>
                <a:gd name="T17" fmla="*/ 348 h 1512"/>
                <a:gd name="T18" fmla="*/ 2238 w 2238"/>
                <a:gd name="T19" fmla="*/ 1088 h 1512"/>
                <a:gd name="T20" fmla="*/ 2220 w 2238"/>
                <a:gd name="T21" fmla="*/ 1088 h 1512"/>
                <a:gd name="T22" fmla="*/ 2197 w 2238"/>
                <a:gd name="T23" fmla="*/ 1093 h 1512"/>
                <a:gd name="T24" fmla="*/ 2209 w 2238"/>
                <a:gd name="T25" fmla="*/ 1116 h 1512"/>
                <a:gd name="T26" fmla="*/ 2220 w 2238"/>
                <a:gd name="T27" fmla="*/ 1141 h 1512"/>
                <a:gd name="T28" fmla="*/ 2209 w 2238"/>
                <a:gd name="T29" fmla="*/ 1182 h 1512"/>
                <a:gd name="T30" fmla="*/ 2227 w 2238"/>
                <a:gd name="T31" fmla="*/ 1199 h 1512"/>
                <a:gd name="T32" fmla="*/ 2238 w 2238"/>
                <a:gd name="T33" fmla="*/ 1258 h 1512"/>
                <a:gd name="T34" fmla="*/ 2215 w 2238"/>
                <a:gd name="T35" fmla="*/ 1283 h 1512"/>
                <a:gd name="T36" fmla="*/ 2220 w 2238"/>
                <a:gd name="T37" fmla="*/ 1318 h 1512"/>
                <a:gd name="T38" fmla="*/ 2197 w 2238"/>
                <a:gd name="T39" fmla="*/ 1388 h 1512"/>
                <a:gd name="T40" fmla="*/ 2220 w 2238"/>
                <a:gd name="T41" fmla="*/ 1465 h 1512"/>
                <a:gd name="T42" fmla="*/ 2233 w 2238"/>
                <a:gd name="T43" fmla="*/ 1501 h 1512"/>
                <a:gd name="T44" fmla="*/ 2227 w 2238"/>
                <a:gd name="T45" fmla="*/ 1512 h 1512"/>
                <a:gd name="T46" fmla="*/ 2167 w 2238"/>
                <a:gd name="T47" fmla="*/ 1471 h 1512"/>
                <a:gd name="T48" fmla="*/ 2038 w 2238"/>
                <a:gd name="T49" fmla="*/ 1388 h 1512"/>
                <a:gd name="T50" fmla="*/ 2009 w 2238"/>
                <a:gd name="T51" fmla="*/ 1377 h 1512"/>
                <a:gd name="T52" fmla="*/ 1949 w 2238"/>
                <a:gd name="T53" fmla="*/ 1377 h 1512"/>
                <a:gd name="T54" fmla="*/ 1908 w 2238"/>
                <a:gd name="T55" fmla="*/ 1406 h 1512"/>
                <a:gd name="T56" fmla="*/ 1867 w 2238"/>
                <a:gd name="T57" fmla="*/ 1418 h 1512"/>
                <a:gd name="T58" fmla="*/ 1825 w 2238"/>
                <a:gd name="T59" fmla="*/ 1406 h 1512"/>
                <a:gd name="T60" fmla="*/ 1801 w 2238"/>
                <a:gd name="T61" fmla="*/ 1354 h 1512"/>
                <a:gd name="T62" fmla="*/ 1766 w 2238"/>
                <a:gd name="T63" fmla="*/ 1329 h 1512"/>
                <a:gd name="T64" fmla="*/ 1725 w 2238"/>
                <a:gd name="T65" fmla="*/ 1341 h 1512"/>
                <a:gd name="T66" fmla="*/ 1677 w 2238"/>
                <a:gd name="T67" fmla="*/ 1341 h 1512"/>
                <a:gd name="T68" fmla="*/ 1636 w 2238"/>
                <a:gd name="T69" fmla="*/ 1283 h 1512"/>
                <a:gd name="T70" fmla="*/ 0 w 2238"/>
                <a:gd name="T71" fmla="*/ 1194 h 15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38"/>
                <a:gd name="T109" fmla="*/ 0 h 1512"/>
                <a:gd name="T110" fmla="*/ 2238 w 2238"/>
                <a:gd name="T111" fmla="*/ 1512 h 151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path>
              </a:pathLst>
            </a:custGeom>
            <a:noFill/>
            <a:ln w="0">
              <a:solidFill>
                <a:srgbClr val="25221E"/>
              </a:solidFill>
              <a:prstDash val="solid"/>
              <a:round/>
              <a:headEnd/>
              <a:tailEnd/>
            </a:ln>
          </p:spPr>
          <p:txBody>
            <a:bodyPr/>
            <a:lstStyle/>
            <a:p>
              <a:endParaRPr lang="en-US"/>
            </a:p>
          </p:txBody>
        </p:sp>
        <p:sp>
          <p:nvSpPr>
            <p:cNvPr id="30" name="Freeform 31"/>
            <p:cNvSpPr>
              <a:spLocks/>
            </p:cNvSpPr>
            <p:nvPr/>
          </p:nvSpPr>
          <p:spPr bwMode="auto">
            <a:xfrm>
              <a:off x="2582" y="1630"/>
              <a:ext cx="441" cy="219"/>
            </a:xfrm>
            <a:custGeom>
              <a:avLst/>
              <a:gdLst>
                <a:gd name="T0" fmla="*/ 0 w 2646"/>
                <a:gd name="T1" fmla="*/ 809 h 1311"/>
                <a:gd name="T2" fmla="*/ 71 w 2646"/>
                <a:gd name="T3" fmla="*/ 0 h 1311"/>
                <a:gd name="T4" fmla="*/ 1707 w 2646"/>
                <a:gd name="T5" fmla="*/ 89 h 1311"/>
                <a:gd name="T6" fmla="*/ 1748 w 2646"/>
                <a:gd name="T7" fmla="*/ 147 h 1311"/>
                <a:gd name="T8" fmla="*/ 1796 w 2646"/>
                <a:gd name="T9" fmla="*/ 147 h 1311"/>
                <a:gd name="T10" fmla="*/ 1837 w 2646"/>
                <a:gd name="T11" fmla="*/ 135 h 1311"/>
                <a:gd name="T12" fmla="*/ 1872 w 2646"/>
                <a:gd name="T13" fmla="*/ 160 h 1311"/>
                <a:gd name="T14" fmla="*/ 1896 w 2646"/>
                <a:gd name="T15" fmla="*/ 212 h 1311"/>
                <a:gd name="T16" fmla="*/ 1938 w 2646"/>
                <a:gd name="T17" fmla="*/ 224 h 1311"/>
                <a:gd name="T18" fmla="*/ 1979 w 2646"/>
                <a:gd name="T19" fmla="*/ 212 h 1311"/>
                <a:gd name="T20" fmla="*/ 2020 w 2646"/>
                <a:gd name="T21" fmla="*/ 183 h 1311"/>
                <a:gd name="T22" fmla="*/ 2080 w 2646"/>
                <a:gd name="T23" fmla="*/ 183 h 1311"/>
                <a:gd name="T24" fmla="*/ 2109 w 2646"/>
                <a:gd name="T25" fmla="*/ 194 h 1311"/>
                <a:gd name="T26" fmla="*/ 2238 w 2646"/>
                <a:gd name="T27" fmla="*/ 277 h 1311"/>
                <a:gd name="T28" fmla="*/ 2298 w 2646"/>
                <a:gd name="T29" fmla="*/ 318 h 1311"/>
                <a:gd name="T30" fmla="*/ 2304 w 2646"/>
                <a:gd name="T31" fmla="*/ 366 h 1311"/>
                <a:gd name="T32" fmla="*/ 2345 w 2646"/>
                <a:gd name="T33" fmla="*/ 389 h 1311"/>
                <a:gd name="T34" fmla="*/ 2345 w 2646"/>
                <a:gd name="T35" fmla="*/ 419 h 1311"/>
                <a:gd name="T36" fmla="*/ 2327 w 2646"/>
                <a:gd name="T37" fmla="*/ 472 h 1311"/>
                <a:gd name="T38" fmla="*/ 2357 w 2646"/>
                <a:gd name="T39" fmla="*/ 502 h 1311"/>
                <a:gd name="T40" fmla="*/ 2380 w 2646"/>
                <a:gd name="T41" fmla="*/ 566 h 1311"/>
                <a:gd name="T42" fmla="*/ 2410 w 2646"/>
                <a:gd name="T43" fmla="*/ 602 h 1311"/>
                <a:gd name="T44" fmla="*/ 2398 w 2646"/>
                <a:gd name="T45" fmla="*/ 632 h 1311"/>
                <a:gd name="T46" fmla="*/ 2410 w 2646"/>
                <a:gd name="T47" fmla="*/ 667 h 1311"/>
                <a:gd name="T48" fmla="*/ 2458 w 2646"/>
                <a:gd name="T49" fmla="*/ 697 h 1311"/>
                <a:gd name="T50" fmla="*/ 2463 w 2646"/>
                <a:gd name="T51" fmla="*/ 731 h 1311"/>
                <a:gd name="T52" fmla="*/ 2458 w 2646"/>
                <a:gd name="T53" fmla="*/ 761 h 1311"/>
                <a:gd name="T54" fmla="*/ 2446 w 2646"/>
                <a:gd name="T55" fmla="*/ 827 h 1311"/>
                <a:gd name="T56" fmla="*/ 2487 w 2646"/>
                <a:gd name="T57" fmla="*/ 850 h 1311"/>
                <a:gd name="T58" fmla="*/ 2499 w 2646"/>
                <a:gd name="T59" fmla="*/ 880 h 1311"/>
                <a:gd name="T60" fmla="*/ 2475 w 2646"/>
                <a:gd name="T61" fmla="*/ 909 h 1311"/>
                <a:gd name="T62" fmla="*/ 2487 w 2646"/>
                <a:gd name="T63" fmla="*/ 944 h 1311"/>
                <a:gd name="T64" fmla="*/ 2511 w 2646"/>
                <a:gd name="T65" fmla="*/ 974 h 1311"/>
                <a:gd name="T66" fmla="*/ 2499 w 2646"/>
                <a:gd name="T67" fmla="*/ 1010 h 1311"/>
                <a:gd name="T68" fmla="*/ 2511 w 2646"/>
                <a:gd name="T69" fmla="*/ 1051 h 1311"/>
                <a:gd name="T70" fmla="*/ 2522 w 2646"/>
                <a:gd name="T71" fmla="*/ 1068 h 1311"/>
                <a:gd name="T72" fmla="*/ 2540 w 2646"/>
                <a:gd name="T73" fmla="*/ 1104 h 1311"/>
                <a:gd name="T74" fmla="*/ 2575 w 2646"/>
                <a:gd name="T75" fmla="*/ 1139 h 1311"/>
                <a:gd name="T76" fmla="*/ 2582 w 2646"/>
                <a:gd name="T77" fmla="*/ 1193 h 1311"/>
                <a:gd name="T78" fmla="*/ 2628 w 2646"/>
                <a:gd name="T79" fmla="*/ 1246 h 1311"/>
                <a:gd name="T80" fmla="*/ 2646 w 2646"/>
                <a:gd name="T81" fmla="*/ 1258 h 1311"/>
                <a:gd name="T82" fmla="*/ 2641 w 2646"/>
                <a:gd name="T83" fmla="*/ 1305 h 1311"/>
                <a:gd name="T84" fmla="*/ 2641 w 2646"/>
                <a:gd name="T85" fmla="*/ 1311 h 1311"/>
                <a:gd name="T86" fmla="*/ 584 w 2646"/>
                <a:gd name="T87" fmla="*/ 1264 h 1311"/>
                <a:gd name="T88" fmla="*/ 609 w 2646"/>
                <a:gd name="T89" fmla="*/ 862 h 1311"/>
                <a:gd name="T90" fmla="*/ 0 w 2646"/>
                <a:gd name="T91" fmla="*/ 809 h 13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6"/>
                <a:gd name="T139" fmla="*/ 0 h 1311"/>
                <a:gd name="T140" fmla="*/ 2646 w 2646"/>
                <a:gd name="T141" fmla="*/ 1311 h 13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close/>
                </a:path>
              </a:pathLst>
            </a:custGeom>
            <a:noFill/>
            <a:ln w="9525">
              <a:noFill/>
              <a:round/>
              <a:headEnd/>
              <a:tailEnd/>
            </a:ln>
          </p:spPr>
          <p:txBody>
            <a:bodyPr/>
            <a:lstStyle/>
            <a:p>
              <a:endParaRPr lang="en-US"/>
            </a:p>
          </p:txBody>
        </p:sp>
        <p:sp>
          <p:nvSpPr>
            <p:cNvPr id="31" name="Freeform 32"/>
            <p:cNvSpPr>
              <a:spLocks/>
            </p:cNvSpPr>
            <p:nvPr/>
          </p:nvSpPr>
          <p:spPr bwMode="auto">
            <a:xfrm>
              <a:off x="2582" y="1630"/>
              <a:ext cx="441" cy="219"/>
            </a:xfrm>
            <a:custGeom>
              <a:avLst/>
              <a:gdLst>
                <a:gd name="T0" fmla="*/ 0 w 2646"/>
                <a:gd name="T1" fmla="*/ 809 h 1311"/>
                <a:gd name="T2" fmla="*/ 71 w 2646"/>
                <a:gd name="T3" fmla="*/ 0 h 1311"/>
                <a:gd name="T4" fmla="*/ 1707 w 2646"/>
                <a:gd name="T5" fmla="*/ 89 h 1311"/>
                <a:gd name="T6" fmla="*/ 1748 w 2646"/>
                <a:gd name="T7" fmla="*/ 147 h 1311"/>
                <a:gd name="T8" fmla="*/ 1796 w 2646"/>
                <a:gd name="T9" fmla="*/ 147 h 1311"/>
                <a:gd name="T10" fmla="*/ 1837 w 2646"/>
                <a:gd name="T11" fmla="*/ 135 h 1311"/>
                <a:gd name="T12" fmla="*/ 1872 w 2646"/>
                <a:gd name="T13" fmla="*/ 160 h 1311"/>
                <a:gd name="T14" fmla="*/ 1896 w 2646"/>
                <a:gd name="T15" fmla="*/ 212 h 1311"/>
                <a:gd name="T16" fmla="*/ 1938 w 2646"/>
                <a:gd name="T17" fmla="*/ 224 h 1311"/>
                <a:gd name="T18" fmla="*/ 1979 w 2646"/>
                <a:gd name="T19" fmla="*/ 212 h 1311"/>
                <a:gd name="T20" fmla="*/ 2020 w 2646"/>
                <a:gd name="T21" fmla="*/ 183 h 1311"/>
                <a:gd name="T22" fmla="*/ 2080 w 2646"/>
                <a:gd name="T23" fmla="*/ 183 h 1311"/>
                <a:gd name="T24" fmla="*/ 2109 w 2646"/>
                <a:gd name="T25" fmla="*/ 194 h 1311"/>
                <a:gd name="T26" fmla="*/ 2238 w 2646"/>
                <a:gd name="T27" fmla="*/ 277 h 1311"/>
                <a:gd name="T28" fmla="*/ 2298 w 2646"/>
                <a:gd name="T29" fmla="*/ 318 h 1311"/>
                <a:gd name="T30" fmla="*/ 2304 w 2646"/>
                <a:gd name="T31" fmla="*/ 366 h 1311"/>
                <a:gd name="T32" fmla="*/ 2345 w 2646"/>
                <a:gd name="T33" fmla="*/ 389 h 1311"/>
                <a:gd name="T34" fmla="*/ 2345 w 2646"/>
                <a:gd name="T35" fmla="*/ 419 h 1311"/>
                <a:gd name="T36" fmla="*/ 2327 w 2646"/>
                <a:gd name="T37" fmla="*/ 472 h 1311"/>
                <a:gd name="T38" fmla="*/ 2357 w 2646"/>
                <a:gd name="T39" fmla="*/ 502 h 1311"/>
                <a:gd name="T40" fmla="*/ 2380 w 2646"/>
                <a:gd name="T41" fmla="*/ 566 h 1311"/>
                <a:gd name="T42" fmla="*/ 2410 w 2646"/>
                <a:gd name="T43" fmla="*/ 602 h 1311"/>
                <a:gd name="T44" fmla="*/ 2398 w 2646"/>
                <a:gd name="T45" fmla="*/ 632 h 1311"/>
                <a:gd name="T46" fmla="*/ 2410 w 2646"/>
                <a:gd name="T47" fmla="*/ 667 h 1311"/>
                <a:gd name="T48" fmla="*/ 2458 w 2646"/>
                <a:gd name="T49" fmla="*/ 697 h 1311"/>
                <a:gd name="T50" fmla="*/ 2463 w 2646"/>
                <a:gd name="T51" fmla="*/ 731 h 1311"/>
                <a:gd name="T52" fmla="*/ 2458 w 2646"/>
                <a:gd name="T53" fmla="*/ 761 h 1311"/>
                <a:gd name="T54" fmla="*/ 2446 w 2646"/>
                <a:gd name="T55" fmla="*/ 827 h 1311"/>
                <a:gd name="T56" fmla="*/ 2487 w 2646"/>
                <a:gd name="T57" fmla="*/ 850 h 1311"/>
                <a:gd name="T58" fmla="*/ 2499 w 2646"/>
                <a:gd name="T59" fmla="*/ 880 h 1311"/>
                <a:gd name="T60" fmla="*/ 2475 w 2646"/>
                <a:gd name="T61" fmla="*/ 909 h 1311"/>
                <a:gd name="T62" fmla="*/ 2487 w 2646"/>
                <a:gd name="T63" fmla="*/ 944 h 1311"/>
                <a:gd name="T64" fmla="*/ 2511 w 2646"/>
                <a:gd name="T65" fmla="*/ 974 h 1311"/>
                <a:gd name="T66" fmla="*/ 2499 w 2646"/>
                <a:gd name="T67" fmla="*/ 1010 h 1311"/>
                <a:gd name="T68" fmla="*/ 2511 w 2646"/>
                <a:gd name="T69" fmla="*/ 1051 h 1311"/>
                <a:gd name="T70" fmla="*/ 2522 w 2646"/>
                <a:gd name="T71" fmla="*/ 1068 h 1311"/>
                <a:gd name="T72" fmla="*/ 2540 w 2646"/>
                <a:gd name="T73" fmla="*/ 1104 h 1311"/>
                <a:gd name="T74" fmla="*/ 2575 w 2646"/>
                <a:gd name="T75" fmla="*/ 1139 h 1311"/>
                <a:gd name="T76" fmla="*/ 2582 w 2646"/>
                <a:gd name="T77" fmla="*/ 1193 h 1311"/>
                <a:gd name="T78" fmla="*/ 2628 w 2646"/>
                <a:gd name="T79" fmla="*/ 1246 h 1311"/>
                <a:gd name="T80" fmla="*/ 2646 w 2646"/>
                <a:gd name="T81" fmla="*/ 1258 h 1311"/>
                <a:gd name="T82" fmla="*/ 2641 w 2646"/>
                <a:gd name="T83" fmla="*/ 1305 h 1311"/>
                <a:gd name="T84" fmla="*/ 2641 w 2646"/>
                <a:gd name="T85" fmla="*/ 1311 h 1311"/>
                <a:gd name="T86" fmla="*/ 584 w 2646"/>
                <a:gd name="T87" fmla="*/ 1264 h 1311"/>
                <a:gd name="T88" fmla="*/ 609 w 2646"/>
                <a:gd name="T89" fmla="*/ 862 h 1311"/>
                <a:gd name="T90" fmla="*/ 0 w 2646"/>
                <a:gd name="T91" fmla="*/ 809 h 13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46"/>
                <a:gd name="T139" fmla="*/ 0 h 1311"/>
                <a:gd name="T140" fmla="*/ 2646 w 2646"/>
                <a:gd name="T141" fmla="*/ 1311 h 13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path>
              </a:pathLst>
            </a:custGeom>
            <a:noFill/>
            <a:ln w="0">
              <a:solidFill>
                <a:srgbClr val="25221E"/>
              </a:solidFill>
              <a:prstDash val="solid"/>
              <a:round/>
              <a:headEnd/>
              <a:tailEnd/>
            </a:ln>
          </p:spPr>
          <p:txBody>
            <a:bodyPr/>
            <a:lstStyle/>
            <a:p>
              <a:endParaRPr lang="en-US"/>
            </a:p>
          </p:txBody>
        </p:sp>
        <p:sp>
          <p:nvSpPr>
            <p:cNvPr id="32" name="Freeform 33"/>
            <p:cNvSpPr>
              <a:spLocks/>
            </p:cNvSpPr>
            <p:nvPr/>
          </p:nvSpPr>
          <p:spPr bwMode="auto">
            <a:xfrm>
              <a:off x="2668" y="1841"/>
              <a:ext cx="396" cy="213"/>
            </a:xfrm>
            <a:custGeom>
              <a:avLst/>
              <a:gdLst>
                <a:gd name="T0" fmla="*/ 71 w 2376"/>
                <a:gd name="T1" fmla="*/ 0 h 1275"/>
                <a:gd name="T2" fmla="*/ 2128 w 2376"/>
                <a:gd name="T3" fmla="*/ 47 h 1275"/>
                <a:gd name="T4" fmla="*/ 2263 w 2376"/>
                <a:gd name="T5" fmla="*/ 154 h 1275"/>
                <a:gd name="T6" fmla="*/ 2222 w 2376"/>
                <a:gd name="T7" fmla="*/ 200 h 1275"/>
                <a:gd name="T8" fmla="*/ 2216 w 2376"/>
                <a:gd name="T9" fmla="*/ 248 h 1275"/>
                <a:gd name="T10" fmla="*/ 2234 w 2376"/>
                <a:gd name="T11" fmla="*/ 278 h 1275"/>
                <a:gd name="T12" fmla="*/ 2270 w 2376"/>
                <a:gd name="T13" fmla="*/ 289 h 1275"/>
                <a:gd name="T14" fmla="*/ 2287 w 2376"/>
                <a:gd name="T15" fmla="*/ 360 h 1275"/>
                <a:gd name="T16" fmla="*/ 2323 w 2376"/>
                <a:gd name="T17" fmla="*/ 384 h 1275"/>
                <a:gd name="T18" fmla="*/ 2352 w 2376"/>
                <a:gd name="T19" fmla="*/ 390 h 1275"/>
                <a:gd name="T20" fmla="*/ 2364 w 2376"/>
                <a:gd name="T21" fmla="*/ 402 h 1275"/>
                <a:gd name="T22" fmla="*/ 2376 w 2376"/>
                <a:gd name="T23" fmla="*/ 1275 h 1275"/>
                <a:gd name="T24" fmla="*/ 0 w 2376"/>
                <a:gd name="T25" fmla="*/ 1229 h 1275"/>
                <a:gd name="T26" fmla="*/ 71 w 2376"/>
                <a:gd name="T27" fmla="*/ 0 h 1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6"/>
                <a:gd name="T43" fmla="*/ 0 h 1275"/>
                <a:gd name="T44" fmla="*/ 2376 w 2376"/>
                <a:gd name="T45" fmla="*/ 1275 h 1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close/>
                </a:path>
              </a:pathLst>
            </a:custGeom>
            <a:noFill/>
            <a:ln w="9525">
              <a:noFill/>
              <a:round/>
              <a:headEnd/>
              <a:tailEnd/>
            </a:ln>
          </p:spPr>
          <p:txBody>
            <a:bodyPr/>
            <a:lstStyle/>
            <a:p>
              <a:endParaRPr lang="en-US"/>
            </a:p>
          </p:txBody>
        </p:sp>
        <p:sp>
          <p:nvSpPr>
            <p:cNvPr id="33" name="Freeform 34"/>
            <p:cNvSpPr>
              <a:spLocks/>
            </p:cNvSpPr>
            <p:nvPr/>
          </p:nvSpPr>
          <p:spPr bwMode="auto">
            <a:xfrm>
              <a:off x="2668" y="1841"/>
              <a:ext cx="396" cy="213"/>
            </a:xfrm>
            <a:custGeom>
              <a:avLst/>
              <a:gdLst>
                <a:gd name="T0" fmla="*/ 71 w 2376"/>
                <a:gd name="T1" fmla="*/ 0 h 1275"/>
                <a:gd name="T2" fmla="*/ 2128 w 2376"/>
                <a:gd name="T3" fmla="*/ 47 h 1275"/>
                <a:gd name="T4" fmla="*/ 2263 w 2376"/>
                <a:gd name="T5" fmla="*/ 154 h 1275"/>
                <a:gd name="T6" fmla="*/ 2222 w 2376"/>
                <a:gd name="T7" fmla="*/ 200 h 1275"/>
                <a:gd name="T8" fmla="*/ 2216 w 2376"/>
                <a:gd name="T9" fmla="*/ 248 h 1275"/>
                <a:gd name="T10" fmla="*/ 2234 w 2376"/>
                <a:gd name="T11" fmla="*/ 278 h 1275"/>
                <a:gd name="T12" fmla="*/ 2270 w 2376"/>
                <a:gd name="T13" fmla="*/ 289 h 1275"/>
                <a:gd name="T14" fmla="*/ 2287 w 2376"/>
                <a:gd name="T15" fmla="*/ 360 h 1275"/>
                <a:gd name="T16" fmla="*/ 2323 w 2376"/>
                <a:gd name="T17" fmla="*/ 384 h 1275"/>
                <a:gd name="T18" fmla="*/ 2352 w 2376"/>
                <a:gd name="T19" fmla="*/ 390 h 1275"/>
                <a:gd name="T20" fmla="*/ 2364 w 2376"/>
                <a:gd name="T21" fmla="*/ 402 h 1275"/>
                <a:gd name="T22" fmla="*/ 2376 w 2376"/>
                <a:gd name="T23" fmla="*/ 1275 h 1275"/>
                <a:gd name="T24" fmla="*/ 0 w 2376"/>
                <a:gd name="T25" fmla="*/ 1229 h 1275"/>
                <a:gd name="T26" fmla="*/ 71 w 2376"/>
                <a:gd name="T27" fmla="*/ 0 h 1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6"/>
                <a:gd name="T43" fmla="*/ 0 h 1275"/>
                <a:gd name="T44" fmla="*/ 2376 w 2376"/>
                <a:gd name="T45" fmla="*/ 1275 h 1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path>
              </a:pathLst>
            </a:custGeom>
            <a:noFill/>
            <a:ln w="0">
              <a:solidFill>
                <a:srgbClr val="25221E"/>
              </a:solidFill>
              <a:prstDash val="solid"/>
              <a:round/>
              <a:headEnd/>
              <a:tailEnd/>
            </a:ln>
          </p:spPr>
          <p:txBody>
            <a:bodyPr/>
            <a:lstStyle/>
            <a:p>
              <a:endParaRPr lang="en-US"/>
            </a:p>
          </p:txBody>
        </p:sp>
        <p:sp>
          <p:nvSpPr>
            <p:cNvPr id="34" name="Freeform 35"/>
            <p:cNvSpPr>
              <a:spLocks/>
            </p:cNvSpPr>
            <p:nvPr/>
          </p:nvSpPr>
          <p:spPr bwMode="auto">
            <a:xfrm>
              <a:off x="2614" y="2042"/>
              <a:ext cx="460" cy="237"/>
            </a:xfrm>
            <a:custGeom>
              <a:avLst/>
              <a:gdLst>
                <a:gd name="T0" fmla="*/ 324 w 2759"/>
                <a:gd name="T1" fmla="*/ 25 h 1425"/>
                <a:gd name="T2" fmla="*/ 0 w 2759"/>
                <a:gd name="T3" fmla="*/ 202 h 1425"/>
                <a:gd name="T4" fmla="*/ 940 w 2759"/>
                <a:gd name="T5" fmla="*/ 1035 h 1425"/>
                <a:gd name="T6" fmla="*/ 993 w 2759"/>
                <a:gd name="T7" fmla="*/ 1052 h 1425"/>
                <a:gd name="T8" fmla="*/ 1063 w 2759"/>
                <a:gd name="T9" fmla="*/ 1123 h 1425"/>
                <a:gd name="T10" fmla="*/ 1151 w 2759"/>
                <a:gd name="T11" fmla="*/ 1100 h 1425"/>
                <a:gd name="T12" fmla="*/ 1199 w 2759"/>
                <a:gd name="T13" fmla="*/ 1141 h 1425"/>
                <a:gd name="T14" fmla="*/ 1217 w 2759"/>
                <a:gd name="T15" fmla="*/ 1189 h 1425"/>
                <a:gd name="T16" fmla="*/ 1311 w 2759"/>
                <a:gd name="T17" fmla="*/ 1206 h 1425"/>
                <a:gd name="T18" fmla="*/ 1364 w 2759"/>
                <a:gd name="T19" fmla="*/ 1224 h 1425"/>
                <a:gd name="T20" fmla="*/ 1400 w 2759"/>
                <a:gd name="T21" fmla="*/ 1212 h 1425"/>
                <a:gd name="T22" fmla="*/ 1453 w 2759"/>
                <a:gd name="T23" fmla="*/ 1260 h 1425"/>
                <a:gd name="T24" fmla="*/ 1559 w 2759"/>
                <a:gd name="T25" fmla="*/ 1242 h 1425"/>
                <a:gd name="T26" fmla="*/ 1595 w 2759"/>
                <a:gd name="T27" fmla="*/ 1288 h 1425"/>
                <a:gd name="T28" fmla="*/ 1607 w 2759"/>
                <a:gd name="T29" fmla="*/ 1336 h 1425"/>
                <a:gd name="T30" fmla="*/ 1678 w 2759"/>
                <a:gd name="T31" fmla="*/ 1306 h 1425"/>
                <a:gd name="T32" fmla="*/ 1790 w 2759"/>
                <a:gd name="T33" fmla="*/ 1359 h 1425"/>
                <a:gd name="T34" fmla="*/ 1838 w 2759"/>
                <a:gd name="T35" fmla="*/ 1336 h 1425"/>
                <a:gd name="T36" fmla="*/ 1866 w 2759"/>
                <a:gd name="T37" fmla="*/ 1354 h 1425"/>
                <a:gd name="T38" fmla="*/ 1873 w 2759"/>
                <a:gd name="T39" fmla="*/ 1407 h 1425"/>
                <a:gd name="T40" fmla="*/ 1891 w 2759"/>
                <a:gd name="T41" fmla="*/ 1371 h 1425"/>
                <a:gd name="T42" fmla="*/ 1950 w 2759"/>
                <a:gd name="T43" fmla="*/ 1318 h 1425"/>
                <a:gd name="T44" fmla="*/ 1967 w 2759"/>
                <a:gd name="T45" fmla="*/ 1347 h 1425"/>
                <a:gd name="T46" fmla="*/ 2020 w 2759"/>
                <a:gd name="T47" fmla="*/ 1359 h 1425"/>
                <a:gd name="T48" fmla="*/ 2056 w 2759"/>
                <a:gd name="T49" fmla="*/ 1347 h 1425"/>
                <a:gd name="T50" fmla="*/ 2061 w 2759"/>
                <a:gd name="T51" fmla="*/ 1359 h 1425"/>
                <a:gd name="T52" fmla="*/ 2145 w 2759"/>
                <a:gd name="T53" fmla="*/ 1413 h 1425"/>
                <a:gd name="T54" fmla="*/ 2221 w 2759"/>
                <a:gd name="T55" fmla="*/ 1359 h 1425"/>
                <a:gd name="T56" fmla="*/ 2351 w 2759"/>
                <a:gd name="T57" fmla="*/ 1329 h 1425"/>
                <a:gd name="T58" fmla="*/ 2404 w 2759"/>
                <a:gd name="T59" fmla="*/ 1324 h 1425"/>
                <a:gd name="T60" fmla="*/ 2523 w 2759"/>
                <a:gd name="T61" fmla="*/ 1324 h 1425"/>
                <a:gd name="T62" fmla="*/ 2693 w 2759"/>
                <a:gd name="T63" fmla="*/ 1400 h 1425"/>
                <a:gd name="T64" fmla="*/ 2735 w 2759"/>
                <a:gd name="T65" fmla="*/ 1425 h 1425"/>
                <a:gd name="T66" fmla="*/ 2759 w 2759"/>
                <a:gd name="T67" fmla="*/ 710 h 1425"/>
                <a:gd name="T68" fmla="*/ 2700 w 2759"/>
                <a:gd name="T69" fmla="*/ 71 h 14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9"/>
                <a:gd name="T106" fmla="*/ 0 h 1425"/>
                <a:gd name="T107" fmla="*/ 2759 w 2759"/>
                <a:gd name="T108" fmla="*/ 1425 h 14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close/>
                </a:path>
              </a:pathLst>
            </a:custGeom>
            <a:noFill/>
            <a:ln w="9525">
              <a:noFill/>
              <a:round/>
              <a:headEnd/>
              <a:tailEnd/>
            </a:ln>
          </p:spPr>
          <p:txBody>
            <a:bodyPr/>
            <a:lstStyle/>
            <a:p>
              <a:endParaRPr lang="en-US"/>
            </a:p>
          </p:txBody>
        </p:sp>
        <p:sp>
          <p:nvSpPr>
            <p:cNvPr id="35" name="Freeform 36"/>
            <p:cNvSpPr>
              <a:spLocks/>
            </p:cNvSpPr>
            <p:nvPr/>
          </p:nvSpPr>
          <p:spPr bwMode="auto">
            <a:xfrm>
              <a:off x="2614" y="2042"/>
              <a:ext cx="460" cy="237"/>
            </a:xfrm>
            <a:custGeom>
              <a:avLst/>
              <a:gdLst>
                <a:gd name="T0" fmla="*/ 324 w 2759"/>
                <a:gd name="T1" fmla="*/ 25 h 1425"/>
                <a:gd name="T2" fmla="*/ 0 w 2759"/>
                <a:gd name="T3" fmla="*/ 202 h 1425"/>
                <a:gd name="T4" fmla="*/ 940 w 2759"/>
                <a:gd name="T5" fmla="*/ 1035 h 1425"/>
                <a:gd name="T6" fmla="*/ 993 w 2759"/>
                <a:gd name="T7" fmla="*/ 1052 h 1425"/>
                <a:gd name="T8" fmla="*/ 1063 w 2759"/>
                <a:gd name="T9" fmla="*/ 1123 h 1425"/>
                <a:gd name="T10" fmla="*/ 1151 w 2759"/>
                <a:gd name="T11" fmla="*/ 1100 h 1425"/>
                <a:gd name="T12" fmla="*/ 1199 w 2759"/>
                <a:gd name="T13" fmla="*/ 1141 h 1425"/>
                <a:gd name="T14" fmla="*/ 1217 w 2759"/>
                <a:gd name="T15" fmla="*/ 1189 h 1425"/>
                <a:gd name="T16" fmla="*/ 1311 w 2759"/>
                <a:gd name="T17" fmla="*/ 1206 h 1425"/>
                <a:gd name="T18" fmla="*/ 1364 w 2759"/>
                <a:gd name="T19" fmla="*/ 1224 h 1425"/>
                <a:gd name="T20" fmla="*/ 1400 w 2759"/>
                <a:gd name="T21" fmla="*/ 1212 h 1425"/>
                <a:gd name="T22" fmla="*/ 1453 w 2759"/>
                <a:gd name="T23" fmla="*/ 1260 h 1425"/>
                <a:gd name="T24" fmla="*/ 1559 w 2759"/>
                <a:gd name="T25" fmla="*/ 1242 h 1425"/>
                <a:gd name="T26" fmla="*/ 1595 w 2759"/>
                <a:gd name="T27" fmla="*/ 1288 h 1425"/>
                <a:gd name="T28" fmla="*/ 1607 w 2759"/>
                <a:gd name="T29" fmla="*/ 1336 h 1425"/>
                <a:gd name="T30" fmla="*/ 1678 w 2759"/>
                <a:gd name="T31" fmla="*/ 1306 h 1425"/>
                <a:gd name="T32" fmla="*/ 1790 w 2759"/>
                <a:gd name="T33" fmla="*/ 1359 h 1425"/>
                <a:gd name="T34" fmla="*/ 1838 w 2759"/>
                <a:gd name="T35" fmla="*/ 1336 h 1425"/>
                <a:gd name="T36" fmla="*/ 1866 w 2759"/>
                <a:gd name="T37" fmla="*/ 1354 h 1425"/>
                <a:gd name="T38" fmla="*/ 1873 w 2759"/>
                <a:gd name="T39" fmla="*/ 1407 h 1425"/>
                <a:gd name="T40" fmla="*/ 1891 w 2759"/>
                <a:gd name="T41" fmla="*/ 1371 h 1425"/>
                <a:gd name="T42" fmla="*/ 1950 w 2759"/>
                <a:gd name="T43" fmla="*/ 1318 h 1425"/>
                <a:gd name="T44" fmla="*/ 1967 w 2759"/>
                <a:gd name="T45" fmla="*/ 1347 h 1425"/>
                <a:gd name="T46" fmla="*/ 2020 w 2759"/>
                <a:gd name="T47" fmla="*/ 1359 h 1425"/>
                <a:gd name="T48" fmla="*/ 2056 w 2759"/>
                <a:gd name="T49" fmla="*/ 1347 h 1425"/>
                <a:gd name="T50" fmla="*/ 2061 w 2759"/>
                <a:gd name="T51" fmla="*/ 1359 h 1425"/>
                <a:gd name="T52" fmla="*/ 2145 w 2759"/>
                <a:gd name="T53" fmla="*/ 1413 h 1425"/>
                <a:gd name="T54" fmla="*/ 2221 w 2759"/>
                <a:gd name="T55" fmla="*/ 1359 h 1425"/>
                <a:gd name="T56" fmla="*/ 2351 w 2759"/>
                <a:gd name="T57" fmla="*/ 1329 h 1425"/>
                <a:gd name="T58" fmla="*/ 2404 w 2759"/>
                <a:gd name="T59" fmla="*/ 1324 h 1425"/>
                <a:gd name="T60" fmla="*/ 2523 w 2759"/>
                <a:gd name="T61" fmla="*/ 1324 h 1425"/>
                <a:gd name="T62" fmla="*/ 2693 w 2759"/>
                <a:gd name="T63" fmla="*/ 1400 h 1425"/>
                <a:gd name="T64" fmla="*/ 2735 w 2759"/>
                <a:gd name="T65" fmla="*/ 1425 h 1425"/>
                <a:gd name="T66" fmla="*/ 2759 w 2759"/>
                <a:gd name="T67" fmla="*/ 710 h 1425"/>
                <a:gd name="T68" fmla="*/ 2700 w 2759"/>
                <a:gd name="T69" fmla="*/ 71 h 14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59"/>
                <a:gd name="T106" fmla="*/ 0 h 1425"/>
                <a:gd name="T107" fmla="*/ 2759 w 2759"/>
                <a:gd name="T108" fmla="*/ 1425 h 14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path>
              </a:pathLst>
            </a:custGeom>
            <a:noFill/>
            <a:ln w="0">
              <a:solidFill>
                <a:srgbClr val="25221E"/>
              </a:solidFill>
              <a:prstDash val="solid"/>
              <a:round/>
              <a:headEnd/>
              <a:tailEnd/>
            </a:ln>
          </p:spPr>
          <p:txBody>
            <a:bodyPr/>
            <a:lstStyle/>
            <a:p>
              <a:endParaRPr lang="en-US"/>
            </a:p>
          </p:txBody>
        </p:sp>
        <p:sp>
          <p:nvSpPr>
            <p:cNvPr id="36" name="Freeform 37"/>
            <p:cNvSpPr>
              <a:spLocks/>
            </p:cNvSpPr>
            <p:nvPr/>
          </p:nvSpPr>
          <p:spPr bwMode="auto">
            <a:xfrm>
              <a:off x="2380" y="2069"/>
              <a:ext cx="749" cy="730"/>
            </a:xfrm>
            <a:custGeom>
              <a:avLst/>
              <a:gdLst>
                <a:gd name="T0" fmla="*/ 4076 w 4490"/>
                <a:gd name="T1" fmla="*/ 1198 h 4377"/>
                <a:gd name="T2" fmla="*/ 3787 w 4490"/>
                <a:gd name="T3" fmla="*/ 1122 h 4377"/>
                <a:gd name="T4" fmla="*/ 3604 w 4490"/>
                <a:gd name="T5" fmla="*/ 1157 h 4377"/>
                <a:gd name="T6" fmla="*/ 3444 w 4490"/>
                <a:gd name="T7" fmla="*/ 1157 h 4377"/>
                <a:gd name="T8" fmla="*/ 3403 w 4490"/>
                <a:gd name="T9" fmla="*/ 1157 h 4377"/>
                <a:gd name="T10" fmla="*/ 3333 w 4490"/>
                <a:gd name="T11" fmla="*/ 1116 h 4377"/>
                <a:gd name="T12" fmla="*/ 3256 w 4490"/>
                <a:gd name="T13" fmla="*/ 1205 h 4377"/>
                <a:gd name="T14" fmla="*/ 3221 w 4490"/>
                <a:gd name="T15" fmla="*/ 1134 h 4377"/>
                <a:gd name="T16" fmla="*/ 3061 w 4490"/>
                <a:gd name="T17" fmla="*/ 1104 h 4377"/>
                <a:gd name="T18" fmla="*/ 2978 w 4490"/>
                <a:gd name="T19" fmla="*/ 1086 h 4377"/>
                <a:gd name="T20" fmla="*/ 2836 w 4490"/>
                <a:gd name="T21" fmla="*/ 1058 h 4377"/>
                <a:gd name="T22" fmla="*/ 2747 w 4490"/>
                <a:gd name="T23" fmla="*/ 1022 h 4377"/>
                <a:gd name="T24" fmla="*/ 2600 w 4490"/>
                <a:gd name="T25" fmla="*/ 987 h 4377"/>
                <a:gd name="T26" fmla="*/ 2534 w 4490"/>
                <a:gd name="T27" fmla="*/ 898 h 4377"/>
                <a:gd name="T28" fmla="*/ 2376 w 4490"/>
                <a:gd name="T29" fmla="*/ 850 h 4377"/>
                <a:gd name="T30" fmla="*/ 1383 w 4490"/>
                <a:gd name="T31" fmla="*/ 0 h 4377"/>
                <a:gd name="T32" fmla="*/ 0 w 4490"/>
                <a:gd name="T33" fmla="*/ 1707 h 4377"/>
                <a:gd name="T34" fmla="*/ 18 w 4490"/>
                <a:gd name="T35" fmla="*/ 1784 h 4377"/>
                <a:gd name="T36" fmla="*/ 125 w 4490"/>
                <a:gd name="T37" fmla="*/ 1931 h 4377"/>
                <a:gd name="T38" fmla="*/ 544 w 4490"/>
                <a:gd name="T39" fmla="*/ 2344 h 4377"/>
                <a:gd name="T40" fmla="*/ 603 w 4490"/>
                <a:gd name="T41" fmla="*/ 2486 h 4377"/>
                <a:gd name="T42" fmla="*/ 898 w 4490"/>
                <a:gd name="T43" fmla="*/ 2917 h 4377"/>
                <a:gd name="T44" fmla="*/ 1176 w 4490"/>
                <a:gd name="T45" fmla="*/ 2965 h 4377"/>
                <a:gd name="T46" fmla="*/ 1329 w 4490"/>
                <a:gd name="T47" fmla="*/ 2722 h 4377"/>
                <a:gd name="T48" fmla="*/ 1425 w 4490"/>
                <a:gd name="T49" fmla="*/ 2694 h 4377"/>
                <a:gd name="T50" fmla="*/ 1595 w 4490"/>
                <a:gd name="T51" fmla="*/ 2747 h 4377"/>
                <a:gd name="T52" fmla="*/ 1778 w 4490"/>
                <a:gd name="T53" fmla="*/ 2835 h 4377"/>
                <a:gd name="T54" fmla="*/ 1838 w 4490"/>
                <a:gd name="T55" fmla="*/ 2876 h 4377"/>
                <a:gd name="T56" fmla="*/ 1991 w 4490"/>
                <a:gd name="T57" fmla="*/ 3072 h 4377"/>
                <a:gd name="T58" fmla="*/ 2234 w 4490"/>
                <a:gd name="T59" fmla="*/ 3538 h 4377"/>
                <a:gd name="T60" fmla="*/ 2376 w 4490"/>
                <a:gd name="T61" fmla="*/ 3698 h 4377"/>
                <a:gd name="T62" fmla="*/ 2435 w 4490"/>
                <a:gd name="T63" fmla="*/ 3939 h 4377"/>
                <a:gd name="T64" fmla="*/ 2641 w 4490"/>
                <a:gd name="T65" fmla="*/ 4188 h 4377"/>
                <a:gd name="T66" fmla="*/ 3008 w 4490"/>
                <a:gd name="T67" fmla="*/ 4306 h 4377"/>
                <a:gd name="T68" fmla="*/ 3208 w 4490"/>
                <a:gd name="T69" fmla="*/ 4335 h 4377"/>
                <a:gd name="T70" fmla="*/ 3185 w 4490"/>
                <a:gd name="T71" fmla="*/ 4276 h 4377"/>
                <a:gd name="T72" fmla="*/ 3114 w 4490"/>
                <a:gd name="T73" fmla="*/ 3857 h 4377"/>
                <a:gd name="T74" fmla="*/ 3084 w 4490"/>
                <a:gd name="T75" fmla="*/ 3798 h 4377"/>
                <a:gd name="T76" fmla="*/ 3173 w 4490"/>
                <a:gd name="T77" fmla="*/ 3650 h 4377"/>
                <a:gd name="T78" fmla="*/ 3196 w 4490"/>
                <a:gd name="T79" fmla="*/ 3586 h 4377"/>
                <a:gd name="T80" fmla="*/ 3256 w 4490"/>
                <a:gd name="T81" fmla="*/ 3444 h 4377"/>
                <a:gd name="T82" fmla="*/ 3315 w 4490"/>
                <a:gd name="T83" fmla="*/ 3444 h 4377"/>
                <a:gd name="T84" fmla="*/ 3350 w 4490"/>
                <a:gd name="T85" fmla="*/ 3384 h 4377"/>
                <a:gd name="T86" fmla="*/ 3397 w 4490"/>
                <a:gd name="T87" fmla="*/ 3373 h 4377"/>
                <a:gd name="T88" fmla="*/ 3485 w 4490"/>
                <a:gd name="T89" fmla="*/ 3325 h 4377"/>
                <a:gd name="T90" fmla="*/ 3533 w 4490"/>
                <a:gd name="T91" fmla="*/ 3242 h 4377"/>
                <a:gd name="T92" fmla="*/ 3569 w 4490"/>
                <a:gd name="T93" fmla="*/ 3272 h 4377"/>
                <a:gd name="T94" fmla="*/ 3923 w 4490"/>
                <a:gd name="T95" fmla="*/ 3089 h 4377"/>
                <a:gd name="T96" fmla="*/ 3994 w 4490"/>
                <a:gd name="T97" fmla="*/ 2889 h 4377"/>
                <a:gd name="T98" fmla="*/ 4065 w 4490"/>
                <a:gd name="T99" fmla="*/ 2864 h 4377"/>
                <a:gd name="T100" fmla="*/ 4307 w 4490"/>
                <a:gd name="T101" fmla="*/ 2829 h 4377"/>
                <a:gd name="T102" fmla="*/ 4378 w 4490"/>
                <a:gd name="T103" fmla="*/ 2793 h 4377"/>
                <a:gd name="T104" fmla="*/ 4413 w 4490"/>
                <a:gd name="T105" fmla="*/ 2699 h 4377"/>
                <a:gd name="T106" fmla="*/ 4425 w 4490"/>
                <a:gd name="T107" fmla="*/ 2528 h 4377"/>
                <a:gd name="T108" fmla="*/ 4472 w 4490"/>
                <a:gd name="T109" fmla="*/ 2392 h 4377"/>
                <a:gd name="T110" fmla="*/ 4449 w 4490"/>
                <a:gd name="T111" fmla="*/ 2174 h 4377"/>
                <a:gd name="T112" fmla="*/ 4413 w 4490"/>
                <a:gd name="T113" fmla="*/ 2085 h 4377"/>
                <a:gd name="T114" fmla="*/ 4367 w 4490"/>
                <a:gd name="T115" fmla="*/ 1949 h 4377"/>
                <a:gd name="T116" fmla="*/ 4289 w 4490"/>
                <a:gd name="T117" fmla="*/ 1258 h 4377"/>
                <a:gd name="T118" fmla="*/ 4136 w 4490"/>
                <a:gd name="T119" fmla="*/ 1223 h 4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0"/>
                <a:gd name="T181" fmla="*/ 0 h 4377"/>
                <a:gd name="T182" fmla="*/ 4490 w 4490"/>
                <a:gd name="T183" fmla="*/ 4377 h 43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close/>
                </a:path>
              </a:pathLst>
            </a:custGeom>
            <a:noFill/>
            <a:ln w="9525">
              <a:noFill/>
              <a:round/>
              <a:headEnd/>
              <a:tailEnd/>
            </a:ln>
          </p:spPr>
          <p:txBody>
            <a:bodyPr/>
            <a:lstStyle/>
            <a:p>
              <a:endParaRPr lang="en-US"/>
            </a:p>
          </p:txBody>
        </p:sp>
        <p:sp>
          <p:nvSpPr>
            <p:cNvPr id="37" name="Freeform 38"/>
            <p:cNvSpPr>
              <a:spLocks/>
            </p:cNvSpPr>
            <p:nvPr/>
          </p:nvSpPr>
          <p:spPr bwMode="auto">
            <a:xfrm>
              <a:off x="2383" y="2075"/>
              <a:ext cx="749" cy="730"/>
            </a:xfrm>
            <a:custGeom>
              <a:avLst/>
              <a:gdLst>
                <a:gd name="T0" fmla="*/ 4076 w 4490"/>
                <a:gd name="T1" fmla="*/ 1198 h 4377"/>
                <a:gd name="T2" fmla="*/ 3787 w 4490"/>
                <a:gd name="T3" fmla="*/ 1122 h 4377"/>
                <a:gd name="T4" fmla="*/ 3604 w 4490"/>
                <a:gd name="T5" fmla="*/ 1157 h 4377"/>
                <a:gd name="T6" fmla="*/ 3444 w 4490"/>
                <a:gd name="T7" fmla="*/ 1157 h 4377"/>
                <a:gd name="T8" fmla="*/ 3403 w 4490"/>
                <a:gd name="T9" fmla="*/ 1157 h 4377"/>
                <a:gd name="T10" fmla="*/ 3333 w 4490"/>
                <a:gd name="T11" fmla="*/ 1116 h 4377"/>
                <a:gd name="T12" fmla="*/ 3256 w 4490"/>
                <a:gd name="T13" fmla="*/ 1205 h 4377"/>
                <a:gd name="T14" fmla="*/ 3221 w 4490"/>
                <a:gd name="T15" fmla="*/ 1134 h 4377"/>
                <a:gd name="T16" fmla="*/ 3061 w 4490"/>
                <a:gd name="T17" fmla="*/ 1104 h 4377"/>
                <a:gd name="T18" fmla="*/ 2978 w 4490"/>
                <a:gd name="T19" fmla="*/ 1086 h 4377"/>
                <a:gd name="T20" fmla="*/ 2836 w 4490"/>
                <a:gd name="T21" fmla="*/ 1058 h 4377"/>
                <a:gd name="T22" fmla="*/ 2747 w 4490"/>
                <a:gd name="T23" fmla="*/ 1022 h 4377"/>
                <a:gd name="T24" fmla="*/ 2600 w 4490"/>
                <a:gd name="T25" fmla="*/ 987 h 4377"/>
                <a:gd name="T26" fmla="*/ 2534 w 4490"/>
                <a:gd name="T27" fmla="*/ 898 h 4377"/>
                <a:gd name="T28" fmla="*/ 2376 w 4490"/>
                <a:gd name="T29" fmla="*/ 850 h 4377"/>
                <a:gd name="T30" fmla="*/ 1383 w 4490"/>
                <a:gd name="T31" fmla="*/ 0 h 4377"/>
                <a:gd name="T32" fmla="*/ 0 w 4490"/>
                <a:gd name="T33" fmla="*/ 1707 h 4377"/>
                <a:gd name="T34" fmla="*/ 18 w 4490"/>
                <a:gd name="T35" fmla="*/ 1784 h 4377"/>
                <a:gd name="T36" fmla="*/ 125 w 4490"/>
                <a:gd name="T37" fmla="*/ 1931 h 4377"/>
                <a:gd name="T38" fmla="*/ 544 w 4490"/>
                <a:gd name="T39" fmla="*/ 2344 h 4377"/>
                <a:gd name="T40" fmla="*/ 603 w 4490"/>
                <a:gd name="T41" fmla="*/ 2486 h 4377"/>
                <a:gd name="T42" fmla="*/ 898 w 4490"/>
                <a:gd name="T43" fmla="*/ 2917 h 4377"/>
                <a:gd name="T44" fmla="*/ 1176 w 4490"/>
                <a:gd name="T45" fmla="*/ 2965 h 4377"/>
                <a:gd name="T46" fmla="*/ 1329 w 4490"/>
                <a:gd name="T47" fmla="*/ 2722 h 4377"/>
                <a:gd name="T48" fmla="*/ 1425 w 4490"/>
                <a:gd name="T49" fmla="*/ 2694 h 4377"/>
                <a:gd name="T50" fmla="*/ 1595 w 4490"/>
                <a:gd name="T51" fmla="*/ 2747 h 4377"/>
                <a:gd name="T52" fmla="*/ 1778 w 4490"/>
                <a:gd name="T53" fmla="*/ 2835 h 4377"/>
                <a:gd name="T54" fmla="*/ 1838 w 4490"/>
                <a:gd name="T55" fmla="*/ 2876 h 4377"/>
                <a:gd name="T56" fmla="*/ 1991 w 4490"/>
                <a:gd name="T57" fmla="*/ 3072 h 4377"/>
                <a:gd name="T58" fmla="*/ 2234 w 4490"/>
                <a:gd name="T59" fmla="*/ 3538 h 4377"/>
                <a:gd name="T60" fmla="*/ 2376 w 4490"/>
                <a:gd name="T61" fmla="*/ 3698 h 4377"/>
                <a:gd name="T62" fmla="*/ 2435 w 4490"/>
                <a:gd name="T63" fmla="*/ 3939 h 4377"/>
                <a:gd name="T64" fmla="*/ 2641 w 4490"/>
                <a:gd name="T65" fmla="*/ 4188 h 4377"/>
                <a:gd name="T66" fmla="*/ 3008 w 4490"/>
                <a:gd name="T67" fmla="*/ 4306 h 4377"/>
                <a:gd name="T68" fmla="*/ 3208 w 4490"/>
                <a:gd name="T69" fmla="*/ 4335 h 4377"/>
                <a:gd name="T70" fmla="*/ 3185 w 4490"/>
                <a:gd name="T71" fmla="*/ 4276 h 4377"/>
                <a:gd name="T72" fmla="*/ 3114 w 4490"/>
                <a:gd name="T73" fmla="*/ 3857 h 4377"/>
                <a:gd name="T74" fmla="*/ 3084 w 4490"/>
                <a:gd name="T75" fmla="*/ 3798 h 4377"/>
                <a:gd name="T76" fmla="*/ 3173 w 4490"/>
                <a:gd name="T77" fmla="*/ 3650 h 4377"/>
                <a:gd name="T78" fmla="*/ 3196 w 4490"/>
                <a:gd name="T79" fmla="*/ 3586 h 4377"/>
                <a:gd name="T80" fmla="*/ 3256 w 4490"/>
                <a:gd name="T81" fmla="*/ 3444 h 4377"/>
                <a:gd name="T82" fmla="*/ 3315 w 4490"/>
                <a:gd name="T83" fmla="*/ 3444 h 4377"/>
                <a:gd name="T84" fmla="*/ 3350 w 4490"/>
                <a:gd name="T85" fmla="*/ 3384 h 4377"/>
                <a:gd name="T86" fmla="*/ 3397 w 4490"/>
                <a:gd name="T87" fmla="*/ 3373 h 4377"/>
                <a:gd name="T88" fmla="*/ 3485 w 4490"/>
                <a:gd name="T89" fmla="*/ 3325 h 4377"/>
                <a:gd name="T90" fmla="*/ 3533 w 4490"/>
                <a:gd name="T91" fmla="*/ 3242 h 4377"/>
                <a:gd name="T92" fmla="*/ 3569 w 4490"/>
                <a:gd name="T93" fmla="*/ 3272 h 4377"/>
                <a:gd name="T94" fmla="*/ 3923 w 4490"/>
                <a:gd name="T95" fmla="*/ 3089 h 4377"/>
                <a:gd name="T96" fmla="*/ 3994 w 4490"/>
                <a:gd name="T97" fmla="*/ 2889 h 4377"/>
                <a:gd name="T98" fmla="*/ 4065 w 4490"/>
                <a:gd name="T99" fmla="*/ 2864 h 4377"/>
                <a:gd name="T100" fmla="*/ 4307 w 4490"/>
                <a:gd name="T101" fmla="*/ 2829 h 4377"/>
                <a:gd name="T102" fmla="*/ 4378 w 4490"/>
                <a:gd name="T103" fmla="*/ 2793 h 4377"/>
                <a:gd name="T104" fmla="*/ 4413 w 4490"/>
                <a:gd name="T105" fmla="*/ 2699 h 4377"/>
                <a:gd name="T106" fmla="*/ 4425 w 4490"/>
                <a:gd name="T107" fmla="*/ 2528 h 4377"/>
                <a:gd name="T108" fmla="*/ 4472 w 4490"/>
                <a:gd name="T109" fmla="*/ 2392 h 4377"/>
                <a:gd name="T110" fmla="*/ 4449 w 4490"/>
                <a:gd name="T111" fmla="*/ 2174 h 4377"/>
                <a:gd name="T112" fmla="*/ 4413 w 4490"/>
                <a:gd name="T113" fmla="*/ 2085 h 4377"/>
                <a:gd name="T114" fmla="*/ 4367 w 4490"/>
                <a:gd name="T115" fmla="*/ 1949 h 4377"/>
                <a:gd name="T116" fmla="*/ 4289 w 4490"/>
                <a:gd name="T117" fmla="*/ 1258 h 4377"/>
                <a:gd name="T118" fmla="*/ 4136 w 4490"/>
                <a:gd name="T119" fmla="*/ 1223 h 4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90"/>
                <a:gd name="T181" fmla="*/ 0 h 4377"/>
                <a:gd name="T182" fmla="*/ 4490 w 4490"/>
                <a:gd name="T183" fmla="*/ 4377 h 43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path>
              </a:pathLst>
            </a:custGeom>
            <a:noFill/>
            <a:ln w="0">
              <a:solidFill>
                <a:srgbClr val="25221E"/>
              </a:solidFill>
              <a:prstDash val="solid"/>
              <a:round/>
              <a:headEnd/>
              <a:tailEnd/>
            </a:ln>
          </p:spPr>
          <p:txBody>
            <a:bodyPr/>
            <a:lstStyle/>
            <a:p>
              <a:endParaRPr lang="en-US"/>
            </a:p>
          </p:txBody>
        </p:sp>
        <p:sp>
          <p:nvSpPr>
            <p:cNvPr id="38" name="Freeform 39"/>
            <p:cNvSpPr>
              <a:spLocks/>
            </p:cNvSpPr>
            <p:nvPr/>
          </p:nvSpPr>
          <p:spPr bwMode="auto">
            <a:xfrm>
              <a:off x="2934" y="1217"/>
              <a:ext cx="352" cy="396"/>
            </a:xfrm>
            <a:custGeom>
              <a:avLst/>
              <a:gdLst>
                <a:gd name="T0" fmla="*/ 200 w 2115"/>
                <a:gd name="T1" fmla="*/ 1636 h 2376"/>
                <a:gd name="T2" fmla="*/ 94 w 2115"/>
                <a:gd name="T3" fmla="*/ 1507 h 2376"/>
                <a:gd name="T4" fmla="*/ 165 w 2115"/>
                <a:gd name="T5" fmla="*/ 1412 h 2376"/>
                <a:gd name="T6" fmla="*/ 159 w 2115"/>
                <a:gd name="T7" fmla="*/ 1318 h 2376"/>
                <a:gd name="T8" fmla="*/ 118 w 2115"/>
                <a:gd name="T9" fmla="*/ 1116 h 2376"/>
                <a:gd name="T10" fmla="*/ 112 w 2115"/>
                <a:gd name="T11" fmla="*/ 1017 h 2376"/>
                <a:gd name="T12" fmla="*/ 100 w 2115"/>
                <a:gd name="T13" fmla="*/ 774 h 2376"/>
                <a:gd name="T14" fmla="*/ 42 w 2115"/>
                <a:gd name="T15" fmla="*/ 621 h 2376"/>
                <a:gd name="T16" fmla="*/ 12 w 2115"/>
                <a:gd name="T17" fmla="*/ 373 h 2376"/>
                <a:gd name="T18" fmla="*/ 30 w 2115"/>
                <a:gd name="T19" fmla="*/ 278 h 2376"/>
                <a:gd name="T20" fmla="*/ 0 w 2115"/>
                <a:gd name="T21" fmla="*/ 154 h 2376"/>
                <a:gd name="T22" fmla="*/ 549 w 2115"/>
                <a:gd name="T23" fmla="*/ 60 h 2376"/>
                <a:gd name="T24" fmla="*/ 603 w 2115"/>
                <a:gd name="T25" fmla="*/ 0 h 2376"/>
                <a:gd name="T26" fmla="*/ 661 w 2115"/>
                <a:gd name="T27" fmla="*/ 112 h 2376"/>
                <a:gd name="T28" fmla="*/ 674 w 2115"/>
                <a:gd name="T29" fmla="*/ 231 h 2376"/>
                <a:gd name="T30" fmla="*/ 756 w 2115"/>
                <a:gd name="T31" fmla="*/ 266 h 2376"/>
                <a:gd name="T32" fmla="*/ 821 w 2115"/>
                <a:gd name="T33" fmla="*/ 296 h 2376"/>
                <a:gd name="T34" fmla="*/ 915 w 2115"/>
                <a:gd name="T35" fmla="*/ 296 h 2376"/>
                <a:gd name="T36" fmla="*/ 927 w 2115"/>
                <a:gd name="T37" fmla="*/ 332 h 2376"/>
                <a:gd name="T38" fmla="*/ 1034 w 2115"/>
                <a:gd name="T39" fmla="*/ 302 h 2376"/>
                <a:gd name="T40" fmla="*/ 1222 w 2115"/>
                <a:gd name="T41" fmla="*/ 314 h 2376"/>
                <a:gd name="T42" fmla="*/ 1234 w 2115"/>
                <a:gd name="T43" fmla="*/ 337 h 2376"/>
                <a:gd name="T44" fmla="*/ 1270 w 2115"/>
                <a:gd name="T45" fmla="*/ 355 h 2376"/>
                <a:gd name="T46" fmla="*/ 1293 w 2115"/>
                <a:gd name="T47" fmla="*/ 420 h 2376"/>
                <a:gd name="T48" fmla="*/ 1353 w 2115"/>
                <a:gd name="T49" fmla="*/ 396 h 2376"/>
                <a:gd name="T50" fmla="*/ 1400 w 2115"/>
                <a:gd name="T51" fmla="*/ 396 h 2376"/>
                <a:gd name="T52" fmla="*/ 1483 w 2115"/>
                <a:gd name="T53" fmla="*/ 449 h 2376"/>
                <a:gd name="T54" fmla="*/ 1530 w 2115"/>
                <a:gd name="T55" fmla="*/ 497 h 2376"/>
                <a:gd name="T56" fmla="*/ 1612 w 2115"/>
                <a:gd name="T57" fmla="*/ 485 h 2376"/>
                <a:gd name="T58" fmla="*/ 1737 w 2115"/>
                <a:gd name="T59" fmla="*/ 426 h 2376"/>
                <a:gd name="T60" fmla="*/ 1919 w 2115"/>
                <a:gd name="T61" fmla="*/ 456 h 2376"/>
                <a:gd name="T62" fmla="*/ 1967 w 2115"/>
                <a:gd name="T63" fmla="*/ 473 h 2376"/>
                <a:gd name="T64" fmla="*/ 2038 w 2115"/>
                <a:gd name="T65" fmla="*/ 485 h 2376"/>
                <a:gd name="T66" fmla="*/ 2074 w 2115"/>
                <a:gd name="T67" fmla="*/ 520 h 2376"/>
                <a:gd name="T68" fmla="*/ 1926 w 2115"/>
                <a:gd name="T69" fmla="*/ 591 h 2376"/>
                <a:gd name="T70" fmla="*/ 1849 w 2115"/>
                <a:gd name="T71" fmla="*/ 644 h 2376"/>
                <a:gd name="T72" fmla="*/ 1731 w 2115"/>
                <a:gd name="T73" fmla="*/ 710 h 2376"/>
                <a:gd name="T74" fmla="*/ 1406 w 2115"/>
                <a:gd name="T75" fmla="*/ 1029 h 2376"/>
                <a:gd name="T76" fmla="*/ 1371 w 2115"/>
                <a:gd name="T77" fmla="*/ 1075 h 2376"/>
                <a:gd name="T78" fmla="*/ 1353 w 2115"/>
                <a:gd name="T79" fmla="*/ 1318 h 2376"/>
                <a:gd name="T80" fmla="*/ 1247 w 2115"/>
                <a:gd name="T81" fmla="*/ 1400 h 2376"/>
                <a:gd name="T82" fmla="*/ 1229 w 2115"/>
                <a:gd name="T83" fmla="*/ 1442 h 2376"/>
                <a:gd name="T84" fmla="*/ 1252 w 2115"/>
                <a:gd name="T85" fmla="*/ 1531 h 2376"/>
                <a:gd name="T86" fmla="*/ 1258 w 2115"/>
                <a:gd name="T87" fmla="*/ 1625 h 2376"/>
                <a:gd name="T88" fmla="*/ 1252 w 2115"/>
                <a:gd name="T89" fmla="*/ 1732 h 2376"/>
                <a:gd name="T90" fmla="*/ 1270 w 2115"/>
                <a:gd name="T91" fmla="*/ 1861 h 2376"/>
                <a:gd name="T92" fmla="*/ 1311 w 2115"/>
                <a:gd name="T93" fmla="*/ 1902 h 2376"/>
                <a:gd name="T94" fmla="*/ 1394 w 2115"/>
                <a:gd name="T95" fmla="*/ 1927 h 2376"/>
                <a:gd name="T96" fmla="*/ 1417 w 2115"/>
                <a:gd name="T97" fmla="*/ 1955 h 2376"/>
                <a:gd name="T98" fmla="*/ 1536 w 2115"/>
                <a:gd name="T99" fmla="*/ 2056 h 2376"/>
                <a:gd name="T100" fmla="*/ 1707 w 2115"/>
                <a:gd name="T101" fmla="*/ 2180 h 2376"/>
                <a:gd name="T102" fmla="*/ 1719 w 2115"/>
                <a:gd name="T103" fmla="*/ 2257 h 2376"/>
                <a:gd name="T104" fmla="*/ 200 w 2115"/>
                <a:gd name="T105" fmla="*/ 2376 h 23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15"/>
                <a:gd name="T160" fmla="*/ 0 h 2376"/>
                <a:gd name="T161" fmla="*/ 2115 w 2115"/>
                <a:gd name="T162" fmla="*/ 2376 h 23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close/>
                </a:path>
              </a:pathLst>
            </a:custGeom>
            <a:noFill/>
            <a:ln w="9525">
              <a:noFill/>
              <a:round/>
              <a:headEnd/>
              <a:tailEnd/>
            </a:ln>
          </p:spPr>
          <p:txBody>
            <a:bodyPr/>
            <a:lstStyle/>
            <a:p>
              <a:endParaRPr lang="en-US"/>
            </a:p>
          </p:txBody>
        </p:sp>
        <p:sp>
          <p:nvSpPr>
            <p:cNvPr id="39" name="Freeform 40"/>
            <p:cNvSpPr>
              <a:spLocks/>
            </p:cNvSpPr>
            <p:nvPr/>
          </p:nvSpPr>
          <p:spPr bwMode="auto">
            <a:xfrm>
              <a:off x="2934" y="1217"/>
              <a:ext cx="352" cy="396"/>
            </a:xfrm>
            <a:custGeom>
              <a:avLst/>
              <a:gdLst>
                <a:gd name="T0" fmla="*/ 200 w 2115"/>
                <a:gd name="T1" fmla="*/ 1636 h 2376"/>
                <a:gd name="T2" fmla="*/ 94 w 2115"/>
                <a:gd name="T3" fmla="*/ 1507 h 2376"/>
                <a:gd name="T4" fmla="*/ 165 w 2115"/>
                <a:gd name="T5" fmla="*/ 1412 h 2376"/>
                <a:gd name="T6" fmla="*/ 159 w 2115"/>
                <a:gd name="T7" fmla="*/ 1318 h 2376"/>
                <a:gd name="T8" fmla="*/ 118 w 2115"/>
                <a:gd name="T9" fmla="*/ 1116 h 2376"/>
                <a:gd name="T10" fmla="*/ 112 w 2115"/>
                <a:gd name="T11" fmla="*/ 1017 h 2376"/>
                <a:gd name="T12" fmla="*/ 100 w 2115"/>
                <a:gd name="T13" fmla="*/ 774 h 2376"/>
                <a:gd name="T14" fmla="*/ 42 w 2115"/>
                <a:gd name="T15" fmla="*/ 621 h 2376"/>
                <a:gd name="T16" fmla="*/ 12 w 2115"/>
                <a:gd name="T17" fmla="*/ 373 h 2376"/>
                <a:gd name="T18" fmla="*/ 30 w 2115"/>
                <a:gd name="T19" fmla="*/ 278 h 2376"/>
                <a:gd name="T20" fmla="*/ 0 w 2115"/>
                <a:gd name="T21" fmla="*/ 154 h 2376"/>
                <a:gd name="T22" fmla="*/ 549 w 2115"/>
                <a:gd name="T23" fmla="*/ 60 h 2376"/>
                <a:gd name="T24" fmla="*/ 603 w 2115"/>
                <a:gd name="T25" fmla="*/ 0 h 2376"/>
                <a:gd name="T26" fmla="*/ 661 w 2115"/>
                <a:gd name="T27" fmla="*/ 112 h 2376"/>
                <a:gd name="T28" fmla="*/ 674 w 2115"/>
                <a:gd name="T29" fmla="*/ 231 h 2376"/>
                <a:gd name="T30" fmla="*/ 756 w 2115"/>
                <a:gd name="T31" fmla="*/ 266 h 2376"/>
                <a:gd name="T32" fmla="*/ 821 w 2115"/>
                <a:gd name="T33" fmla="*/ 296 h 2376"/>
                <a:gd name="T34" fmla="*/ 915 w 2115"/>
                <a:gd name="T35" fmla="*/ 296 h 2376"/>
                <a:gd name="T36" fmla="*/ 927 w 2115"/>
                <a:gd name="T37" fmla="*/ 332 h 2376"/>
                <a:gd name="T38" fmla="*/ 1034 w 2115"/>
                <a:gd name="T39" fmla="*/ 302 h 2376"/>
                <a:gd name="T40" fmla="*/ 1222 w 2115"/>
                <a:gd name="T41" fmla="*/ 314 h 2376"/>
                <a:gd name="T42" fmla="*/ 1234 w 2115"/>
                <a:gd name="T43" fmla="*/ 337 h 2376"/>
                <a:gd name="T44" fmla="*/ 1270 w 2115"/>
                <a:gd name="T45" fmla="*/ 355 h 2376"/>
                <a:gd name="T46" fmla="*/ 1293 w 2115"/>
                <a:gd name="T47" fmla="*/ 420 h 2376"/>
                <a:gd name="T48" fmla="*/ 1353 w 2115"/>
                <a:gd name="T49" fmla="*/ 396 h 2376"/>
                <a:gd name="T50" fmla="*/ 1400 w 2115"/>
                <a:gd name="T51" fmla="*/ 396 h 2376"/>
                <a:gd name="T52" fmla="*/ 1483 w 2115"/>
                <a:gd name="T53" fmla="*/ 449 h 2376"/>
                <a:gd name="T54" fmla="*/ 1530 w 2115"/>
                <a:gd name="T55" fmla="*/ 497 h 2376"/>
                <a:gd name="T56" fmla="*/ 1612 w 2115"/>
                <a:gd name="T57" fmla="*/ 485 h 2376"/>
                <a:gd name="T58" fmla="*/ 1737 w 2115"/>
                <a:gd name="T59" fmla="*/ 426 h 2376"/>
                <a:gd name="T60" fmla="*/ 1919 w 2115"/>
                <a:gd name="T61" fmla="*/ 456 h 2376"/>
                <a:gd name="T62" fmla="*/ 1967 w 2115"/>
                <a:gd name="T63" fmla="*/ 473 h 2376"/>
                <a:gd name="T64" fmla="*/ 2038 w 2115"/>
                <a:gd name="T65" fmla="*/ 485 h 2376"/>
                <a:gd name="T66" fmla="*/ 2074 w 2115"/>
                <a:gd name="T67" fmla="*/ 520 h 2376"/>
                <a:gd name="T68" fmla="*/ 1926 w 2115"/>
                <a:gd name="T69" fmla="*/ 591 h 2376"/>
                <a:gd name="T70" fmla="*/ 1849 w 2115"/>
                <a:gd name="T71" fmla="*/ 644 h 2376"/>
                <a:gd name="T72" fmla="*/ 1731 w 2115"/>
                <a:gd name="T73" fmla="*/ 710 h 2376"/>
                <a:gd name="T74" fmla="*/ 1406 w 2115"/>
                <a:gd name="T75" fmla="*/ 1029 h 2376"/>
                <a:gd name="T76" fmla="*/ 1371 w 2115"/>
                <a:gd name="T77" fmla="*/ 1075 h 2376"/>
                <a:gd name="T78" fmla="*/ 1353 w 2115"/>
                <a:gd name="T79" fmla="*/ 1318 h 2376"/>
                <a:gd name="T80" fmla="*/ 1247 w 2115"/>
                <a:gd name="T81" fmla="*/ 1400 h 2376"/>
                <a:gd name="T82" fmla="*/ 1229 w 2115"/>
                <a:gd name="T83" fmla="*/ 1442 h 2376"/>
                <a:gd name="T84" fmla="*/ 1252 w 2115"/>
                <a:gd name="T85" fmla="*/ 1531 h 2376"/>
                <a:gd name="T86" fmla="*/ 1258 w 2115"/>
                <a:gd name="T87" fmla="*/ 1625 h 2376"/>
                <a:gd name="T88" fmla="*/ 1252 w 2115"/>
                <a:gd name="T89" fmla="*/ 1732 h 2376"/>
                <a:gd name="T90" fmla="*/ 1270 w 2115"/>
                <a:gd name="T91" fmla="*/ 1861 h 2376"/>
                <a:gd name="T92" fmla="*/ 1311 w 2115"/>
                <a:gd name="T93" fmla="*/ 1902 h 2376"/>
                <a:gd name="T94" fmla="*/ 1394 w 2115"/>
                <a:gd name="T95" fmla="*/ 1927 h 2376"/>
                <a:gd name="T96" fmla="*/ 1417 w 2115"/>
                <a:gd name="T97" fmla="*/ 1955 h 2376"/>
                <a:gd name="T98" fmla="*/ 1536 w 2115"/>
                <a:gd name="T99" fmla="*/ 2056 h 2376"/>
                <a:gd name="T100" fmla="*/ 1707 w 2115"/>
                <a:gd name="T101" fmla="*/ 2180 h 2376"/>
                <a:gd name="T102" fmla="*/ 1719 w 2115"/>
                <a:gd name="T103" fmla="*/ 2257 h 2376"/>
                <a:gd name="T104" fmla="*/ 200 w 2115"/>
                <a:gd name="T105" fmla="*/ 2376 h 23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15"/>
                <a:gd name="T160" fmla="*/ 0 h 2376"/>
                <a:gd name="T161" fmla="*/ 2115 w 2115"/>
                <a:gd name="T162" fmla="*/ 2376 h 23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path>
              </a:pathLst>
            </a:custGeom>
            <a:noFill/>
            <a:ln w="0">
              <a:solidFill>
                <a:srgbClr val="25221E"/>
              </a:solidFill>
              <a:prstDash val="solid"/>
              <a:round/>
              <a:headEnd/>
              <a:tailEnd/>
            </a:ln>
          </p:spPr>
          <p:txBody>
            <a:bodyPr/>
            <a:lstStyle/>
            <a:p>
              <a:endParaRPr lang="en-US"/>
            </a:p>
          </p:txBody>
        </p:sp>
        <p:sp>
          <p:nvSpPr>
            <p:cNvPr id="40" name="Freeform 41"/>
            <p:cNvSpPr>
              <a:spLocks/>
            </p:cNvSpPr>
            <p:nvPr/>
          </p:nvSpPr>
          <p:spPr bwMode="auto">
            <a:xfrm>
              <a:off x="2960" y="1605"/>
              <a:ext cx="321" cy="212"/>
            </a:xfrm>
            <a:custGeom>
              <a:avLst/>
              <a:gdLst>
                <a:gd name="T0" fmla="*/ 1565 w 1926"/>
                <a:gd name="T1" fmla="*/ 0 h 1276"/>
                <a:gd name="T2" fmla="*/ 1619 w 1926"/>
                <a:gd name="T3" fmla="*/ 83 h 1276"/>
                <a:gd name="T4" fmla="*/ 1590 w 1926"/>
                <a:gd name="T5" fmla="*/ 142 h 1276"/>
                <a:gd name="T6" fmla="*/ 1636 w 1926"/>
                <a:gd name="T7" fmla="*/ 307 h 1276"/>
                <a:gd name="T8" fmla="*/ 1755 w 1926"/>
                <a:gd name="T9" fmla="*/ 366 h 1276"/>
                <a:gd name="T10" fmla="*/ 1778 w 1926"/>
                <a:gd name="T11" fmla="*/ 425 h 1276"/>
                <a:gd name="T12" fmla="*/ 1849 w 1926"/>
                <a:gd name="T13" fmla="*/ 502 h 1276"/>
                <a:gd name="T14" fmla="*/ 1926 w 1926"/>
                <a:gd name="T15" fmla="*/ 608 h 1276"/>
                <a:gd name="T16" fmla="*/ 1902 w 1926"/>
                <a:gd name="T17" fmla="*/ 685 h 1276"/>
                <a:gd name="T18" fmla="*/ 1885 w 1926"/>
                <a:gd name="T19" fmla="*/ 738 h 1276"/>
                <a:gd name="T20" fmla="*/ 1778 w 1926"/>
                <a:gd name="T21" fmla="*/ 816 h 1276"/>
                <a:gd name="T22" fmla="*/ 1702 w 1926"/>
                <a:gd name="T23" fmla="*/ 833 h 1276"/>
                <a:gd name="T24" fmla="*/ 1654 w 1926"/>
                <a:gd name="T25" fmla="*/ 892 h 1276"/>
                <a:gd name="T26" fmla="*/ 1696 w 1926"/>
                <a:gd name="T27" fmla="*/ 963 h 1276"/>
                <a:gd name="T28" fmla="*/ 1696 w 1926"/>
                <a:gd name="T29" fmla="*/ 1052 h 1276"/>
                <a:gd name="T30" fmla="*/ 1601 w 1926"/>
                <a:gd name="T31" fmla="*/ 1181 h 1276"/>
                <a:gd name="T32" fmla="*/ 1590 w 1926"/>
                <a:gd name="T33" fmla="*/ 1247 h 1276"/>
                <a:gd name="T34" fmla="*/ 1477 w 1926"/>
                <a:gd name="T35" fmla="*/ 1187 h 1276"/>
                <a:gd name="T36" fmla="*/ 243 w 1926"/>
                <a:gd name="T37" fmla="*/ 1205 h 1276"/>
                <a:gd name="T38" fmla="*/ 243 w 1926"/>
                <a:gd name="T39" fmla="*/ 1128 h 1276"/>
                <a:gd name="T40" fmla="*/ 207 w 1926"/>
                <a:gd name="T41" fmla="*/ 1063 h 1276"/>
                <a:gd name="T42" fmla="*/ 219 w 1926"/>
                <a:gd name="T43" fmla="*/ 1004 h 1276"/>
                <a:gd name="T44" fmla="*/ 190 w 1926"/>
                <a:gd name="T45" fmla="*/ 915 h 1276"/>
                <a:gd name="T46" fmla="*/ 190 w 1926"/>
                <a:gd name="T47" fmla="*/ 851 h 1276"/>
                <a:gd name="T48" fmla="*/ 130 w 1926"/>
                <a:gd name="T49" fmla="*/ 786 h 1276"/>
                <a:gd name="T50" fmla="*/ 112 w 1926"/>
                <a:gd name="T51" fmla="*/ 720 h 1276"/>
                <a:gd name="T52" fmla="*/ 59 w 1926"/>
                <a:gd name="T53" fmla="*/ 626 h 1276"/>
                <a:gd name="T54" fmla="*/ 77 w 1926"/>
                <a:gd name="T55" fmla="*/ 543 h 1276"/>
                <a:gd name="T56" fmla="*/ 30 w 1926"/>
                <a:gd name="T57" fmla="*/ 472 h 1276"/>
                <a:gd name="T58" fmla="*/ 23 w 1926"/>
                <a:gd name="T59" fmla="*/ 425 h 1276"/>
                <a:gd name="T60" fmla="*/ 23 w 1926"/>
                <a:gd name="T61" fmla="*/ 278 h 1276"/>
                <a:gd name="T62" fmla="*/ 41 w 1926"/>
                <a:gd name="T63" fmla="*/ 218 h 1276"/>
                <a:gd name="T64" fmla="*/ 12 w 1926"/>
                <a:gd name="T65" fmla="*/ 142 h 1276"/>
                <a:gd name="T66" fmla="*/ 12 w 1926"/>
                <a:gd name="T67" fmla="*/ 76 h 1276"/>
                <a:gd name="T68" fmla="*/ 23 w 1926"/>
                <a:gd name="T69" fmla="*/ 48 h 12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6"/>
                <a:gd name="T106" fmla="*/ 0 h 1276"/>
                <a:gd name="T107" fmla="*/ 1926 w 1926"/>
                <a:gd name="T108" fmla="*/ 1276 h 12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close/>
                </a:path>
              </a:pathLst>
            </a:custGeom>
            <a:noFill/>
            <a:ln w="9525">
              <a:noFill/>
              <a:round/>
              <a:headEnd/>
              <a:tailEnd/>
            </a:ln>
          </p:spPr>
          <p:txBody>
            <a:bodyPr/>
            <a:lstStyle/>
            <a:p>
              <a:endParaRPr lang="en-US"/>
            </a:p>
          </p:txBody>
        </p:sp>
        <p:sp>
          <p:nvSpPr>
            <p:cNvPr id="41" name="Freeform 42"/>
            <p:cNvSpPr>
              <a:spLocks/>
            </p:cNvSpPr>
            <p:nvPr/>
          </p:nvSpPr>
          <p:spPr bwMode="auto">
            <a:xfrm>
              <a:off x="2960" y="1605"/>
              <a:ext cx="321" cy="212"/>
            </a:xfrm>
            <a:custGeom>
              <a:avLst/>
              <a:gdLst>
                <a:gd name="T0" fmla="*/ 1565 w 1926"/>
                <a:gd name="T1" fmla="*/ 0 h 1276"/>
                <a:gd name="T2" fmla="*/ 1619 w 1926"/>
                <a:gd name="T3" fmla="*/ 83 h 1276"/>
                <a:gd name="T4" fmla="*/ 1590 w 1926"/>
                <a:gd name="T5" fmla="*/ 142 h 1276"/>
                <a:gd name="T6" fmla="*/ 1636 w 1926"/>
                <a:gd name="T7" fmla="*/ 307 h 1276"/>
                <a:gd name="T8" fmla="*/ 1755 w 1926"/>
                <a:gd name="T9" fmla="*/ 366 h 1276"/>
                <a:gd name="T10" fmla="*/ 1778 w 1926"/>
                <a:gd name="T11" fmla="*/ 425 h 1276"/>
                <a:gd name="T12" fmla="*/ 1849 w 1926"/>
                <a:gd name="T13" fmla="*/ 502 h 1276"/>
                <a:gd name="T14" fmla="*/ 1926 w 1926"/>
                <a:gd name="T15" fmla="*/ 608 h 1276"/>
                <a:gd name="T16" fmla="*/ 1902 w 1926"/>
                <a:gd name="T17" fmla="*/ 685 h 1276"/>
                <a:gd name="T18" fmla="*/ 1885 w 1926"/>
                <a:gd name="T19" fmla="*/ 738 h 1276"/>
                <a:gd name="T20" fmla="*/ 1778 w 1926"/>
                <a:gd name="T21" fmla="*/ 816 h 1276"/>
                <a:gd name="T22" fmla="*/ 1702 w 1926"/>
                <a:gd name="T23" fmla="*/ 833 h 1276"/>
                <a:gd name="T24" fmla="*/ 1654 w 1926"/>
                <a:gd name="T25" fmla="*/ 892 h 1276"/>
                <a:gd name="T26" fmla="*/ 1696 w 1926"/>
                <a:gd name="T27" fmla="*/ 963 h 1276"/>
                <a:gd name="T28" fmla="*/ 1696 w 1926"/>
                <a:gd name="T29" fmla="*/ 1052 h 1276"/>
                <a:gd name="T30" fmla="*/ 1601 w 1926"/>
                <a:gd name="T31" fmla="*/ 1181 h 1276"/>
                <a:gd name="T32" fmla="*/ 1590 w 1926"/>
                <a:gd name="T33" fmla="*/ 1247 h 1276"/>
                <a:gd name="T34" fmla="*/ 1477 w 1926"/>
                <a:gd name="T35" fmla="*/ 1187 h 1276"/>
                <a:gd name="T36" fmla="*/ 243 w 1926"/>
                <a:gd name="T37" fmla="*/ 1205 h 1276"/>
                <a:gd name="T38" fmla="*/ 243 w 1926"/>
                <a:gd name="T39" fmla="*/ 1128 h 1276"/>
                <a:gd name="T40" fmla="*/ 207 w 1926"/>
                <a:gd name="T41" fmla="*/ 1063 h 1276"/>
                <a:gd name="T42" fmla="*/ 219 w 1926"/>
                <a:gd name="T43" fmla="*/ 1004 h 1276"/>
                <a:gd name="T44" fmla="*/ 190 w 1926"/>
                <a:gd name="T45" fmla="*/ 915 h 1276"/>
                <a:gd name="T46" fmla="*/ 190 w 1926"/>
                <a:gd name="T47" fmla="*/ 851 h 1276"/>
                <a:gd name="T48" fmla="*/ 130 w 1926"/>
                <a:gd name="T49" fmla="*/ 786 h 1276"/>
                <a:gd name="T50" fmla="*/ 112 w 1926"/>
                <a:gd name="T51" fmla="*/ 720 h 1276"/>
                <a:gd name="T52" fmla="*/ 59 w 1926"/>
                <a:gd name="T53" fmla="*/ 626 h 1276"/>
                <a:gd name="T54" fmla="*/ 77 w 1926"/>
                <a:gd name="T55" fmla="*/ 543 h 1276"/>
                <a:gd name="T56" fmla="*/ 30 w 1926"/>
                <a:gd name="T57" fmla="*/ 472 h 1276"/>
                <a:gd name="T58" fmla="*/ 23 w 1926"/>
                <a:gd name="T59" fmla="*/ 425 h 1276"/>
                <a:gd name="T60" fmla="*/ 23 w 1926"/>
                <a:gd name="T61" fmla="*/ 278 h 1276"/>
                <a:gd name="T62" fmla="*/ 41 w 1926"/>
                <a:gd name="T63" fmla="*/ 218 h 1276"/>
                <a:gd name="T64" fmla="*/ 12 w 1926"/>
                <a:gd name="T65" fmla="*/ 142 h 1276"/>
                <a:gd name="T66" fmla="*/ 12 w 1926"/>
                <a:gd name="T67" fmla="*/ 76 h 1276"/>
                <a:gd name="T68" fmla="*/ 23 w 1926"/>
                <a:gd name="T69" fmla="*/ 48 h 12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6"/>
                <a:gd name="T106" fmla="*/ 0 h 1276"/>
                <a:gd name="T107" fmla="*/ 1926 w 1926"/>
                <a:gd name="T108" fmla="*/ 1276 h 12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path>
              </a:pathLst>
            </a:custGeom>
            <a:noFill/>
            <a:ln w="0">
              <a:solidFill>
                <a:srgbClr val="25221E"/>
              </a:solidFill>
              <a:prstDash val="solid"/>
              <a:round/>
              <a:headEnd/>
              <a:tailEnd/>
            </a:ln>
          </p:spPr>
          <p:txBody>
            <a:bodyPr/>
            <a:lstStyle/>
            <a:p>
              <a:endParaRPr lang="en-US"/>
            </a:p>
          </p:txBody>
        </p:sp>
        <p:sp>
          <p:nvSpPr>
            <p:cNvPr id="42" name="Freeform 43"/>
            <p:cNvSpPr>
              <a:spLocks/>
            </p:cNvSpPr>
            <p:nvPr/>
          </p:nvSpPr>
          <p:spPr bwMode="auto">
            <a:xfrm>
              <a:off x="3003" y="1802"/>
              <a:ext cx="358" cy="311"/>
            </a:xfrm>
            <a:custGeom>
              <a:avLst/>
              <a:gdLst>
                <a:gd name="T0" fmla="*/ 1808 w 2151"/>
                <a:gd name="T1" fmla="*/ 1648 h 1861"/>
                <a:gd name="T2" fmla="*/ 1831 w 2151"/>
                <a:gd name="T3" fmla="*/ 1684 h 1861"/>
                <a:gd name="T4" fmla="*/ 1838 w 2151"/>
                <a:gd name="T5" fmla="*/ 1749 h 1861"/>
                <a:gd name="T6" fmla="*/ 1755 w 2151"/>
                <a:gd name="T7" fmla="*/ 1831 h 1861"/>
                <a:gd name="T8" fmla="*/ 1968 w 2151"/>
                <a:gd name="T9" fmla="*/ 1843 h 1861"/>
                <a:gd name="T10" fmla="*/ 1980 w 2151"/>
                <a:gd name="T11" fmla="*/ 1760 h 1861"/>
                <a:gd name="T12" fmla="*/ 2021 w 2151"/>
                <a:gd name="T13" fmla="*/ 1637 h 1861"/>
                <a:gd name="T14" fmla="*/ 2080 w 2151"/>
                <a:gd name="T15" fmla="*/ 1589 h 1861"/>
                <a:gd name="T16" fmla="*/ 2115 w 2151"/>
                <a:gd name="T17" fmla="*/ 1584 h 1861"/>
                <a:gd name="T18" fmla="*/ 2139 w 2151"/>
                <a:gd name="T19" fmla="*/ 1442 h 1861"/>
                <a:gd name="T20" fmla="*/ 2110 w 2151"/>
                <a:gd name="T21" fmla="*/ 1430 h 1861"/>
                <a:gd name="T22" fmla="*/ 2097 w 2151"/>
                <a:gd name="T23" fmla="*/ 1407 h 1861"/>
                <a:gd name="T24" fmla="*/ 2074 w 2151"/>
                <a:gd name="T25" fmla="*/ 1430 h 1861"/>
                <a:gd name="T26" fmla="*/ 1991 w 2151"/>
                <a:gd name="T27" fmla="*/ 1323 h 1861"/>
                <a:gd name="T28" fmla="*/ 2021 w 2151"/>
                <a:gd name="T29" fmla="*/ 1282 h 1861"/>
                <a:gd name="T30" fmla="*/ 1991 w 2151"/>
                <a:gd name="T31" fmla="*/ 1229 h 1861"/>
                <a:gd name="T32" fmla="*/ 1884 w 2151"/>
                <a:gd name="T33" fmla="*/ 1082 h 1861"/>
                <a:gd name="T34" fmla="*/ 1749 w 2151"/>
                <a:gd name="T35" fmla="*/ 1011 h 1861"/>
                <a:gd name="T36" fmla="*/ 1678 w 2151"/>
                <a:gd name="T37" fmla="*/ 910 h 1861"/>
                <a:gd name="T38" fmla="*/ 1749 w 2151"/>
                <a:gd name="T39" fmla="*/ 816 h 1861"/>
                <a:gd name="T40" fmla="*/ 1755 w 2151"/>
                <a:gd name="T41" fmla="*/ 709 h 1861"/>
                <a:gd name="T42" fmla="*/ 1666 w 2151"/>
                <a:gd name="T43" fmla="*/ 644 h 1861"/>
                <a:gd name="T44" fmla="*/ 1613 w 2151"/>
                <a:gd name="T45" fmla="*/ 692 h 1861"/>
                <a:gd name="T46" fmla="*/ 1542 w 2151"/>
                <a:gd name="T47" fmla="*/ 526 h 1861"/>
                <a:gd name="T48" fmla="*/ 1430 w 2151"/>
                <a:gd name="T49" fmla="*/ 431 h 1861"/>
                <a:gd name="T50" fmla="*/ 1329 w 2151"/>
                <a:gd name="T51" fmla="*/ 296 h 1861"/>
                <a:gd name="T52" fmla="*/ 1300 w 2151"/>
                <a:gd name="T53" fmla="*/ 149 h 1861"/>
                <a:gd name="T54" fmla="*/ 1318 w 2151"/>
                <a:gd name="T55" fmla="*/ 89 h 1861"/>
                <a:gd name="T56" fmla="*/ 0 w 2151"/>
                <a:gd name="T57" fmla="*/ 35 h 1861"/>
                <a:gd name="T58" fmla="*/ 53 w 2151"/>
                <a:gd name="T59" fmla="*/ 106 h 1861"/>
                <a:gd name="T60" fmla="*/ 106 w 2151"/>
                <a:gd name="T61" fmla="*/ 213 h 1861"/>
                <a:gd name="T62" fmla="*/ 119 w 2151"/>
                <a:gd name="T63" fmla="*/ 272 h 1861"/>
                <a:gd name="T64" fmla="*/ 254 w 2151"/>
                <a:gd name="T65" fmla="*/ 385 h 1861"/>
                <a:gd name="T66" fmla="*/ 207 w 2151"/>
                <a:gd name="T67" fmla="*/ 479 h 1861"/>
                <a:gd name="T68" fmla="*/ 261 w 2151"/>
                <a:gd name="T69" fmla="*/ 520 h 1861"/>
                <a:gd name="T70" fmla="*/ 314 w 2151"/>
                <a:gd name="T71" fmla="*/ 615 h 1861"/>
                <a:gd name="T72" fmla="*/ 355 w 2151"/>
                <a:gd name="T73" fmla="*/ 633 h 1861"/>
                <a:gd name="T74" fmla="*/ 367 w 2151"/>
                <a:gd name="T75" fmla="*/ 1708 h 18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1"/>
                <a:gd name="T115" fmla="*/ 0 h 1861"/>
                <a:gd name="T116" fmla="*/ 2151 w 2151"/>
                <a:gd name="T117" fmla="*/ 1861 h 18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close/>
                </a:path>
              </a:pathLst>
            </a:custGeom>
            <a:noFill/>
            <a:ln w="9525">
              <a:noFill/>
              <a:round/>
              <a:headEnd/>
              <a:tailEnd/>
            </a:ln>
          </p:spPr>
          <p:txBody>
            <a:bodyPr/>
            <a:lstStyle/>
            <a:p>
              <a:endParaRPr lang="en-US"/>
            </a:p>
          </p:txBody>
        </p:sp>
        <p:sp>
          <p:nvSpPr>
            <p:cNvPr id="43" name="Freeform 44"/>
            <p:cNvSpPr>
              <a:spLocks/>
            </p:cNvSpPr>
            <p:nvPr/>
          </p:nvSpPr>
          <p:spPr bwMode="auto">
            <a:xfrm>
              <a:off x="3003" y="1802"/>
              <a:ext cx="358" cy="311"/>
            </a:xfrm>
            <a:custGeom>
              <a:avLst/>
              <a:gdLst>
                <a:gd name="T0" fmla="*/ 1808 w 2151"/>
                <a:gd name="T1" fmla="*/ 1648 h 1861"/>
                <a:gd name="T2" fmla="*/ 1831 w 2151"/>
                <a:gd name="T3" fmla="*/ 1684 h 1861"/>
                <a:gd name="T4" fmla="*/ 1838 w 2151"/>
                <a:gd name="T5" fmla="*/ 1749 h 1861"/>
                <a:gd name="T6" fmla="*/ 1755 w 2151"/>
                <a:gd name="T7" fmla="*/ 1831 h 1861"/>
                <a:gd name="T8" fmla="*/ 1968 w 2151"/>
                <a:gd name="T9" fmla="*/ 1843 h 1861"/>
                <a:gd name="T10" fmla="*/ 1980 w 2151"/>
                <a:gd name="T11" fmla="*/ 1760 h 1861"/>
                <a:gd name="T12" fmla="*/ 2021 w 2151"/>
                <a:gd name="T13" fmla="*/ 1637 h 1861"/>
                <a:gd name="T14" fmla="*/ 2080 w 2151"/>
                <a:gd name="T15" fmla="*/ 1589 h 1861"/>
                <a:gd name="T16" fmla="*/ 2115 w 2151"/>
                <a:gd name="T17" fmla="*/ 1584 h 1861"/>
                <a:gd name="T18" fmla="*/ 2139 w 2151"/>
                <a:gd name="T19" fmla="*/ 1442 h 1861"/>
                <a:gd name="T20" fmla="*/ 2110 w 2151"/>
                <a:gd name="T21" fmla="*/ 1430 h 1861"/>
                <a:gd name="T22" fmla="*/ 2097 w 2151"/>
                <a:gd name="T23" fmla="*/ 1407 h 1861"/>
                <a:gd name="T24" fmla="*/ 2074 w 2151"/>
                <a:gd name="T25" fmla="*/ 1430 h 1861"/>
                <a:gd name="T26" fmla="*/ 1991 w 2151"/>
                <a:gd name="T27" fmla="*/ 1323 h 1861"/>
                <a:gd name="T28" fmla="*/ 2021 w 2151"/>
                <a:gd name="T29" fmla="*/ 1282 h 1861"/>
                <a:gd name="T30" fmla="*/ 1991 w 2151"/>
                <a:gd name="T31" fmla="*/ 1229 h 1861"/>
                <a:gd name="T32" fmla="*/ 1884 w 2151"/>
                <a:gd name="T33" fmla="*/ 1082 h 1861"/>
                <a:gd name="T34" fmla="*/ 1749 w 2151"/>
                <a:gd name="T35" fmla="*/ 1011 h 1861"/>
                <a:gd name="T36" fmla="*/ 1678 w 2151"/>
                <a:gd name="T37" fmla="*/ 910 h 1861"/>
                <a:gd name="T38" fmla="*/ 1749 w 2151"/>
                <a:gd name="T39" fmla="*/ 816 h 1861"/>
                <a:gd name="T40" fmla="*/ 1755 w 2151"/>
                <a:gd name="T41" fmla="*/ 709 h 1861"/>
                <a:gd name="T42" fmla="*/ 1666 w 2151"/>
                <a:gd name="T43" fmla="*/ 644 h 1861"/>
                <a:gd name="T44" fmla="*/ 1613 w 2151"/>
                <a:gd name="T45" fmla="*/ 692 h 1861"/>
                <a:gd name="T46" fmla="*/ 1542 w 2151"/>
                <a:gd name="T47" fmla="*/ 526 h 1861"/>
                <a:gd name="T48" fmla="*/ 1430 w 2151"/>
                <a:gd name="T49" fmla="*/ 431 h 1861"/>
                <a:gd name="T50" fmla="*/ 1329 w 2151"/>
                <a:gd name="T51" fmla="*/ 296 h 1861"/>
                <a:gd name="T52" fmla="*/ 1300 w 2151"/>
                <a:gd name="T53" fmla="*/ 149 h 1861"/>
                <a:gd name="T54" fmla="*/ 1318 w 2151"/>
                <a:gd name="T55" fmla="*/ 89 h 1861"/>
                <a:gd name="T56" fmla="*/ 0 w 2151"/>
                <a:gd name="T57" fmla="*/ 35 h 1861"/>
                <a:gd name="T58" fmla="*/ 53 w 2151"/>
                <a:gd name="T59" fmla="*/ 106 h 1861"/>
                <a:gd name="T60" fmla="*/ 106 w 2151"/>
                <a:gd name="T61" fmla="*/ 213 h 1861"/>
                <a:gd name="T62" fmla="*/ 119 w 2151"/>
                <a:gd name="T63" fmla="*/ 272 h 1861"/>
                <a:gd name="T64" fmla="*/ 254 w 2151"/>
                <a:gd name="T65" fmla="*/ 385 h 1861"/>
                <a:gd name="T66" fmla="*/ 207 w 2151"/>
                <a:gd name="T67" fmla="*/ 479 h 1861"/>
                <a:gd name="T68" fmla="*/ 261 w 2151"/>
                <a:gd name="T69" fmla="*/ 520 h 1861"/>
                <a:gd name="T70" fmla="*/ 314 w 2151"/>
                <a:gd name="T71" fmla="*/ 615 h 1861"/>
                <a:gd name="T72" fmla="*/ 355 w 2151"/>
                <a:gd name="T73" fmla="*/ 633 h 1861"/>
                <a:gd name="T74" fmla="*/ 367 w 2151"/>
                <a:gd name="T75" fmla="*/ 1708 h 18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1"/>
                <a:gd name="T115" fmla="*/ 0 h 1861"/>
                <a:gd name="T116" fmla="*/ 2151 w 2151"/>
                <a:gd name="T117" fmla="*/ 1861 h 18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path>
              </a:pathLst>
            </a:custGeom>
            <a:noFill/>
            <a:ln w="0">
              <a:solidFill>
                <a:srgbClr val="25221E"/>
              </a:solidFill>
              <a:prstDash val="solid"/>
              <a:round/>
              <a:headEnd/>
              <a:tailEnd/>
            </a:ln>
          </p:spPr>
          <p:txBody>
            <a:bodyPr/>
            <a:lstStyle/>
            <a:p>
              <a:endParaRPr lang="en-US"/>
            </a:p>
          </p:txBody>
        </p:sp>
        <p:sp>
          <p:nvSpPr>
            <p:cNvPr id="44" name="Freeform 45"/>
            <p:cNvSpPr>
              <a:spLocks/>
            </p:cNvSpPr>
            <p:nvPr/>
          </p:nvSpPr>
          <p:spPr bwMode="auto">
            <a:xfrm>
              <a:off x="3099" y="2316"/>
              <a:ext cx="303" cy="264"/>
            </a:xfrm>
            <a:custGeom>
              <a:avLst/>
              <a:gdLst/>
              <a:ahLst/>
              <a:cxnLst>
                <a:cxn ang="0">
                  <a:pos x="969" y="35"/>
                </a:cxn>
                <a:cxn ang="0">
                  <a:pos x="1040" y="236"/>
                </a:cxn>
                <a:cxn ang="0">
                  <a:pos x="1022" y="319"/>
                </a:cxn>
                <a:cxn ang="0">
                  <a:pos x="926" y="514"/>
                </a:cxn>
                <a:cxn ang="0">
                  <a:pos x="1500" y="785"/>
                </a:cxn>
                <a:cxn ang="0">
                  <a:pos x="1500" y="957"/>
                </a:cxn>
                <a:cxn ang="0">
                  <a:pos x="1489" y="1081"/>
                </a:cxn>
                <a:cxn ang="0">
                  <a:pos x="1364" y="1051"/>
                </a:cxn>
                <a:cxn ang="0">
                  <a:pos x="1322" y="1163"/>
                </a:cxn>
                <a:cxn ang="0">
                  <a:pos x="1464" y="1146"/>
                </a:cxn>
                <a:cxn ang="0">
                  <a:pos x="1553" y="1128"/>
                </a:cxn>
                <a:cxn ang="0">
                  <a:pos x="1517" y="1181"/>
                </a:cxn>
                <a:cxn ang="0">
                  <a:pos x="1571" y="1222"/>
                </a:cxn>
                <a:cxn ang="0">
                  <a:pos x="1682" y="1135"/>
                </a:cxn>
                <a:cxn ang="0">
                  <a:pos x="1742" y="1140"/>
                </a:cxn>
                <a:cxn ang="0">
                  <a:pos x="1736" y="1211"/>
                </a:cxn>
                <a:cxn ang="0">
                  <a:pos x="1600" y="1335"/>
                </a:cxn>
                <a:cxn ang="0">
                  <a:pos x="1682" y="1442"/>
                </a:cxn>
                <a:cxn ang="0">
                  <a:pos x="1807" y="1536"/>
                </a:cxn>
                <a:cxn ang="0">
                  <a:pos x="1682" y="1506"/>
                </a:cxn>
                <a:cxn ang="0">
                  <a:pos x="1512" y="1412"/>
                </a:cxn>
                <a:cxn ang="0">
                  <a:pos x="1446" y="1483"/>
                </a:cxn>
                <a:cxn ang="0">
                  <a:pos x="1405" y="1548"/>
                </a:cxn>
                <a:cxn ang="0">
                  <a:pos x="1340" y="1500"/>
                </a:cxn>
                <a:cxn ang="0">
                  <a:pos x="1276" y="1500"/>
                </a:cxn>
                <a:cxn ang="0">
                  <a:pos x="1152" y="1536"/>
                </a:cxn>
                <a:cxn ang="0">
                  <a:pos x="962" y="1412"/>
                </a:cxn>
                <a:cxn ang="0">
                  <a:pos x="885" y="1359"/>
                </a:cxn>
                <a:cxn ang="0">
                  <a:pos x="880" y="1329"/>
                </a:cxn>
                <a:cxn ang="0">
                  <a:pos x="809" y="1318"/>
                </a:cxn>
                <a:cxn ang="0">
                  <a:pos x="767" y="1288"/>
                </a:cxn>
                <a:cxn ang="0">
                  <a:pos x="726" y="1394"/>
                </a:cxn>
                <a:cxn ang="0">
                  <a:pos x="336" y="1329"/>
                </a:cxn>
                <a:cxn ang="0">
                  <a:pos x="71" y="1318"/>
                </a:cxn>
                <a:cxn ang="0">
                  <a:pos x="117" y="1252"/>
                </a:cxn>
                <a:cxn ang="0">
                  <a:pos x="123" y="1099"/>
                </a:cxn>
                <a:cxn ang="0">
                  <a:pos x="141" y="1010"/>
                </a:cxn>
                <a:cxn ang="0">
                  <a:pos x="194" y="874"/>
                </a:cxn>
                <a:cxn ang="0">
                  <a:pos x="153" y="727"/>
                </a:cxn>
                <a:cxn ang="0">
                  <a:pos x="135" y="674"/>
                </a:cxn>
                <a:cxn ang="0">
                  <a:pos x="82" y="603"/>
                </a:cxn>
                <a:cxn ang="0">
                  <a:pos x="23" y="461"/>
                </a:cxn>
              </a:cxnLst>
              <a:rect l="0" t="0" r="r" b="b"/>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close/>
                </a:path>
              </a:pathLst>
            </a:custGeom>
            <a:noFill/>
            <a:ln w="9525">
              <a:noFill/>
              <a:round/>
              <a:headEnd/>
              <a:tailEnd/>
            </a:ln>
          </p:spPr>
          <p:txBody>
            <a:bodyPr/>
            <a:lstStyle/>
            <a:p>
              <a:pPr>
                <a:defRPr/>
              </a:pPr>
              <a:endParaRPr lang="en-US"/>
            </a:p>
          </p:txBody>
        </p:sp>
        <p:sp>
          <p:nvSpPr>
            <p:cNvPr id="45" name="Freeform 46"/>
            <p:cNvSpPr>
              <a:spLocks/>
            </p:cNvSpPr>
            <p:nvPr/>
          </p:nvSpPr>
          <p:spPr bwMode="auto">
            <a:xfrm>
              <a:off x="3099" y="2316"/>
              <a:ext cx="303" cy="264"/>
            </a:xfrm>
            <a:custGeom>
              <a:avLst/>
              <a:gdLst>
                <a:gd name="T0" fmla="*/ 969 w 1819"/>
                <a:gd name="T1" fmla="*/ 35 h 1584"/>
                <a:gd name="T2" fmla="*/ 1040 w 1819"/>
                <a:gd name="T3" fmla="*/ 236 h 1584"/>
                <a:gd name="T4" fmla="*/ 1022 w 1819"/>
                <a:gd name="T5" fmla="*/ 319 h 1584"/>
                <a:gd name="T6" fmla="*/ 926 w 1819"/>
                <a:gd name="T7" fmla="*/ 514 h 1584"/>
                <a:gd name="T8" fmla="*/ 1500 w 1819"/>
                <a:gd name="T9" fmla="*/ 785 h 1584"/>
                <a:gd name="T10" fmla="*/ 1500 w 1819"/>
                <a:gd name="T11" fmla="*/ 957 h 1584"/>
                <a:gd name="T12" fmla="*/ 1489 w 1819"/>
                <a:gd name="T13" fmla="*/ 1081 h 1584"/>
                <a:gd name="T14" fmla="*/ 1364 w 1819"/>
                <a:gd name="T15" fmla="*/ 1051 h 1584"/>
                <a:gd name="T16" fmla="*/ 1322 w 1819"/>
                <a:gd name="T17" fmla="*/ 1163 h 1584"/>
                <a:gd name="T18" fmla="*/ 1464 w 1819"/>
                <a:gd name="T19" fmla="*/ 1146 h 1584"/>
                <a:gd name="T20" fmla="*/ 1553 w 1819"/>
                <a:gd name="T21" fmla="*/ 1128 h 1584"/>
                <a:gd name="T22" fmla="*/ 1517 w 1819"/>
                <a:gd name="T23" fmla="*/ 1181 h 1584"/>
                <a:gd name="T24" fmla="*/ 1571 w 1819"/>
                <a:gd name="T25" fmla="*/ 1222 h 1584"/>
                <a:gd name="T26" fmla="*/ 1682 w 1819"/>
                <a:gd name="T27" fmla="*/ 1135 h 1584"/>
                <a:gd name="T28" fmla="*/ 1742 w 1819"/>
                <a:gd name="T29" fmla="*/ 1140 h 1584"/>
                <a:gd name="T30" fmla="*/ 1736 w 1819"/>
                <a:gd name="T31" fmla="*/ 1211 h 1584"/>
                <a:gd name="T32" fmla="*/ 1600 w 1819"/>
                <a:gd name="T33" fmla="*/ 1335 h 1584"/>
                <a:gd name="T34" fmla="*/ 1682 w 1819"/>
                <a:gd name="T35" fmla="*/ 1442 h 1584"/>
                <a:gd name="T36" fmla="*/ 1807 w 1819"/>
                <a:gd name="T37" fmla="*/ 1536 h 1584"/>
                <a:gd name="T38" fmla="*/ 1682 w 1819"/>
                <a:gd name="T39" fmla="*/ 1506 h 1584"/>
                <a:gd name="T40" fmla="*/ 1512 w 1819"/>
                <a:gd name="T41" fmla="*/ 1412 h 1584"/>
                <a:gd name="T42" fmla="*/ 1446 w 1819"/>
                <a:gd name="T43" fmla="*/ 1483 h 1584"/>
                <a:gd name="T44" fmla="*/ 1405 w 1819"/>
                <a:gd name="T45" fmla="*/ 1548 h 1584"/>
                <a:gd name="T46" fmla="*/ 1340 w 1819"/>
                <a:gd name="T47" fmla="*/ 1500 h 1584"/>
                <a:gd name="T48" fmla="*/ 1276 w 1819"/>
                <a:gd name="T49" fmla="*/ 1500 h 1584"/>
                <a:gd name="T50" fmla="*/ 1152 w 1819"/>
                <a:gd name="T51" fmla="*/ 1536 h 1584"/>
                <a:gd name="T52" fmla="*/ 962 w 1819"/>
                <a:gd name="T53" fmla="*/ 1412 h 1584"/>
                <a:gd name="T54" fmla="*/ 885 w 1819"/>
                <a:gd name="T55" fmla="*/ 1359 h 1584"/>
                <a:gd name="T56" fmla="*/ 880 w 1819"/>
                <a:gd name="T57" fmla="*/ 1329 h 1584"/>
                <a:gd name="T58" fmla="*/ 809 w 1819"/>
                <a:gd name="T59" fmla="*/ 1318 h 1584"/>
                <a:gd name="T60" fmla="*/ 767 w 1819"/>
                <a:gd name="T61" fmla="*/ 1288 h 1584"/>
                <a:gd name="T62" fmla="*/ 726 w 1819"/>
                <a:gd name="T63" fmla="*/ 1394 h 1584"/>
                <a:gd name="T64" fmla="*/ 336 w 1819"/>
                <a:gd name="T65" fmla="*/ 1329 h 1584"/>
                <a:gd name="T66" fmla="*/ 71 w 1819"/>
                <a:gd name="T67" fmla="*/ 1318 h 1584"/>
                <a:gd name="T68" fmla="*/ 117 w 1819"/>
                <a:gd name="T69" fmla="*/ 1252 h 1584"/>
                <a:gd name="T70" fmla="*/ 123 w 1819"/>
                <a:gd name="T71" fmla="*/ 1099 h 1584"/>
                <a:gd name="T72" fmla="*/ 141 w 1819"/>
                <a:gd name="T73" fmla="*/ 1010 h 1584"/>
                <a:gd name="T74" fmla="*/ 194 w 1819"/>
                <a:gd name="T75" fmla="*/ 874 h 1584"/>
                <a:gd name="T76" fmla="*/ 153 w 1819"/>
                <a:gd name="T77" fmla="*/ 727 h 1584"/>
                <a:gd name="T78" fmla="*/ 135 w 1819"/>
                <a:gd name="T79" fmla="*/ 674 h 1584"/>
                <a:gd name="T80" fmla="*/ 82 w 1819"/>
                <a:gd name="T81" fmla="*/ 603 h 1584"/>
                <a:gd name="T82" fmla="*/ 23 w 1819"/>
                <a:gd name="T83" fmla="*/ 461 h 15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19"/>
                <a:gd name="T127" fmla="*/ 0 h 1584"/>
                <a:gd name="T128" fmla="*/ 1819 w 1819"/>
                <a:gd name="T129" fmla="*/ 1584 h 15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path>
              </a:pathLst>
            </a:custGeom>
            <a:noFill/>
            <a:ln w="0">
              <a:solidFill>
                <a:srgbClr val="25221E"/>
              </a:solidFill>
              <a:prstDash val="solid"/>
              <a:round/>
              <a:headEnd/>
              <a:tailEnd/>
            </a:ln>
          </p:spPr>
          <p:txBody>
            <a:bodyPr/>
            <a:lstStyle/>
            <a:p>
              <a:endParaRPr lang="en-US"/>
            </a:p>
          </p:txBody>
        </p:sp>
        <p:sp>
          <p:nvSpPr>
            <p:cNvPr id="46" name="Freeform 47"/>
            <p:cNvSpPr>
              <a:spLocks/>
            </p:cNvSpPr>
            <p:nvPr/>
          </p:nvSpPr>
          <p:spPr bwMode="auto">
            <a:xfrm>
              <a:off x="3136" y="1371"/>
              <a:ext cx="281" cy="301"/>
            </a:xfrm>
            <a:custGeom>
              <a:avLst/>
              <a:gdLst/>
              <a:ahLst/>
              <a:cxnLst>
                <a:cxn ang="0">
                  <a:pos x="703" y="1766"/>
                </a:cxn>
                <a:cxn ang="0">
                  <a:pos x="584" y="1707"/>
                </a:cxn>
                <a:cxn ang="0">
                  <a:pos x="538" y="1542"/>
                </a:cxn>
                <a:cxn ang="0">
                  <a:pos x="567" y="1483"/>
                </a:cxn>
                <a:cxn ang="0">
                  <a:pos x="513" y="1400"/>
                </a:cxn>
                <a:cxn ang="0">
                  <a:pos x="508" y="1276"/>
                </a:cxn>
                <a:cxn ang="0">
                  <a:pos x="407" y="1187"/>
                </a:cxn>
                <a:cxn ang="0">
                  <a:pos x="295" y="1070"/>
                </a:cxn>
                <a:cxn ang="0">
                  <a:pos x="189" y="1016"/>
                </a:cxn>
                <a:cxn ang="0">
                  <a:pos x="171" y="986"/>
                </a:cxn>
                <a:cxn ang="0">
                  <a:pos x="89" y="956"/>
                </a:cxn>
                <a:cxn ang="0">
                  <a:pos x="41" y="910"/>
                </a:cxn>
                <a:cxn ang="0">
                  <a:pos x="53" y="733"/>
                </a:cxn>
                <a:cxn ang="0">
                  <a:pos x="71" y="649"/>
                </a:cxn>
                <a:cxn ang="0">
                  <a:pos x="0" y="579"/>
                </a:cxn>
                <a:cxn ang="0">
                  <a:pos x="29" y="508"/>
                </a:cxn>
                <a:cxn ang="0">
                  <a:pos x="118" y="401"/>
                </a:cxn>
                <a:cxn ang="0">
                  <a:pos x="165" y="366"/>
                </a:cxn>
                <a:cxn ang="0">
                  <a:pos x="178" y="130"/>
                </a:cxn>
                <a:cxn ang="0">
                  <a:pos x="224" y="119"/>
                </a:cxn>
                <a:cxn ang="0">
                  <a:pos x="313" y="119"/>
                </a:cxn>
                <a:cxn ang="0">
                  <a:pos x="531" y="5"/>
                </a:cxn>
                <a:cxn ang="0">
                  <a:pos x="567" y="12"/>
                </a:cxn>
                <a:cxn ang="0">
                  <a:pos x="556" y="71"/>
                </a:cxn>
                <a:cxn ang="0">
                  <a:pos x="538" y="142"/>
                </a:cxn>
                <a:cxn ang="0">
                  <a:pos x="620" y="119"/>
                </a:cxn>
                <a:cxn ang="0">
                  <a:pos x="685" y="142"/>
                </a:cxn>
                <a:cxn ang="0">
                  <a:pos x="738" y="172"/>
                </a:cxn>
                <a:cxn ang="0">
                  <a:pos x="774" y="230"/>
                </a:cxn>
                <a:cxn ang="0">
                  <a:pos x="1058" y="295"/>
                </a:cxn>
                <a:cxn ang="0">
                  <a:pos x="1146" y="342"/>
                </a:cxn>
                <a:cxn ang="0">
                  <a:pos x="1193" y="360"/>
                </a:cxn>
                <a:cxn ang="0">
                  <a:pos x="1235" y="342"/>
                </a:cxn>
                <a:cxn ang="0">
                  <a:pos x="1335" y="372"/>
                </a:cxn>
                <a:cxn ang="0">
                  <a:pos x="1347" y="396"/>
                </a:cxn>
                <a:cxn ang="0">
                  <a:pos x="1388" y="426"/>
                </a:cxn>
                <a:cxn ang="0">
                  <a:pos x="1447" y="484"/>
                </a:cxn>
                <a:cxn ang="0">
                  <a:pos x="1441" y="591"/>
                </a:cxn>
                <a:cxn ang="0">
                  <a:pos x="1494" y="585"/>
                </a:cxn>
                <a:cxn ang="0">
                  <a:pos x="1477" y="626"/>
                </a:cxn>
                <a:cxn ang="0">
                  <a:pos x="1530" y="697"/>
                </a:cxn>
                <a:cxn ang="0">
                  <a:pos x="1464" y="761"/>
                </a:cxn>
                <a:cxn ang="0">
                  <a:pos x="1411" y="898"/>
                </a:cxn>
                <a:cxn ang="0">
                  <a:pos x="1423" y="928"/>
                </a:cxn>
                <a:cxn ang="0">
                  <a:pos x="1512" y="815"/>
                </a:cxn>
                <a:cxn ang="0">
                  <a:pos x="1583" y="761"/>
                </a:cxn>
                <a:cxn ang="0">
                  <a:pos x="1619" y="720"/>
                </a:cxn>
                <a:cxn ang="0">
                  <a:pos x="1624" y="667"/>
                </a:cxn>
                <a:cxn ang="0">
                  <a:pos x="1642" y="632"/>
                </a:cxn>
                <a:cxn ang="0">
                  <a:pos x="1666" y="596"/>
                </a:cxn>
                <a:cxn ang="0">
                  <a:pos x="1690" y="614"/>
                </a:cxn>
                <a:cxn ang="0">
                  <a:pos x="1649" y="761"/>
                </a:cxn>
                <a:cxn ang="0">
                  <a:pos x="1613" y="827"/>
                </a:cxn>
                <a:cxn ang="0">
                  <a:pos x="1578" y="933"/>
                </a:cxn>
                <a:cxn ang="0">
                  <a:pos x="1578" y="1057"/>
                </a:cxn>
                <a:cxn ang="0">
                  <a:pos x="1530" y="1116"/>
                </a:cxn>
                <a:cxn ang="0">
                  <a:pos x="1542" y="1276"/>
                </a:cxn>
                <a:cxn ang="0">
                  <a:pos x="1494" y="1394"/>
                </a:cxn>
                <a:cxn ang="0">
                  <a:pos x="1560" y="1648"/>
                </a:cxn>
                <a:cxn ang="0">
                  <a:pos x="1553" y="1684"/>
                </a:cxn>
                <a:cxn ang="0">
                  <a:pos x="1553" y="1748"/>
                </a:cxn>
              </a:cxnLst>
              <a:rect l="0" t="0" r="r" b="b"/>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close/>
                </a:path>
              </a:pathLst>
            </a:custGeom>
            <a:noFill/>
            <a:ln w="9525">
              <a:noFill/>
              <a:round/>
              <a:headEnd/>
              <a:tailEnd/>
            </a:ln>
          </p:spPr>
          <p:txBody>
            <a:bodyPr/>
            <a:lstStyle/>
            <a:p>
              <a:pPr>
                <a:defRPr/>
              </a:pPr>
              <a:endParaRPr lang="en-US"/>
            </a:p>
          </p:txBody>
        </p:sp>
        <p:sp>
          <p:nvSpPr>
            <p:cNvPr id="47" name="Freeform 48"/>
            <p:cNvSpPr>
              <a:spLocks/>
            </p:cNvSpPr>
            <p:nvPr/>
          </p:nvSpPr>
          <p:spPr bwMode="auto">
            <a:xfrm>
              <a:off x="3136" y="1371"/>
              <a:ext cx="281" cy="301"/>
            </a:xfrm>
            <a:custGeom>
              <a:avLst/>
              <a:gdLst>
                <a:gd name="T0" fmla="*/ 703 w 1690"/>
                <a:gd name="T1" fmla="*/ 1766 h 1801"/>
                <a:gd name="T2" fmla="*/ 584 w 1690"/>
                <a:gd name="T3" fmla="*/ 1707 h 1801"/>
                <a:gd name="T4" fmla="*/ 538 w 1690"/>
                <a:gd name="T5" fmla="*/ 1542 h 1801"/>
                <a:gd name="T6" fmla="*/ 567 w 1690"/>
                <a:gd name="T7" fmla="*/ 1483 h 1801"/>
                <a:gd name="T8" fmla="*/ 513 w 1690"/>
                <a:gd name="T9" fmla="*/ 1400 h 1801"/>
                <a:gd name="T10" fmla="*/ 508 w 1690"/>
                <a:gd name="T11" fmla="*/ 1276 h 1801"/>
                <a:gd name="T12" fmla="*/ 407 w 1690"/>
                <a:gd name="T13" fmla="*/ 1187 h 1801"/>
                <a:gd name="T14" fmla="*/ 295 w 1690"/>
                <a:gd name="T15" fmla="*/ 1070 h 1801"/>
                <a:gd name="T16" fmla="*/ 189 w 1690"/>
                <a:gd name="T17" fmla="*/ 1016 h 1801"/>
                <a:gd name="T18" fmla="*/ 171 w 1690"/>
                <a:gd name="T19" fmla="*/ 986 h 1801"/>
                <a:gd name="T20" fmla="*/ 89 w 1690"/>
                <a:gd name="T21" fmla="*/ 956 h 1801"/>
                <a:gd name="T22" fmla="*/ 41 w 1690"/>
                <a:gd name="T23" fmla="*/ 910 h 1801"/>
                <a:gd name="T24" fmla="*/ 53 w 1690"/>
                <a:gd name="T25" fmla="*/ 733 h 1801"/>
                <a:gd name="T26" fmla="*/ 71 w 1690"/>
                <a:gd name="T27" fmla="*/ 649 h 1801"/>
                <a:gd name="T28" fmla="*/ 0 w 1690"/>
                <a:gd name="T29" fmla="*/ 579 h 1801"/>
                <a:gd name="T30" fmla="*/ 29 w 1690"/>
                <a:gd name="T31" fmla="*/ 508 h 1801"/>
                <a:gd name="T32" fmla="*/ 118 w 1690"/>
                <a:gd name="T33" fmla="*/ 401 h 1801"/>
                <a:gd name="T34" fmla="*/ 165 w 1690"/>
                <a:gd name="T35" fmla="*/ 366 h 1801"/>
                <a:gd name="T36" fmla="*/ 178 w 1690"/>
                <a:gd name="T37" fmla="*/ 130 h 1801"/>
                <a:gd name="T38" fmla="*/ 224 w 1690"/>
                <a:gd name="T39" fmla="*/ 119 h 1801"/>
                <a:gd name="T40" fmla="*/ 313 w 1690"/>
                <a:gd name="T41" fmla="*/ 119 h 1801"/>
                <a:gd name="T42" fmla="*/ 531 w 1690"/>
                <a:gd name="T43" fmla="*/ 5 h 1801"/>
                <a:gd name="T44" fmla="*/ 567 w 1690"/>
                <a:gd name="T45" fmla="*/ 12 h 1801"/>
                <a:gd name="T46" fmla="*/ 556 w 1690"/>
                <a:gd name="T47" fmla="*/ 71 h 1801"/>
                <a:gd name="T48" fmla="*/ 538 w 1690"/>
                <a:gd name="T49" fmla="*/ 142 h 1801"/>
                <a:gd name="T50" fmla="*/ 620 w 1690"/>
                <a:gd name="T51" fmla="*/ 119 h 1801"/>
                <a:gd name="T52" fmla="*/ 685 w 1690"/>
                <a:gd name="T53" fmla="*/ 142 h 1801"/>
                <a:gd name="T54" fmla="*/ 738 w 1690"/>
                <a:gd name="T55" fmla="*/ 172 h 1801"/>
                <a:gd name="T56" fmla="*/ 774 w 1690"/>
                <a:gd name="T57" fmla="*/ 230 h 1801"/>
                <a:gd name="T58" fmla="*/ 1058 w 1690"/>
                <a:gd name="T59" fmla="*/ 295 h 1801"/>
                <a:gd name="T60" fmla="*/ 1146 w 1690"/>
                <a:gd name="T61" fmla="*/ 342 h 1801"/>
                <a:gd name="T62" fmla="*/ 1193 w 1690"/>
                <a:gd name="T63" fmla="*/ 360 h 1801"/>
                <a:gd name="T64" fmla="*/ 1235 w 1690"/>
                <a:gd name="T65" fmla="*/ 342 h 1801"/>
                <a:gd name="T66" fmla="*/ 1335 w 1690"/>
                <a:gd name="T67" fmla="*/ 372 h 1801"/>
                <a:gd name="T68" fmla="*/ 1347 w 1690"/>
                <a:gd name="T69" fmla="*/ 396 h 1801"/>
                <a:gd name="T70" fmla="*/ 1388 w 1690"/>
                <a:gd name="T71" fmla="*/ 426 h 1801"/>
                <a:gd name="T72" fmla="*/ 1447 w 1690"/>
                <a:gd name="T73" fmla="*/ 484 h 1801"/>
                <a:gd name="T74" fmla="*/ 1441 w 1690"/>
                <a:gd name="T75" fmla="*/ 591 h 1801"/>
                <a:gd name="T76" fmla="*/ 1494 w 1690"/>
                <a:gd name="T77" fmla="*/ 585 h 1801"/>
                <a:gd name="T78" fmla="*/ 1477 w 1690"/>
                <a:gd name="T79" fmla="*/ 626 h 1801"/>
                <a:gd name="T80" fmla="*/ 1530 w 1690"/>
                <a:gd name="T81" fmla="*/ 697 h 1801"/>
                <a:gd name="T82" fmla="*/ 1464 w 1690"/>
                <a:gd name="T83" fmla="*/ 761 h 1801"/>
                <a:gd name="T84" fmla="*/ 1411 w 1690"/>
                <a:gd name="T85" fmla="*/ 898 h 1801"/>
                <a:gd name="T86" fmla="*/ 1423 w 1690"/>
                <a:gd name="T87" fmla="*/ 928 h 1801"/>
                <a:gd name="T88" fmla="*/ 1512 w 1690"/>
                <a:gd name="T89" fmla="*/ 815 h 1801"/>
                <a:gd name="T90" fmla="*/ 1583 w 1690"/>
                <a:gd name="T91" fmla="*/ 761 h 1801"/>
                <a:gd name="T92" fmla="*/ 1619 w 1690"/>
                <a:gd name="T93" fmla="*/ 720 h 1801"/>
                <a:gd name="T94" fmla="*/ 1624 w 1690"/>
                <a:gd name="T95" fmla="*/ 667 h 1801"/>
                <a:gd name="T96" fmla="*/ 1642 w 1690"/>
                <a:gd name="T97" fmla="*/ 632 h 1801"/>
                <a:gd name="T98" fmla="*/ 1666 w 1690"/>
                <a:gd name="T99" fmla="*/ 596 h 1801"/>
                <a:gd name="T100" fmla="*/ 1690 w 1690"/>
                <a:gd name="T101" fmla="*/ 614 h 1801"/>
                <a:gd name="T102" fmla="*/ 1649 w 1690"/>
                <a:gd name="T103" fmla="*/ 761 h 1801"/>
                <a:gd name="T104" fmla="*/ 1613 w 1690"/>
                <a:gd name="T105" fmla="*/ 827 h 1801"/>
                <a:gd name="T106" fmla="*/ 1578 w 1690"/>
                <a:gd name="T107" fmla="*/ 933 h 1801"/>
                <a:gd name="T108" fmla="*/ 1578 w 1690"/>
                <a:gd name="T109" fmla="*/ 1057 h 1801"/>
                <a:gd name="T110" fmla="*/ 1530 w 1690"/>
                <a:gd name="T111" fmla="*/ 1116 h 1801"/>
                <a:gd name="T112" fmla="*/ 1542 w 1690"/>
                <a:gd name="T113" fmla="*/ 1276 h 1801"/>
                <a:gd name="T114" fmla="*/ 1494 w 1690"/>
                <a:gd name="T115" fmla="*/ 1394 h 1801"/>
                <a:gd name="T116" fmla="*/ 1560 w 1690"/>
                <a:gd name="T117" fmla="*/ 1648 h 1801"/>
                <a:gd name="T118" fmla="*/ 1553 w 1690"/>
                <a:gd name="T119" fmla="*/ 1684 h 1801"/>
                <a:gd name="T120" fmla="*/ 1553 w 1690"/>
                <a:gd name="T121" fmla="*/ 1748 h 1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0"/>
                <a:gd name="T184" fmla="*/ 0 h 1801"/>
                <a:gd name="T185" fmla="*/ 1690 w 1690"/>
                <a:gd name="T186" fmla="*/ 1801 h 18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path>
              </a:pathLst>
            </a:custGeom>
            <a:noFill/>
            <a:ln w="0">
              <a:solidFill>
                <a:srgbClr val="25221E"/>
              </a:solidFill>
              <a:prstDash val="solid"/>
              <a:round/>
              <a:headEnd/>
              <a:tailEnd/>
            </a:ln>
          </p:spPr>
          <p:txBody>
            <a:bodyPr/>
            <a:lstStyle/>
            <a:p>
              <a:endParaRPr lang="en-US"/>
            </a:p>
          </p:txBody>
        </p:sp>
        <p:sp>
          <p:nvSpPr>
            <p:cNvPr id="48" name="Freeform 49"/>
            <p:cNvSpPr>
              <a:spLocks/>
            </p:cNvSpPr>
            <p:nvPr/>
          </p:nvSpPr>
          <p:spPr bwMode="auto">
            <a:xfrm>
              <a:off x="3219" y="1663"/>
              <a:ext cx="213" cy="378"/>
            </a:xfrm>
            <a:custGeom>
              <a:avLst/>
              <a:gdLst>
                <a:gd name="T0" fmla="*/ 213 w 1276"/>
                <a:gd name="T1" fmla="*/ 53 h 2269"/>
                <a:gd name="T2" fmla="*/ 290 w 1276"/>
                <a:gd name="T3" fmla="*/ 118 h 2269"/>
                <a:gd name="T4" fmla="*/ 348 w 1276"/>
                <a:gd name="T5" fmla="*/ 189 h 2269"/>
                <a:gd name="T6" fmla="*/ 372 w 1276"/>
                <a:gd name="T7" fmla="*/ 296 h 2269"/>
                <a:gd name="T8" fmla="*/ 331 w 1276"/>
                <a:gd name="T9" fmla="*/ 355 h 2269"/>
                <a:gd name="T10" fmla="*/ 277 w 1276"/>
                <a:gd name="T11" fmla="*/ 450 h 2269"/>
                <a:gd name="T12" fmla="*/ 213 w 1276"/>
                <a:gd name="T13" fmla="*/ 485 h 2269"/>
                <a:gd name="T14" fmla="*/ 118 w 1276"/>
                <a:gd name="T15" fmla="*/ 503 h 2269"/>
                <a:gd name="T16" fmla="*/ 107 w 1276"/>
                <a:gd name="T17" fmla="*/ 580 h 2269"/>
                <a:gd name="T18" fmla="*/ 153 w 1276"/>
                <a:gd name="T19" fmla="*/ 644 h 2269"/>
                <a:gd name="T20" fmla="*/ 95 w 1276"/>
                <a:gd name="T21" fmla="*/ 804 h 2269"/>
                <a:gd name="T22" fmla="*/ 36 w 1276"/>
                <a:gd name="T23" fmla="*/ 863 h 2269"/>
                <a:gd name="T24" fmla="*/ 18 w 1276"/>
                <a:gd name="T25" fmla="*/ 928 h 2269"/>
                <a:gd name="T26" fmla="*/ 0 w 1276"/>
                <a:gd name="T27" fmla="*/ 988 h 2269"/>
                <a:gd name="T28" fmla="*/ 29 w 1276"/>
                <a:gd name="T29" fmla="*/ 1135 h 2269"/>
                <a:gd name="T30" fmla="*/ 130 w 1276"/>
                <a:gd name="T31" fmla="*/ 1270 h 2269"/>
                <a:gd name="T32" fmla="*/ 242 w 1276"/>
                <a:gd name="T33" fmla="*/ 1365 h 2269"/>
                <a:gd name="T34" fmla="*/ 313 w 1276"/>
                <a:gd name="T35" fmla="*/ 1531 h 2269"/>
                <a:gd name="T36" fmla="*/ 366 w 1276"/>
                <a:gd name="T37" fmla="*/ 1483 h 2269"/>
                <a:gd name="T38" fmla="*/ 455 w 1276"/>
                <a:gd name="T39" fmla="*/ 1548 h 2269"/>
                <a:gd name="T40" fmla="*/ 449 w 1276"/>
                <a:gd name="T41" fmla="*/ 1655 h 2269"/>
                <a:gd name="T42" fmla="*/ 378 w 1276"/>
                <a:gd name="T43" fmla="*/ 1749 h 2269"/>
                <a:gd name="T44" fmla="*/ 449 w 1276"/>
                <a:gd name="T45" fmla="*/ 1850 h 2269"/>
                <a:gd name="T46" fmla="*/ 584 w 1276"/>
                <a:gd name="T47" fmla="*/ 1921 h 2269"/>
                <a:gd name="T48" fmla="*/ 691 w 1276"/>
                <a:gd name="T49" fmla="*/ 2068 h 2269"/>
                <a:gd name="T50" fmla="*/ 721 w 1276"/>
                <a:gd name="T51" fmla="*/ 2121 h 2269"/>
                <a:gd name="T52" fmla="*/ 691 w 1276"/>
                <a:gd name="T53" fmla="*/ 2162 h 2269"/>
                <a:gd name="T54" fmla="*/ 774 w 1276"/>
                <a:gd name="T55" fmla="*/ 2269 h 2269"/>
                <a:gd name="T56" fmla="*/ 797 w 1276"/>
                <a:gd name="T57" fmla="*/ 2246 h 2269"/>
                <a:gd name="T58" fmla="*/ 822 w 1276"/>
                <a:gd name="T59" fmla="*/ 2186 h 2269"/>
                <a:gd name="T60" fmla="*/ 916 w 1276"/>
                <a:gd name="T61" fmla="*/ 2175 h 2269"/>
                <a:gd name="T62" fmla="*/ 992 w 1276"/>
                <a:gd name="T63" fmla="*/ 2228 h 2269"/>
                <a:gd name="T64" fmla="*/ 1022 w 1276"/>
                <a:gd name="T65" fmla="*/ 2127 h 2269"/>
                <a:gd name="T66" fmla="*/ 1046 w 1276"/>
                <a:gd name="T67" fmla="*/ 2068 h 2269"/>
                <a:gd name="T68" fmla="*/ 1147 w 1276"/>
                <a:gd name="T69" fmla="*/ 2027 h 2269"/>
                <a:gd name="T70" fmla="*/ 1117 w 1276"/>
                <a:gd name="T71" fmla="*/ 1974 h 2269"/>
                <a:gd name="T72" fmla="*/ 1134 w 1276"/>
                <a:gd name="T73" fmla="*/ 1932 h 2269"/>
                <a:gd name="T74" fmla="*/ 1140 w 1276"/>
                <a:gd name="T75" fmla="*/ 1909 h 2269"/>
                <a:gd name="T76" fmla="*/ 1134 w 1276"/>
                <a:gd name="T77" fmla="*/ 1873 h 2269"/>
                <a:gd name="T78" fmla="*/ 1152 w 1276"/>
                <a:gd name="T79" fmla="*/ 1743 h 2269"/>
                <a:gd name="T80" fmla="*/ 1235 w 1276"/>
                <a:gd name="T81" fmla="*/ 1630 h 2269"/>
                <a:gd name="T82" fmla="*/ 1276 w 1276"/>
                <a:gd name="T83" fmla="*/ 1525 h 2269"/>
                <a:gd name="T84" fmla="*/ 1229 w 1276"/>
                <a:gd name="T85" fmla="*/ 1365 h 2269"/>
                <a:gd name="T86" fmla="*/ 1235 w 1276"/>
                <a:gd name="T87" fmla="*/ 1282 h 2269"/>
                <a:gd name="T88" fmla="*/ 1164 w 1276"/>
                <a:gd name="T89" fmla="*/ 301 h 2269"/>
                <a:gd name="T90" fmla="*/ 1140 w 1276"/>
                <a:gd name="T91" fmla="*/ 273 h 2269"/>
                <a:gd name="T92" fmla="*/ 1104 w 1276"/>
                <a:gd name="T93" fmla="*/ 154 h 2269"/>
                <a:gd name="T94" fmla="*/ 1051 w 1276"/>
                <a:gd name="T95" fmla="*/ 71 h 2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6"/>
                <a:gd name="T145" fmla="*/ 0 h 2269"/>
                <a:gd name="T146" fmla="*/ 1276 w 1276"/>
                <a:gd name="T147" fmla="*/ 2269 h 2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close/>
                </a:path>
              </a:pathLst>
            </a:custGeom>
            <a:noFill/>
            <a:ln w="9525">
              <a:noFill/>
              <a:round/>
              <a:headEnd/>
              <a:tailEnd/>
            </a:ln>
          </p:spPr>
          <p:txBody>
            <a:bodyPr/>
            <a:lstStyle/>
            <a:p>
              <a:endParaRPr lang="en-US"/>
            </a:p>
          </p:txBody>
        </p:sp>
        <p:sp>
          <p:nvSpPr>
            <p:cNvPr id="49" name="Freeform 50"/>
            <p:cNvSpPr>
              <a:spLocks/>
            </p:cNvSpPr>
            <p:nvPr/>
          </p:nvSpPr>
          <p:spPr bwMode="auto">
            <a:xfrm>
              <a:off x="3219" y="1663"/>
              <a:ext cx="213" cy="378"/>
            </a:xfrm>
            <a:custGeom>
              <a:avLst/>
              <a:gdLst>
                <a:gd name="T0" fmla="*/ 213 w 1276"/>
                <a:gd name="T1" fmla="*/ 53 h 2269"/>
                <a:gd name="T2" fmla="*/ 290 w 1276"/>
                <a:gd name="T3" fmla="*/ 118 h 2269"/>
                <a:gd name="T4" fmla="*/ 348 w 1276"/>
                <a:gd name="T5" fmla="*/ 189 h 2269"/>
                <a:gd name="T6" fmla="*/ 372 w 1276"/>
                <a:gd name="T7" fmla="*/ 296 h 2269"/>
                <a:gd name="T8" fmla="*/ 331 w 1276"/>
                <a:gd name="T9" fmla="*/ 355 h 2269"/>
                <a:gd name="T10" fmla="*/ 277 w 1276"/>
                <a:gd name="T11" fmla="*/ 450 h 2269"/>
                <a:gd name="T12" fmla="*/ 213 w 1276"/>
                <a:gd name="T13" fmla="*/ 485 h 2269"/>
                <a:gd name="T14" fmla="*/ 118 w 1276"/>
                <a:gd name="T15" fmla="*/ 503 h 2269"/>
                <a:gd name="T16" fmla="*/ 107 w 1276"/>
                <a:gd name="T17" fmla="*/ 580 h 2269"/>
                <a:gd name="T18" fmla="*/ 153 w 1276"/>
                <a:gd name="T19" fmla="*/ 644 h 2269"/>
                <a:gd name="T20" fmla="*/ 95 w 1276"/>
                <a:gd name="T21" fmla="*/ 804 h 2269"/>
                <a:gd name="T22" fmla="*/ 36 w 1276"/>
                <a:gd name="T23" fmla="*/ 863 h 2269"/>
                <a:gd name="T24" fmla="*/ 18 w 1276"/>
                <a:gd name="T25" fmla="*/ 928 h 2269"/>
                <a:gd name="T26" fmla="*/ 0 w 1276"/>
                <a:gd name="T27" fmla="*/ 988 h 2269"/>
                <a:gd name="T28" fmla="*/ 29 w 1276"/>
                <a:gd name="T29" fmla="*/ 1135 h 2269"/>
                <a:gd name="T30" fmla="*/ 130 w 1276"/>
                <a:gd name="T31" fmla="*/ 1270 h 2269"/>
                <a:gd name="T32" fmla="*/ 242 w 1276"/>
                <a:gd name="T33" fmla="*/ 1365 h 2269"/>
                <a:gd name="T34" fmla="*/ 313 w 1276"/>
                <a:gd name="T35" fmla="*/ 1531 h 2269"/>
                <a:gd name="T36" fmla="*/ 366 w 1276"/>
                <a:gd name="T37" fmla="*/ 1483 h 2269"/>
                <a:gd name="T38" fmla="*/ 455 w 1276"/>
                <a:gd name="T39" fmla="*/ 1548 h 2269"/>
                <a:gd name="T40" fmla="*/ 449 w 1276"/>
                <a:gd name="T41" fmla="*/ 1655 h 2269"/>
                <a:gd name="T42" fmla="*/ 378 w 1276"/>
                <a:gd name="T43" fmla="*/ 1749 h 2269"/>
                <a:gd name="T44" fmla="*/ 449 w 1276"/>
                <a:gd name="T45" fmla="*/ 1850 h 2269"/>
                <a:gd name="T46" fmla="*/ 584 w 1276"/>
                <a:gd name="T47" fmla="*/ 1921 h 2269"/>
                <a:gd name="T48" fmla="*/ 691 w 1276"/>
                <a:gd name="T49" fmla="*/ 2068 h 2269"/>
                <a:gd name="T50" fmla="*/ 721 w 1276"/>
                <a:gd name="T51" fmla="*/ 2121 h 2269"/>
                <a:gd name="T52" fmla="*/ 691 w 1276"/>
                <a:gd name="T53" fmla="*/ 2162 h 2269"/>
                <a:gd name="T54" fmla="*/ 774 w 1276"/>
                <a:gd name="T55" fmla="*/ 2269 h 2269"/>
                <a:gd name="T56" fmla="*/ 797 w 1276"/>
                <a:gd name="T57" fmla="*/ 2246 h 2269"/>
                <a:gd name="T58" fmla="*/ 822 w 1276"/>
                <a:gd name="T59" fmla="*/ 2186 h 2269"/>
                <a:gd name="T60" fmla="*/ 916 w 1276"/>
                <a:gd name="T61" fmla="*/ 2175 h 2269"/>
                <a:gd name="T62" fmla="*/ 992 w 1276"/>
                <a:gd name="T63" fmla="*/ 2228 h 2269"/>
                <a:gd name="T64" fmla="*/ 1022 w 1276"/>
                <a:gd name="T65" fmla="*/ 2127 h 2269"/>
                <a:gd name="T66" fmla="*/ 1046 w 1276"/>
                <a:gd name="T67" fmla="*/ 2068 h 2269"/>
                <a:gd name="T68" fmla="*/ 1147 w 1276"/>
                <a:gd name="T69" fmla="*/ 2027 h 2269"/>
                <a:gd name="T70" fmla="*/ 1117 w 1276"/>
                <a:gd name="T71" fmla="*/ 1974 h 2269"/>
                <a:gd name="T72" fmla="*/ 1134 w 1276"/>
                <a:gd name="T73" fmla="*/ 1932 h 2269"/>
                <a:gd name="T74" fmla="*/ 1140 w 1276"/>
                <a:gd name="T75" fmla="*/ 1909 h 2269"/>
                <a:gd name="T76" fmla="*/ 1134 w 1276"/>
                <a:gd name="T77" fmla="*/ 1873 h 2269"/>
                <a:gd name="T78" fmla="*/ 1152 w 1276"/>
                <a:gd name="T79" fmla="*/ 1743 h 2269"/>
                <a:gd name="T80" fmla="*/ 1235 w 1276"/>
                <a:gd name="T81" fmla="*/ 1630 h 2269"/>
                <a:gd name="T82" fmla="*/ 1276 w 1276"/>
                <a:gd name="T83" fmla="*/ 1525 h 2269"/>
                <a:gd name="T84" fmla="*/ 1229 w 1276"/>
                <a:gd name="T85" fmla="*/ 1365 h 2269"/>
                <a:gd name="T86" fmla="*/ 1235 w 1276"/>
                <a:gd name="T87" fmla="*/ 1282 h 2269"/>
                <a:gd name="T88" fmla="*/ 1164 w 1276"/>
                <a:gd name="T89" fmla="*/ 301 h 2269"/>
                <a:gd name="T90" fmla="*/ 1140 w 1276"/>
                <a:gd name="T91" fmla="*/ 273 h 2269"/>
                <a:gd name="T92" fmla="*/ 1104 w 1276"/>
                <a:gd name="T93" fmla="*/ 154 h 2269"/>
                <a:gd name="T94" fmla="*/ 1051 w 1276"/>
                <a:gd name="T95" fmla="*/ 71 h 22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76"/>
                <a:gd name="T145" fmla="*/ 0 h 2269"/>
                <a:gd name="T146" fmla="*/ 1276 w 1276"/>
                <a:gd name="T147" fmla="*/ 2269 h 22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path>
              </a:pathLst>
            </a:custGeom>
            <a:noFill/>
            <a:ln w="0">
              <a:solidFill>
                <a:srgbClr val="25221E"/>
              </a:solidFill>
              <a:prstDash val="solid"/>
              <a:round/>
              <a:headEnd/>
              <a:tailEnd/>
            </a:ln>
          </p:spPr>
          <p:txBody>
            <a:bodyPr/>
            <a:lstStyle/>
            <a:p>
              <a:endParaRPr lang="en-US"/>
            </a:p>
          </p:txBody>
        </p:sp>
        <p:sp>
          <p:nvSpPr>
            <p:cNvPr id="50" name="Freeform 51"/>
            <p:cNvSpPr>
              <a:spLocks/>
            </p:cNvSpPr>
            <p:nvPr/>
          </p:nvSpPr>
          <p:spPr bwMode="auto">
            <a:xfrm>
              <a:off x="3446" y="1423"/>
              <a:ext cx="208" cy="286"/>
            </a:xfrm>
            <a:custGeom>
              <a:avLst/>
              <a:gdLst>
                <a:gd name="T0" fmla="*/ 620 w 1246"/>
                <a:gd name="T1" fmla="*/ 1638 h 1714"/>
                <a:gd name="T2" fmla="*/ 1016 w 1246"/>
                <a:gd name="T3" fmla="*/ 1602 h 1714"/>
                <a:gd name="T4" fmla="*/ 1069 w 1246"/>
                <a:gd name="T5" fmla="*/ 1489 h 1714"/>
                <a:gd name="T6" fmla="*/ 1081 w 1246"/>
                <a:gd name="T7" fmla="*/ 1402 h 1714"/>
                <a:gd name="T8" fmla="*/ 1152 w 1246"/>
                <a:gd name="T9" fmla="*/ 1306 h 1714"/>
                <a:gd name="T10" fmla="*/ 1158 w 1246"/>
                <a:gd name="T11" fmla="*/ 1247 h 1714"/>
                <a:gd name="T12" fmla="*/ 1193 w 1246"/>
                <a:gd name="T13" fmla="*/ 1194 h 1714"/>
                <a:gd name="T14" fmla="*/ 1216 w 1246"/>
                <a:gd name="T15" fmla="*/ 1224 h 1714"/>
                <a:gd name="T16" fmla="*/ 1241 w 1246"/>
                <a:gd name="T17" fmla="*/ 1194 h 1714"/>
                <a:gd name="T18" fmla="*/ 1234 w 1246"/>
                <a:gd name="T19" fmla="*/ 1118 h 1714"/>
                <a:gd name="T20" fmla="*/ 1223 w 1246"/>
                <a:gd name="T21" fmla="*/ 999 h 1714"/>
                <a:gd name="T22" fmla="*/ 1122 w 1246"/>
                <a:gd name="T23" fmla="*/ 674 h 1714"/>
                <a:gd name="T24" fmla="*/ 1004 w 1246"/>
                <a:gd name="T25" fmla="*/ 669 h 1714"/>
                <a:gd name="T26" fmla="*/ 856 w 1246"/>
                <a:gd name="T27" fmla="*/ 864 h 1714"/>
                <a:gd name="T28" fmla="*/ 838 w 1246"/>
                <a:gd name="T29" fmla="*/ 857 h 1714"/>
                <a:gd name="T30" fmla="*/ 780 w 1246"/>
                <a:gd name="T31" fmla="*/ 828 h 1714"/>
                <a:gd name="T32" fmla="*/ 780 w 1246"/>
                <a:gd name="T33" fmla="*/ 728 h 1714"/>
                <a:gd name="T34" fmla="*/ 851 w 1246"/>
                <a:gd name="T35" fmla="*/ 669 h 1714"/>
                <a:gd name="T36" fmla="*/ 863 w 1246"/>
                <a:gd name="T37" fmla="*/ 621 h 1714"/>
                <a:gd name="T38" fmla="*/ 892 w 1246"/>
                <a:gd name="T39" fmla="*/ 574 h 1714"/>
                <a:gd name="T40" fmla="*/ 916 w 1246"/>
                <a:gd name="T41" fmla="*/ 426 h 1714"/>
                <a:gd name="T42" fmla="*/ 886 w 1246"/>
                <a:gd name="T43" fmla="*/ 350 h 1714"/>
                <a:gd name="T44" fmla="*/ 845 w 1246"/>
                <a:gd name="T45" fmla="*/ 291 h 1714"/>
                <a:gd name="T46" fmla="*/ 886 w 1246"/>
                <a:gd name="T47" fmla="*/ 255 h 1714"/>
                <a:gd name="T48" fmla="*/ 851 w 1246"/>
                <a:gd name="T49" fmla="*/ 167 h 1714"/>
                <a:gd name="T50" fmla="*/ 714 w 1246"/>
                <a:gd name="T51" fmla="*/ 114 h 1714"/>
                <a:gd name="T52" fmla="*/ 608 w 1246"/>
                <a:gd name="T53" fmla="*/ 66 h 1714"/>
                <a:gd name="T54" fmla="*/ 496 w 1246"/>
                <a:gd name="T55" fmla="*/ 36 h 1714"/>
                <a:gd name="T56" fmla="*/ 432 w 1246"/>
                <a:gd name="T57" fmla="*/ 30 h 1714"/>
                <a:gd name="T58" fmla="*/ 366 w 1246"/>
                <a:gd name="T59" fmla="*/ 96 h 1714"/>
                <a:gd name="T60" fmla="*/ 366 w 1246"/>
                <a:gd name="T61" fmla="*/ 160 h 1714"/>
                <a:gd name="T62" fmla="*/ 389 w 1246"/>
                <a:gd name="T63" fmla="*/ 178 h 1714"/>
                <a:gd name="T64" fmla="*/ 348 w 1246"/>
                <a:gd name="T65" fmla="*/ 196 h 1714"/>
                <a:gd name="T66" fmla="*/ 307 w 1246"/>
                <a:gd name="T67" fmla="*/ 243 h 1714"/>
                <a:gd name="T68" fmla="*/ 295 w 1246"/>
                <a:gd name="T69" fmla="*/ 320 h 1714"/>
                <a:gd name="T70" fmla="*/ 277 w 1246"/>
                <a:gd name="T71" fmla="*/ 414 h 1714"/>
                <a:gd name="T72" fmla="*/ 236 w 1246"/>
                <a:gd name="T73" fmla="*/ 396 h 1714"/>
                <a:gd name="T74" fmla="*/ 236 w 1246"/>
                <a:gd name="T75" fmla="*/ 314 h 1714"/>
                <a:gd name="T76" fmla="*/ 236 w 1246"/>
                <a:gd name="T77" fmla="*/ 284 h 1714"/>
                <a:gd name="T78" fmla="*/ 201 w 1246"/>
                <a:gd name="T79" fmla="*/ 320 h 1714"/>
                <a:gd name="T80" fmla="*/ 183 w 1246"/>
                <a:gd name="T81" fmla="*/ 385 h 1714"/>
                <a:gd name="T82" fmla="*/ 123 w 1246"/>
                <a:gd name="T83" fmla="*/ 414 h 1714"/>
                <a:gd name="T84" fmla="*/ 106 w 1246"/>
                <a:gd name="T85" fmla="*/ 467 h 1714"/>
                <a:gd name="T86" fmla="*/ 70 w 1246"/>
                <a:gd name="T87" fmla="*/ 568 h 1714"/>
                <a:gd name="T88" fmla="*/ 59 w 1246"/>
                <a:gd name="T89" fmla="*/ 687 h 1714"/>
                <a:gd name="T90" fmla="*/ 17 w 1246"/>
                <a:gd name="T91" fmla="*/ 769 h 1714"/>
                <a:gd name="T92" fmla="*/ 47 w 1246"/>
                <a:gd name="T93" fmla="*/ 893 h 1714"/>
                <a:gd name="T94" fmla="*/ 52 w 1246"/>
                <a:gd name="T95" fmla="*/ 994 h 1714"/>
                <a:gd name="T96" fmla="*/ 153 w 1246"/>
                <a:gd name="T97" fmla="*/ 1212 h 1714"/>
                <a:gd name="T98" fmla="*/ 171 w 1246"/>
                <a:gd name="T99" fmla="*/ 1313 h 1714"/>
                <a:gd name="T100" fmla="*/ 159 w 1246"/>
                <a:gd name="T101" fmla="*/ 1336 h 1714"/>
                <a:gd name="T102" fmla="*/ 136 w 1246"/>
                <a:gd name="T103" fmla="*/ 1484 h 1714"/>
                <a:gd name="T104" fmla="*/ 59 w 1246"/>
                <a:gd name="T105" fmla="*/ 1661 h 1714"/>
                <a:gd name="T106" fmla="*/ 0 w 1246"/>
                <a:gd name="T107" fmla="*/ 1714 h 17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46"/>
                <a:gd name="T163" fmla="*/ 0 h 1714"/>
                <a:gd name="T164" fmla="*/ 1246 w 1246"/>
                <a:gd name="T165" fmla="*/ 1714 h 17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close/>
                </a:path>
              </a:pathLst>
            </a:custGeom>
            <a:noFill/>
            <a:ln w="9525">
              <a:noFill/>
              <a:round/>
              <a:headEnd/>
              <a:tailEnd/>
            </a:ln>
          </p:spPr>
          <p:txBody>
            <a:bodyPr/>
            <a:lstStyle/>
            <a:p>
              <a:endParaRPr lang="en-US"/>
            </a:p>
          </p:txBody>
        </p:sp>
        <p:sp>
          <p:nvSpPr>
            <p:cNvPr id="51" name="Freeform 52"/>
            <p:cNvSpPr>
              <a:spLocks/>
            </p:cNvSpPr>
            <p:nvPr/>
          </p:nvSpPr>
          <p:spPr bwMode="auto">
            <a:xfrm>
              <a:off x="3446" y="1423"/>
              <a:ext cx="208" cy="286"/>
            </a:xfrm>
            <a:custGeom>
              <a:avLst/>
              <a:gdLst>
                <a:gd name="T0" fmla="*/ 620 w 1246"/>
                <a:gd name="T1" fmla="*/ 1638 h 1714"/>
                <a:gd name="T2" fmla="*/ 1016 w 1246"/>
                <a:gd name="T3" fmla="*/ 1602 h 1714"/>
                <a:gd name="T4" fmla="*/ 1069 w 1246"/>
                <a:gd name="T5" fmla="*/ 1489 h 1714"/>
                <a:gd name="T6" fmla="*/ 1081 w 1246"/>
                <a:gd name="T7" fmla="*/ 1402 h 1714"/>
                <a:gd name="T8" fmla="*/ 1152 w 1246"/>
                <a:gd name="T9" fmla="*/ 1306 h 1714"/>
                <a:gd name="T10" fmla="*/ 1158 w 1246"/>
                <a:gd name="T11" fmla="*/ 1247 h 1714"/>
                <a:gd name="T12" fmla="*/ 1193 w 1246"/>
                <a:gd name="T13" fmla="*/ 1194 h 1714"/>
                <a:gd name="T14" fmla="*/ 1216 w 1246"/>
                <a:gd name="T15" fmla="*/ 1224 h 1714"/>
                <a:gd name="T16" fmla="*/ 1241 w 1246"/>
                <a:gd name="T17" fmla="*/ 1194 h 1714"/>
                <a:gd name="T18" fmla="*/ 1234 w 1246"/>
                <a:gd name="T19" fmla="*/ 1118 h 1714"/>
                <a:gd name="T20" fmla="*/ 1223 w 1246"/>
                <a:gd name="T21" fmla="*/ 999 h 1714"/>
                <a:gd name="T22" fmla="*/ 1122 w 1246"/>
                <a:gd name="T23" fmla="*/ 674 h 1714"/>
                <a:gd name="T24" fmla="*/ 1004 w 1246"/>
                <a:gd name="T25" fmla="*/ 669 h 1714"/>
                <a:gd name="T26" fmla="*/ 856 w 1246"/>
                <a:gd name="T27" fmla="*/ 864 h 1714"/>
                <a:gd name="T28" fmla="*/ 838 w 1246"/>
                <a:gd name="T29" fmla="*/ 857 h 1714"/>
                <a:gd name="T30" fmla="*/ 780 w 1246"/>
                <a:gd name="T31" fmla="*/ 828 h 1714"/>
                <a:gd name="T32" fmla="*/ 780 w 1246"/>
                <a:gd name="T33" fmla="*/ 728 h 1714"/>
                <a:gd name="T34" fmla="*/ 851 w 1246"/>
                <a:gd name="T35" fmla="*/ 669 h 1714"/>
                <a:gd name="T36" fmla="*/ 863 w 1246"/>
                <a:gd name="T37" fmla="*/ 621 h 1714"/>
                <a:gd name="T38" fmla="*/ 892 w 1246"/>
                <a:gd name="T39" fmla="*/ 574 h 1714"/>
                <a:gd name="T40" fmla="*/ 916 w 1246"/>
                <a:gd name="T41" fmla="*/ 426 h 1714"/>
                <a:gd name="T42" fmla="*/ 886 w 1246"/>
                <a:gd name="T43" fmla="*/ 350 h 1714"/>
                <a:gd name="T44" fmla="*/ 845 w 1246"/>
                <a:gd name="T45" fmla="*/ 291 h 1714"/>
                <a:gd name="T46" fmla="*/ 886 w 1246"/>
                <a:gd name="T47" fmla="*/ 255 h 1714"/>
                <a:gd name="T48" fmla="*/ 851 w 1246"/>
                <a:gd name="T49" fmla="*/ 167 h 1714"/>
                <a:gd name="T50" fmla="*/ 714 w 1246"/>
                <a:gd name="T51" fmla="*/ 114 h 1714"/>
                <a:gd name="T52" fmla="*/ 608 w 1246"/>
                <a:gd name="T53" fmla="*/ 66 h 1714"/>
                <a:gd name="T54" fmla="*/ 496 w 1246"/>
                <a:gd name="T55" fmla="*/ 36 h 1714"/>
                <a:gd name="T56" fmla="*/ 432 w 1246"/>
                <a:gd name="T57" fmla="*/ 30 h 1714"/>
                <a:gd name="T58" fmla="*/ 366 w 1246"/>
                <a:gd name="T59" fmla="*/ 96 h 1714"/>
                <a:gd name="T60" fmla="*/ 366 w 1246"/>
                <a:gd name="T61" fmla="*/ 160 h 1714"/>
                <a:gd name="T62" fmla="*/ 389 w 1246"/>
                <a:gd name="T63" fmla="*/ 178 h 1714"/>
                <a:gd name="T64" fmla="*/ 348 w 1246"/>
                <a:gd name="T65" fmla="*/ 196 h 1714"/>
                <a:gd name="T66" fmla="*/ 307 w 1246"/>
                <a:gd name="T67" fmla="*/ 243 h 1714"/>
                <a:gd name="T68" fmla="*/ 295 w 1246"/>
                <a:gd name="T69" fmla="*/ 320 h 1714"/>
                <a:gd name="T70" fmla="*/ 277 w 1246"/>
                <a:gd name="T71" fmla="*/ 414 h 1714"/>
                <a:gd name="T72" fmla="*/ 236 w 1246"/>
                <a:gd name="T73" fmla="*/ 396 h 1714"/>
                <a:gd name="T74" fmla="*/ 236 w 1246"/>
                <a:gd name="T75" fmla="*/ 314 h 1714"/>
                <a:gd name="T76" fmla="*/ 236 w 1246"/>
                <a:gd name="T77" fmla="*/ 284 h 1714"/>
                <a:gd name="T78" fmla="*/ 201 w 1246"/>
                <a:gd name="T79" fmla="*/ 320 h 1714"/>
                <a:gd name="T80" fmla="*/ 183 w 1246"/>
                <a:gd name="T81" fmla="*/ 385 h 1714"/>
                <a:gd name="T82" fmla="*/ 123 w 1246"/>
                <a:gd name="T83" fmla="*/ 414 h 1714"/>
                <a:gd name="T84" fmla="*/ 106 w 1246"/>
                <a:gd name="T85" fmla="*/ 467 h 1714"/>
                <a:gd name="T86" fmla="*/ 70 w 1246"/>
                <a:gd name="T87" fmla="*/ 568 h 1714"/>
                <a:gd name="T88" fmla="*/ 59 w 1246"/>
                <a:gd name="T89" fmla="*/ 687 h 1714"/>
                <a:gd name="T90" fmla="*/ 17 w 1246"/>
                <a:gd name="T91" fmla="*/ 769 h 1714"/>
                <a:gd name="T92" fmla="*/ 47 w 1246"/>
                <a:gd name="T93" fmla="*/ 893 h 1714"/>
                <a:gd name="T94" fmla="*/ 52 w 1246"/>
                <a:gd name="T95" fmla="*/ 994 h 1714"/>
                <a:gd name="T96" fmla="*/ 153 w 1246"/>
                <a:gd name="T97" fmla="*/ 1212 h 1714"/>
                <a:gd name="T98" fmla="*/ 171 w 1246"/>
                <a:gd name="T99" fmla="*/ 1313 h 1714"/>
                <a:gd name="T100" fmla="*/ 159 w 1246"/>
                <a:gd name="T101" fmla="*/ 1336 h 1714"/>
                <a:gd name="T102" fmla="*/ 136 w 1246"/>
                <a:gd name="T103" fmla="*/ 1484 h 1714"/>
                <a:gd name="T104" fmla="*/ 59 w 1246"/>
                <a:gd name="T105" fmla="*/ 1661 h 1714"/>
                <a:gd name="T106" fmla="*/ 0 w 1246"/>
                <a:gd name="T107" fmla="*/ 1714 h 17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46"/>
                <a:gd name="T163" fmla="*/ 0 h 1714"/>
                <a:gd name="T164" fmla="*/ 1246 w 1246"/>
                <a:gd name="T165" fmla="*/ 1714 h 17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path>
              </a:pathLst>
            </a:custGeom>
            <a:noFill/>
            <a:ln w="0">
              <a:solidFill>
                <a:srgbClr val="25221E"/>
              </a:solidFill>
              <a:prstDash val="solid"/>
              <a:round/>
              <a:headEnd/>
              <a:tailEnd/>
            </a:ln>
          </p:spPr>
          <p:txBody>
            <a:bodyPr/>
            <a:lstStyle/>
            <a:p>
              <a:endParaRPr lang="en-US"/>
            </a:p>
          </p:txBody>
        </p:sp>
        <p:sp>
          <p:nvSpPr>
            <p:cNvPr id="54" name="Freeform 55"/>
            <p:cNvSpPr>
              <a:spLocks/>
            </p:cNvSpPr>
            <p:nvPr/>
          </p:nvSpPr>
          <p:spPr bwMode="auto">
            <a:xfrm>
              <a:off x="3408" y="1696"/>
              <a:ext cx="163" cy="286"/>
            </a:xfrm>
            <a:custGeom>
              <a:avLst/>
              <a:gdLst>
                <a:gd name="T0" fmla="*/ 30 w 975"/>
                <a:gd name="T1" fmla="*/ 99 h 1712"/>
                <a:gd name="T2" fmla="*/ 112 w 975"/>
                <a:gd name="T3" fmla="*/ 1063 h 1712"/>
                <a:gd name="T4" fmla="*/ 101 w 975"/>
                <a:gd name="T5" fmla="*/ 1080 h 1712"/>
                <a:gd name="T6" fmla="*/ 107 w 975"/>
                <a:gd name="T7" fmla="*/ 1116 h 1712"/>
                <a:gd name="T8" fmla="*/ 95 w 975"/>
                <a:gd name="T9" fmla="*/ 1163 h 1712"/>
                <a:gd name="T10" fmla="*/ 130 w 975"/>
                <a:gd name="T11" fmla="*/ 1240 h 1712"/>
                <a:gd name="T12" fmla="*/ 142 w 975"/>
                <a:gd name="T13" fmla="*/ 1323 h 1712"/>
                <a:gd name="T14" fmla="*/ 101 w 975"/>
                <a:gd name="T15" fmla="*/ 1405 h 1712"/>
                <a:gd name="T16" fmla="*/ 101 w 975"/>
                <a:gd name="T17" fmla="*/ 1428 h 1712"/>
                <a:gd name="T18" fmla="*/ 71 w 975"/>
                <a:gd name="T19" fmla="*/ 1494 h 1712"/>
                <a:gd name="T20" fmla="*/ 18 w 975"/>
                <a:gd name="T21" fmla="*/ 1541 h 1712"/>
                <a:gd name="T22" fmla="*/ 18 w 975"/>
                <a:gd name="T23" fmla="*/ 1600 h 1712"/>
                <a:gd name="T24" fmla="*/ 0 w 975"/>
                <a:gd name="T25" fmla="*/ 1671 h 1712"/>
                <a:gd name="T26" fmla="*/ 0 w 975"/>
                <a:gd name="T27" fmla="*/ 1694 h 1712"/>
                <a:gd name="T28" fmla="*/ 6 w 975"/>
                <a:gd name="T29" fmla="*/ 1707 h 1712"/>
                <a:gd name="T30" fmla="*/ 30 w 975"/>
                <a:gd name="T31" fmla="*/ 1712 h 1712"/>
                <a:gd name="T32" fmla="*/ 59 w 975"/>
                <a:gd name="T33" fmla="*/ 1701 h 1712"/>
                <a:gd name="T34" fmla="*/ 54 w 975"/>
                <a:gd name="T35" fmla="*/ 1694 h 1712"/>
                <a:gd name="T36" fmla="*/ 66 w 975"/>
                <a:gd name="T37" fmla="*/ 1659 h 1712"/>
                <a:gd name="T38" fmla="*/ 124 w 975"/>
                <a:gd name="T39" fmla="*/ 1666 h 1712"/>
                <a:gd name="T40" fmla="*/ 201 w 975"/>
                <a:gd name="T41" fmla="*/ 1636 h 1712"/>
                <a:gd name="T42" fmla="*/ 295 w 975"/>
                <a:gd name="T43" fmla="*/ 1677 h 1712"/>
                <a:gd name="T44" fmla="*/ 302 w 975"/>
                <a:gd name="T45" fmla="*/ 1689 h 1712"/>
                <a:gd name="T46" fmla="*/ 325 w 975"/>
                <a:gd name="T47" fmla="*/ 1683 h 1712"/>
                <a:gd name="T48" fmla="*/ 343 w 975"/>
                <a:gd name="T49" fmla="*/ 1623 h 1712"/>
                <a:gd name="T50" fmla="*/ 396 w 975"/>
                <a:gd name="T51" fmla="*/ 1600 h 1712"/>
                <a:gd name="T52" fmla="*/ 414 w 975"/>
                <a:gd name="T53" fmla="*/ 1630 h 1712"/>
                <a:gd name="T54" fmla="*/ 449 w 975"/>
                <a:gd name="T55" fmla="*/ 1653 h 1712"/>
                <a:gd name="T56" fmla="*/ 473 w 975"/>
                <a:gd name="T57" fmla="*/ 1630 h 1712"/>
                <a:gd name="T58" fmla="*/ 497 w 975"/>
                <a:gd name="T59" fmla="*/ 1547 h 1712"/>
                <a:gd name="T60" fmla="*/ 520 w 975"/>
                <a:gd name="T61" fmla="*/ 1524 h 1712"/>
                <a:gd name="T62" fmla="*/ 543 w 975"/>
                <a:gd name="T63" fmla="*/ 1524 h 1712"/>
                <a:gd name="T64" fmla="*/ 579 w 975"/>
                <a:gd name="T65" fmla="*/ 1565 h 1712"/>
                <a:gd name="T66" fmla="*/ 657 w 975"/>
                <a:gd name="T67" fmla="*/ 1565 h 1712"/>
                <a:gd name="T68" fmla="*/ 674 w 975"/>
                <a:gd name="T69" fmla="*/ 1494 h 1712"/>
                <a:gd name="T70" fmla="*/ 804 w 975"/>
                <a:gd name="T71" fmla="*/ 1323 h 1712"/>
                <a:gd name="T72" fmla="*/ 804 w 975"/>
                <a:gd name="T73" fmla="*/ 1263 h 1712"/>
                <a:gd name="T74" fmla="*/ 833 w 975"/>
                <a:gd name="T75" fmla="*/ 1252 h 1712"/>
                <a:gd name="T76" fmla="*/ 886 w 975"/>
                <a:gd name="T77" fmla="*/ 1258 h 1712"/>
                <a:gd name="T78" fmla="*/ 928 w 975"/>
                <a:gd name="T79" fmla="*/ 1222 h 1712"/>
                <a:gd name="T80" fmla="*/ 964 w 975"/>
                <a:gd name="T81" fmla="*/ 1217 h 1712"/>
                <a:gd name="T82" fmla="*/ 975 w 975"/>
                <a:gd name="T83" fmla="*/ 1187 h 1712"/>
                <a:gd name="T84" fmla="*/ 957 w 975"/>
                <a:gd name="T85" fmla="*/ 1121 h 1712"/>
                <a:gd name="T86" fmla="*/ 957 w 975"/>
                <a:gd name="T87" fmla="*/ 1098 h 1712"/>
                <a:gd name="T88" fmla="*/ 969 w 975"/>
                <a:gd name="T89" fmla="*/ 1068 h 1712"/>
                <a:gd name="T90" fmla="*/ 851 w 975"/>
                <a:gd name="T91" fmla="*/ 17 h 1712"/>
                <a:gd name="T92" fmla="*/ 845 w 975"/>
                <a:gd name="T93" fmla="*/ 0 h 1712"/>
                <a:gd name="T94" fmla="*/ 225 w 975"/>
                <a:gd name="T95" fmla="*/ 76 h 1712"/>
                <a:gd name="T96" fmla="*/ 208 w 975"/>
                <a:gd name="T97" fmla="*/ 94 h 1712"/>
                <a:gd name="T98" fmla="*/ 160 w 975"/>
                <a:gd name="T99" fmla="*/ 112 h 1712"/>
                <a:gd name="T100" fmla="*/ 130 w 975"/>
                <a:gd name="T101" fmla="*/ 124 h 1712"/>
                <a:gd name="T102" fmla="*/ 77 w 975"/>
                <a:gd name="T103" fmla="*/ 135 h 1712"/>
                <a:gd name="T104" fmla="*/ 30 w 975"/>
                <a:gd name="T105" fmla="*/ 99 h 1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5"/>
                <a:gd name="T160" fmla="*/ 0 h 1712"/>
                <a:gd name="T161" fmla="*/ 975 w 975"/>
                <a:gd name="T162" fmla="*/ 1712 h 1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close/>
                </a:path>
              </a:pathLst>
            </a:custGeom>
            <a:solidFill>
              <a:srgbClr val="FFFF66"/>
            </a:solidFill>
            <a:ln w="9525">
              <a:noFill/>
              <a:round/>
              <a:headEnd/>
              <a:tailEnd/>
            </a:ln>
          </p:spPr>
          <p:txBody>
            <a:bodyPr/>
            <a:lstStyle/>
            <a:p>
              <a:endParaRPr lang="en-US"/>
            </a:p>
          </p:txBody>
        </p:sp>
        <p:sp>
          <p:nvSpPr>
            <p:cNvPr id="55" name="Freeform 56"/>
            <p:cNvSpPr>
              <a:spLocks/>
            </p:cNvSpPr>
            <p:nvPr/>
          </p:nvSpPr>
          <p:spPr bwMode="auto">
            <a:xfrm>
              <a:off x="3408" y="1696"/>
              <a:ext cx="163" cy="286"/>
            </a:xfrm>
            <a:custGeom>
              <a:avLst/>
              <a:gdLst>
                <a:gd name="T0" fmla="*/ 30 w 975"/>
                <a:gd name="T1" fmla="*/ 99 h 1712"/>
                <a:gd name="T2" fmla="*/ 112 w 975"/>
                <a:gd name="T3" fmla="*/ 1063 h 1712"/>
                <a:gd name="T4" fmla="*/ 101 w 975"/>
                <a:gd name="T5" fmla="*/ 1080 h 1712"/>
                <a:gd name="T6" fmla="*/ 107 w 975"/>
                <a:gd name="T7" fmla="*/ 1116 h 1712"/>
                <a:gd name="T8" fmla="*/ 95 w 975"/>
                <a:gd name="T9" fmla="*/ 1163 h 1712"/>
                <a:gd name="T10" fmla="*/ 130 w 975"/>
                <a:gd name="T11" fmla="*/ 1240 h 1712"/>
                <a:gd name="T12" fmla="*/ 142 w 975"/>
                <a:gd name="T13" fmla="*/ 1323 h 1712"/>
                <a:gd name="T14" fmla="*/ 101 w 975"/>
                <a:gd name="T15" fmla="*/ 1405 h 1712"/>
                <a:gd name="T16" fmla="*/ 101 w 975"/>
                <a:gd name="T17" fmla="*/ 1428 h 1712"/>
                <a:gd name="T18" fmla="*/ 71 w 975"/>
                <a:gd name="T19" fmla="*/ 1494 h 1712"/>
                <a:gd name="T20" fmla="*/ 18 w 975"/>
                <a:gd name="T21" fmla="*/ 1541 h 1712"/>
                <a:gd name="T22" fmla="*/ 18 w 975"/>
                <a:gd name="T23" fmla="*/ 1600 h 1712"/>
                <a:gd name="T24" fmla="*/ 0 w 975"/>
                <a:gd name="T25" fmla="*/ 1671 h 1712"/>
                <a:gd name="T26" fmla="*/ 0 w 975"/>
                <a:gd name="T27" fmla="*/ 1694 h 1712"/>
                <a:gd name="T28" fmla="*/ 6 w 975"/>
                <a:gd name="T29" fmla="*/ 1707 h 1712"/>
                <a:gd name="T30" fmla="*/ 30 w 975"/>
                <a:gd name="T31" fmla="*/ 1712 h 1712"/>
                <a:gd name="T32" fmla="*/ 59 w 975"/>
                <a:gd name="T33" fmla="*/ 1701 h 1712"/>
                <a:gd name="T34" fmla="*/ 54 w 975"/>
                <a:gd name="T35" fmla="*/ 1694 h 1712"/>
                <a:gd name="T36" fmla="*/ 66 w 975"/>
                <a:gd name="T37" fmla="*/ 1659 h 1712"/>
                <a:gd name="T38" fmla="*/ 124 w 975"/>
                <a:gd name="T39" fmla="*/ 1666 h 1712"/>
                <a:gd name="T40" fmla="*/ 201 w 975"/>
                <a:gd name="T41" fmla="*/ 1636 h 1712"/>
                <a:gd name="T42" fmla="*/ 295 w 975"/>
                <a:gd name="T43" fmla="*/ 1677 h 1712"/>
                <a:gd name="T44" fmla="*/ 302 w 975"/>
                <a:gd name="T45" fmla="*/ 1689 h 1712"/>
                <a:gd name="T46" fmla="*/ 325 w 975"/>
                <a:gd name="T47" fmla="*/ 1683 h 1712"/>
                <a:gd name="T48" fmla="*/ 343 w 975"/>
                <a:gd name="T49" fmla="*/ 1623 h 1712"/>
                <a:gd name="T50" fmla="*/ 396 w 975"/>
                <a:gd name="T51" fmla="*/ 1600 h 1712"/>
                <a:gd name="T52" fmla="*/ 414 w 975"/>
                <a:gd name="T53" fmla="*/ 1630 h 1712"/>
                <a:gd name="T54" fmla="*/ 449 w 975"/>
                <a:gd name="T55" fmla="*/ 1653 h 1712"/>
                <a:gd name="T56" fmla="*/ 473 w 975"/>
                <a:gd name="T57" fmla="*/ 1630 h 1712"/>
                <a:gd name="T58" fmla="*/ 497 w 975"/>
                <a:gd name="T59" fmla="*/ 1547 h 1712"/>
                <a:gd name="T60" fmla="*/ 520 w 975"/>
                <a:gd name="T61" fmla="*/ 1524 h 1712"/>
                <a:gd name="T62" fmla="*/ 543 w 975"/>
                <a:gd name="T63" fmla="*/ 1524 h 1712"/>
                <a:gd name="T64" fmla="*/ 579 w 975"/>
                <a:gd name="T65" fmla="*/ 1565 h 1712"/>
                <a:gd name="T66" fmla="*/ 657 w 975"/>
                <a:gd name="T67" fmla="*/ 1565 h 1712"/>
                <a:gd name="T68" fmla="*/ 674 w 975"/>
                <a:gd name="T69" fmla="*/ 1494 h 1712"/>
                <a:gd name="T70" fmla="*/ 804 w 975"/>
                <a:gd name="T71" fmla="*/ 1323 h 1712"/>
                <a:gd name="T72" fmla="*/ 804 w 975"/>
                <a:gd name="T73" fmla="*/ 1263 h 1712"/>
                <a:gd name="T74" fmla="*/ 833 w 975"/>
                <a:gd name="T75" fmla="*/ 1252 h 1712"/>
                <a:gd name="T76" fmla="*/ 886 w 975"/>
                <a:gd name="T77" fmla="*/ 1258 h 1712"/>
                <a:gd name="T78" fmla="*/ 928 w 975"/>
                <a:gd name="T79" fmla="*/ 1222 h 1712"/>
                <a:gd name="T80" fmla="*/ 964 w 975"/>
                <a:gd name="T81" fmla="*/ 1217 h 1712"/>
                <a:gd name="T82" fmla="*/ 975 w 975"/>
                <a:gd name="T83" fmla="*/ 1187 h 1712"/>
                <a:gd name="T84" fmla="*/ 957 w 975"/>
                <a:gd name="T85" fmla="*/ 1121 h 1712"/>
                <a:gd name="T86" fmla="*/ 957 w 975"/>
                <a:gd name="T87" fmla="*/ 1098 h 1712"/>
                <a:gd name="T88" fmla="*/ 969 w 975"/>
                <a:gd name="T89" fmla="*/ 1068 h 1712"/>
                <a:gd name="T90" fmla="*/ 851 w 975"/>
                <a:gd name="T91" fmla="*/ 17 h 1712"/>
                <a:gd name="T92" fmla="*/ 845 w 975"/>
                <a:gd name="T93" fmla="*/ 0 h 1712"/>
                <a:gd name="T94" fmla="*/ 225 w 975"/>
                <a:gd name="T95" fmla="*/ 76 h 1712"/>
                <a:gd name="T96" fmla="*/ 208 w 975"/>
                <a:gd name="T97" fmla="*/ 94 h 1712"/>
                <a:gd name="T98" fmla="*/ 160 w 975"/>
                <a:gd name="T99" fmla="*/ 112 h 1712"/>
                <a:gd name="T100" fmla="*/ 130 w 975"/>
                <a:gd name="T101" fmla="*/ 124 h 1712"/>
                <a:gd name="T102" fmla="*/ 77 w 975"/>
                <a:gd name="T103" fmla="*/ 135 h 1712"/>
                <a:gd name="T104" fmla="*/ 30 w 975"/>
                <a:gd name="T105" fmla="*/ 99 h 1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5"/>
                <a:gd name="T160" fmla="*/ 0 h 1712"/>
                <a:gd name="T161" fmla="*/ 975 w 975"/>
                <a:gd name="T162" fmla="*/ 1712 h 1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path>
              </a:pathLst>
            </a:custGeom>
            <a:solidFill>
              <a:schemeClr val="bg1"/>
            </a:solidFill>
            <a:ln w="0">
              <a:solidFill>
                <a:srgbClr val="25221E"/>
              </a:solidFill>
              <a:prstDash val="solid"/>
              <a:round/>
              <a:headEnd/>
              <a:tailEnd/>
            </a:ln>
          </p:spPr>
          <p:txBody>
            <a:bodyPr/>
            <a:lstStyle/>
            <a:p>
              <a:endParaRPr lang="en-US"/>
            </a:p>
          </p:txBody>
        </p:sp>
        <p:sp>
          <p:nvSpPr>
            <p:cNvPr id="56" name="Freeform 57"/>
            <p:cNvSpPr>
              <a:spLocks/>
            </p:cNvSpPr>
            <p:nvPr/>
          </p:nvSpPr>
          <p:spPr bwMode="auto">
            <a:xfrm>
              <a:off x="3339" y="1873"/>
              <a:ext cx="393" cy="202"/>
            </a:xfrm>
            <a:custGeom>
              <a:avLst/>
              <a:gdLst>
                <a:gd name="T0" fmla="*/ 472 w 2357"/>
                <a:gd name="T1" fmla="*/ 1176 h 1211"/>
                <a:gd name="T2" fmla="*/ 461 w 2357"/>
                <a:gd name="T3" fmla="*/ 1110 h 1211"/>
                <a:gd name="T4" fmla="*/ 532 w 2357"/>
                <a:gd name="T5" fmla="*/ 1116 h 1211"/>
                <a:gd name="T6" fmla="*/ 1890 w 2357"/>
                <a:gd name="T7" fmla="*/ 974 h 1211"/>
                <a:gd name="T8" fmla="*/ 2026 w 2357"/>
                <a:gd name="T9" fmla="*/ 903 h 1211"/>
                <a:gd name="T10" fmla="*/ 2103 w 2357"/>
                <a:gd name="T11" fmla="*/ 826 h 1211"/>
                <a:gd name="T12" fmla="*/ 2115 w 2357"/>
                <a:gd name="T13" fmla="*/ 785 h 1211"/>
                <a:gd name="T14" fmla="*/ 2150 w 2357"/>
                <a:gd name="T15" fmla="*/ 732 h 1211"/>
                <a:gd name="T16" fmla="*/ 2345 w 2357"/>
                <a:gd name="T17" fmla="*/ 560 h 1211"/>
                <a:gd name="T18" fmla="*/ 2333 w 2357"/>
                <a:gd name="T19" fmla="*/ 532 h 1211"/>
                <a:gd name="T20" fmla="*/ 2303 w 2357"/>
                <a:gd name="T21" fmla="*/ 507 h 1211"/>
                <a:gd name="T22" fmla="*/ 2262 w 2357"/>
                <a:gd name="T23" fmla="*/ 484 h 1211"/>
                <a:gd name="T24" fmla="*/ 2239 w 2357"/>
                <a:gd name="T25" fmla="*/ 478 h 1211"/>
                <a:gd name="T26" fmla="*/ 2133 w 2357"/>
                <a:gd name="T27" fmla="*/ 337 h 1211"/>
                <a:gd name="T28" fmla="*/ 2126 w 2357"/>
                <a:gd name="T29" fmla="*/ 283 h 1211"/>
                <a:gd name="T30" fmla="*/ 2120 w 2357"/>
                <a:gd name="T31" fmla="*/ 195 h 1211"/>
                <a:gd name="T32" fmla="*/ 2074 w 2357"/>
                <a:gd name="T33" fmla="*/ 159 h 1211"/>
                <a:gd name="T34" fmla="*/ 2003 w 2357"/>
                <a:gd name="T35" fmla="*/ 100 h 1211"/>
                <a:gd name="T36" fmla="*/ 1950 w 2357"/>
                <a:gd name="T37" fmla="*/ 106 h 1211"/>
                <a:gd name="T38" fmla="*/ 1914 w 2357"/>
                <a:gd name="T39" fmla="*/ 136 h 1211"/>
                <a:gd name="T40" fmla="*/ 1861 w 2357"/>
                <a:gd name="T41" fmla="*/ 154 h 1211"/>
                <a:gd name="T42" fmla="*/ 1783 w 2357"/>
                <a:gd name="T43" fmla="*/ 136 h 1211"/>
                <a:gd name="T44" fmla="*/ 1689 w 2357"/>
                <a:gd name="T45" fmla="*/ 118 h 1211"/>
                <a:gd name="T46" fmla="*/ 1583 w 2357"/>
                <a:gd name="T47" fmla="*/ 106 h 1211"/>
                <a:gd name="T48" fmla="*/ 1489 w 2357"/>
                <a:gd name="T49" fmla="*/ 0 h 1211"/>
                <a:gd name="T50" fmla="*/ 1441 w 2357"/>
                <a:gd name="T51" fmla="*/ 23 h 1211"/>
                <a:gd name="T52" fmla="*/ 1382 w 2357"/>
                <a:gd name="T53" fmla="*/ 5 h 1211"/>
                <a:gd name="T54" fmla="*/ 1370 w 2357"/>
                <a:gd name="T55" fmla="*/ 58 h 1211"/>
                <a:gd name="T56" fmla="*/ 1377 w 2357"/>
                <a:gd name="T57" fmla="*/ 154 h 1211"/>
                <a:gd name="T58" fmla="*/ 1299 w 2357"/>
                <a:gd name="T59" fmla="*/ 195 h 1211"/>
                <a:gd name="T60" fmla="*/ 1217 w 2357"/>
                <a:gd name="T61" fmla="*/ 200 h 1211"/>
                <a:gd name="T62" fmla="*/ 1087 w 2357"/>
                <a:gd name="T63" fmla="*/ 431 h 1211"/>
                <a:gd name="T64" fmla="*/ 992 w 2357"/>
                <a:gd name="T65" fmla="*/ 502 h 1211"/>
                <a:gd name="T66" fmla="*/ 933 w 2357"/>
                <a:gd name="T67" fmla="*/ 461 h 1211"/>
                <a:gd name="T68" fmla="*/ 886 w 2357"/>
                <a:gd name="T69" fmla="*/ 567 h 1211"/>
                <a:gd name="T70" fmla="*/ 827 w 2357"/>
                <a:gd name="T71" fmla="*/ 567 h 1211"/>
                <a:gd name="T72" fmla="*/ 756 w 2357"/>
                <a:gd name="T73" fmla="*/ 560 h 1211"/>
                <a:gd name="T74" fmla="*/ 715 w 2357"/>
                <a:gd name="T75" fmla="*/ 626 h 1211"/>
                <a:gd name="T76" fmla="*/ 614 w 2357"/>
                <a:gd name="T77" fmla="*/ 573 h 1211"/>
                <a:gd name="T78" fmla="*/ 479 w 2357"/>
                <a:gd name="T79" fmla="*/ 596 h 1211"/>
                <a:gd name="T80" fmla="*/ 472 w 2357"/>
                <a:gd name="T81" fmla="*/ 638 h 1211"/>
                <a:gd name="T82" fmla="*/ 419 w 2357"/>
                <a:gd name="T83" fmla="*/ 644 h 1211"/>
                <a:gd name="T84" fmla="*/ 413 w 2357"/>
                <a:gd name="T85" fmla="*/ 667 h 1211"/>
                <a:gd name="T86" fmla="*/ 396 w 2357"/>
                <a:gd name="T87" fmla="*/ 709 h 1211"/>
                <a:gd name="T88" fmla="*/ 426 w 2357"/>
                <a:gd name="T89" fmla="*/ 762 h 1211"/>
                <a:gd name="T90" fmla="*/ 325 w 2357"/>
                <a:gd name="T91" fmla="*/ 803 h 1211"/>
                <a:gd name="T92" fmla="*/ 301 w 2357"/>
                <a:gd name="T93" fmla="*/ 862 h 1211"/>
                <a:gd name="T94" fmla="*/ 271 w 2357"/>
                <a:gd name="T95" fmla="*/ 963 h 1211"/>
                <a:gd name="T96" fmla="*/ 195 w 2357"/>
                <a:gd name="T97" fmla="*/ 910 h 1211"/>
                <a:gd name="T98" fmla="*/ 101 w 2357"/>
                <a:gd name="T99" fmla="*/ 921 h 1211"/>
                <a:gd name="T100" fmla="*/ 89 w 2357"/>
                <a:gd name="T101" fmla="*/ 1004 h 1211"/>
                <a:gd name="T102" fmla="*/ 118 w 2357"/>
                <a:gd name="T103" fmla="*/ 1016 h 1211"/>
                <a:gd name="T104" fmla="*/ 94 w 2357"/>
                <a:gd name="T105" fmla="*/ 1158 h 1211"/>
                <a:gd name="T106" fmla="*/ 59 w 2357"/>
                <a:gd name="T107" fmla="*/ 1163 h 1211"/>
                <a:gd name="T108" fmla="*/ 0 w 2357"/>
                <a:gd name="T109" fmla="*/ 1211 h 12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7"/>
                <a:gd name="T166" fmla="*/ 0 h 1211"/>
                <a:gd name="T167" fmla="*/ 2357 w 2357"/>
                <a:gd name="T168" fmla="*/ 1211 h 12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close/>
                </a:path>
              </a:pathLst>
            </a:custGeom>
            <a:solidFill>
              <a:srgbClr val="FFFF00"/>
            </a:solidFill>
            <a:ln w="9525">
              <a:noFill/>
              <a:round/>
              <a:headEnd/>
              <a:tailEnd/>
            </a:ln>
          </p:spPr>
          <p:txBody>
            <a:bodyPr/>
            <a:lstStyle/>
            <a:p>
              <a:endParaRPr lang="en-US"/>
            </a:p>
          </p:txBody>
        </p:sp>
        <p:sp>
          <p:nvSpPr>
            <p:cNvPr id="57" name="Freeform 58"/>
            <p:cNvSpPr>
              <a:spLocks/>
            </p:cNvSpPr>
            <p:nvPr/>
          </p:nvSpPr>
          <p:spPr bwMode="auto">
            <a:xfrm>
              <a:off x="3339" y="1873"/>
              <a:ext cx="393" cy="202"/>
            </a:xfrm>
            <a:custGeom>
              <a:avLst/>
              <a:gdLst>
                <a:gd name="T0" fmla="*/ 472 w 2357"/>
                <a:gd name="T1" fmla="*/ 1176 h 1211"/>
                <a:gd name="T2" fmla="*/ 461 w 2357"/>
                <a:gd name="T3" fmla="*/ 1110 h 1211"/>
                <a:gd name="T4" fmla="*/ 532 w 2357"/>
                <a:gd name="T5" fmla="*/ 1116 h 1211"/>
                <a:gd name="T6" fmla="*/ 1890 w 2357"/>
                <a:gd name="T7" fmla="*/ 974 h 1211"/>
                <a:gd name="T8" fmla="*/ 2026 w 2357"/>
                <a:gd name="T9" fmla="*/ 903 h 1211"/>
                <a:gd name="T10" fmla="*/ 2103 w 2357"/>
                <a:gd name="T11" fmla="*/ 826 h 1211"/>
                <a:gd name="T12" fmla="*/ 2115 w 2357"/>
                <a:gd name="T13" fmla="*/ 785 h 1211"/>
                <a:gd name="T14" fmla="*/ 2150 w 2357"/>
                <a:gd name="T15" fmla="*/ 732 h 1211"/>
                <a:gd name="T16" fmla="*/ 2345 w 2357"/>
                <a:gd name="T17" fmla="*/ 560 h 1211"/>
                <a:gd name="T18" fmla="*/ 2333 w 2357"/>
                <a:gd name="T19" fmla="*/ 532 h 1211"/>
                <a:gd name="T20" fmla="*/ 2303 w 2357"/>
                <a:gd name="T21" fmla="*/ 507 h 1211"/>
                <a:gd name="T22" fmla="*/ 2262 w 2357"/>
                <a:gd name="T23" fmla="*/ 484 h 1211"/>
                <a:gd name="T24" fmla="*/ 2239 w 2357"/>
                <a:gd name="T25" fmla="*/ 478 h 1211"/>
                <a:gd name="T26" fmla="*/ 2133 w 2357"/>
                <a:gd name="T27" fmla="*/ 337 h 1211"/>
                <a:gd name="T28" fmla="*/ 2126 w 2357"/>
                <a:gd name="T29" fmla="*/ 283 h 1211"/>
                <a:gd name="T30" fmla="*/ 2120 w 2357"/>
                <a:gd name="T31" fmla="*/ 195 h 1211"/>
                <a:gd name="T32" fmla="*/ 2074 w 2357"/>
                <a:gd name="T33" fmla="*/ 159 h 1211"/>
                <a:gd name="T34" fmla="*/ 2003 w 2357"/>
                <a:gd name="T35" fmla="*/ 100 h 1211"/>
                <a:gd name="T36" fmla="*/ 1950 w 2357"/>
                <a:gd name="T37" fmla="*/ 106 h 1211"/>
                <a:gd name="T38" fmla="*/ 1914 w 2357"/>
                <a:gd name="T39" fmla="*/ 136 h 1211"/>
                <a:gd name="T40" fmla="*/ 1861 w 2357"/>
                <a:gd name="T41" fmla="*/ 154 h 1211"/>
                <a:gd name="T42" fmla="*/ 1783 w 2357"/>
                <a:gd name="T43" fmla="*/ 136 h 1211"/>
                <a:gd name="T44" fmla="*/ 1689 w 2357"/>
                <a:gd name="T45" fmla="*/ 118 h 1211"/>
                <a:gd name="T46" fmla="*/ 1583 w 2357"/>
                <a:gd name="T47" fmla="*/ 106 h 1211"/>
                <a:gd name="T48" fmla="*/ 1489 w 2357"/>
                <a:gd name="T49" fmla="*/ 0 h 1211"/>
                <a:gd name="T50" fmla="*/ 1441 w 2357"/>
                <a:gd name="T51" fmla="*/ 23 h 1211"/>
                <a:gd name="T52" fmla="*/ 1382 w 2357"/>
                <a:gd name="T53" fmla="*/ 5 h 1211"/>
                <a:gd name="T54" fmla="*/ 1370 w 2357"/>
                <a:gd name="T55" fmla="*/ 58 h 1211"/>
                <a:gd name="T56" fmla="*/ 1377 w 2357"/>
                <a:gd name="T57" fmla="*/ 154 h 1211"/>
                <a:gd name="T58" fmla="*/ 1299 w 2357"/>
                <a:gd name="T59" fmla="*/ 195 h 1211"/>
                <a:gd name="T60" fmla="*/ 1217 w 2357"/>
                <a:gd name="T61" fmla="*/ 200 h 1211"/>
                <a:gd name="T62" fmla="*/ 1087 w 2357"/>
                <a:gd name="T63" fmla="*/ 431 h 1211"/>
                <a:gd name="T64" fmla="*/ 992 w 2357"/>
                <a:gd name="T65" fmla="*/ 502 h 1211"/>
                <a:gd name="T66" fmla="*/ 933 w 2357"/>
                <a:gd name="T67" fmla="*/ 461 h 1211"/>
                <a:gd name="T68" fmla="*/ 886 w 2357"/>
                <a:gd name="T69" fmla="*/ 567 h 1211"/>
                <a:gd name="T70" fmla="*/ 827 w 2357"/>
                <a:gd name="T71" fmla="*/ 567 h 1211"/>
                <a:gd name="T72" fmla="*/ 756 w 2357"/>
                <a:gd name="T73" fmla="*/ 560 h 1211"/>
                <a:gd name="T74" fmla="*/ 715 w 2357"/>
                <a:gd name="T75" fmla="*/ 626 h 1211"/>
                <a:gd name="T76" fmla="*/ 614 w 2357"/>
                <a:gd name="T77" fmla="*/ 573 h 1211"/>
                <a:gd name="T78" fmla="*/ 479 w 2357"/>
                <a:gd name="T79" fmla="*/ 596 h 1211"/>
                <a:gd name="T80" fmla="*/ 472 w 2357"/>
                <a:gd name="T81" fmla="*/ 638 h 1211"/>
                <a:gd name="T82" fmla="*/ 419 w 2357"/>
                <a:gd name="T83" fmla="*/ 644 h 1211"/>
                <a:gd name="T84" fmla="*/ 413 w 2357"/>
                <a:gd name="T85" fmla="*/ 667 h 1211"/>
                <a:gd name="T86" fmla="*/ 396 w 2357"/>
                <a:gd name="T87" fmla="*/ 709 h 1211"/>
                <a:gd name="T88" fmla="*/ 426 w 2357"/>
                <a:gd name="T89" fmla="*/ 762 h 1211"/>
                <a:gd name="T90" fmla="*/ 325 w 2357"/>
                <a:gd name="T91" fmla="*/ 803 h 1211"/>
                <a:gd name="T92" fmla="*/ 301 w 2357"/>
                <a:gd name="T93" fmla="*/ 862 h 1211"/>
                <a:gd name="T94" fmla="*/ 271 w 2357"/>
                <a:gd name="T95" fmla="*/ 963 h 1211"/>
                <a:gd name="T96" fmla="*/ 195 w 2357"/>
                <a:gd name="T97" fmla="*/ 910 h 1211"/>
                <a:gd name="T98" fmla="*/ 101 w 2357"/>
                <a:gd name="T99" fmla="*/ 921 h 1211"/>
                <a:gd name="T100" fmla="*/ 89 w 2357"/>
                <a:gd name="T101" fmla="*/ 1004 h 1211"/>
                <a:gd name="T102" fmla="*/ 118 w 2357"/>
                <a:gd name="T103" fmla="*/ 1016 h 1211"/>
                <a:gd name="T104" fmla="*/ 94 w 2357"/>
                <a:gd name="T105" fmla="*/ 1158 h 1211"/>
                <a:gd name="T106" fmla="*/ 59 w 2357"/>
                <a:gd name="T107" fmla="*/ 1163 h 1211"/>
                <a:gd name="T108" fmla="*/ 0 w 2357"/>
                <a:gd name="T109" fmla="*/ 1211 h 12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57"/>
                <a:gd name="T166" fmla="*/ 0 h 1211"/>
                <a:gd name="T167" fmla="*/ 2357 w 2357"/>
                <a:gd name="T168" fmla="*/ 1211 h 12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path>
              </a:pathLst>
            </a:custGeom>
            <a:solidFill>
              <a:schemeClr val="bg1"/>
            </a:solidFill>
            <a:ln w="0">
              <a:solidFill>
                <a:srgbClr val="25221E"/>
              </a:solidFill>
              <a:prstDash val="solid"/>
              <a:round/>
              <a:headEnd/>
              <a:tailEnd/>
            </a:ln>
          </p:spPr>
          <p:txBody>
            <a:bodyPr/>
            <a:lstStyle/>
            <a:p>
              <a:endParaRPr lang="en-US"/>
            </a:p>
          </p:txBody>
        </p:sp>
        <p:sp>
          <p:nvSpPr>
            <p:cNvPr id="58" name="Freeform 59"/>
            <p:cNvSpPr>
              <a:spLocks/>
            </p:cNvSpPr>
            <p:nvPr/>
          </p:nvSpPr>
          <p:spPr bwMode="auto">
            <a:xfrm>
              <a:off x="3304" y="2025"/>
              <a:ext cx="440" cy="154"/>
            </a:xfrm>
            <a:custGeom>
              <a:avLst/>
              <a:gdLst>
                <a:gd name="T0" fmla="*/ 2640 w 2640"/>
                <a:gd name="T1" fmla="*/ 0 h 921"/>
                <a:gd name="T2" fmla="*/ 2103 w 2640"/>
                <a:gd name="T3" fmla="*/ 64 h 921"/>
                <a:gd name="T4" fmla="*/ 2080 w 2640"/>
                <a:gd name="T5" fmla="*/ 88 h 921"/>
                <a:gd name="T6" fmla="*/ 745 w 2640"/>
                <a:gd name="T7" fmla="*/ 206 h 921"/>
                <a:gd name="T8" fmla="*/ 727 w 2640"/>
                <a:gd name="T9" fmla="*/ 195 h 921"/>
                <a:gd name="T10" fmla="*/ 674 w 2640"/>
                <a:gd name="T11" fmla="*/ 200 h 921"/>
                <a:gd name="T12" fmla="*/ 685 w 2640"/>
                <a:gd name="T13" fmla="*/ 224 h 921"/>
                <a:gd name="T14" fmla="*/ 685 w 2640"/>
                <a:gd name="T15" fmla="*/ 266 h 921"/>
                <a:gd name="T16" fmla="*/ 213 w 2640"/>
                <a:gd name="T17" fmla="*/ 301 h 921"/>
                <a:gd name="T18" fmla="*/ 190 w 2640"/>
                <a:gd name="T19" fmla="*/ 360 h 921"/>
                <a:gd name="T20" fmla="*/ 172 w 2640"/>
                <a:gd name="T21" fmla="*/ 424 h 921"/>
                <a:gd name="T22" fmla="*/ 177 w 2640"/>
                <a:gd name="T23" fmla="*/ 449 h 921"/>
                <a:gd name="T24" fmla="*/ 160 w 2640"/>
                <a:gd name="T25" fmla="*/ 507 h 921"/>
                <a:gd name="T26" fmla="*/ 154 w 2640"/>
                <a:gd name="T27" fmla="*/ 525 h 921"/>
                <a:gd name="T28" fmla="*/ 160 w 2640"/>
                <a:gd name="T29" fmla="*/ 548 h 921"/>
                <a:gd name="T30" fmla="*/ 142 w 2640"/>
                <a:gd name="T31" fmla="*/ 584 h 921"/>
                <a:gd name="T32" fmla="*/ 101 w 2640"/>
                <a:gd name="T33" fmla="*/ 626 h 921"/>
                <a:gd name="T34" fmla="*/ 89 w 2640"/>
                <a:gd name="T35" fmla="*/ 708 h 921"/>
                <a:gd name="T36" fmla="*/ 41 w 2640"/>
                <a:gd name="T37" fmla="*/ 761 h 921"/>
                <a:gd name="T38" fmla="*/ 53 w 2640"/>
                <a:gd name="T39" fmla="*/ 809 h 921"/>
                <a:gd name="T40" fmla="*/ 53 w 2640"/>
                <a:gd name="T41" fmla="*/ 885 h 921"/>
                <a:gd name="T42" fmla="*/ 41 w 2640"/>
                <a:gd name="T43" fmla="*/ 885 h 921"/>
                <a:gd name="T44" fmla="*/ 0 w 2640"/>
                <a:gd name="T45" fmla="*/ 921 h 921"/>
                <a:gd name="T46" fmla="*/ 685 w 2640"/>
                <a:gd name="T47" fmla="*/ 874 h 921"/>
                <a:gd name="T48" fmla="*/ 1530 w 2640"/>
                <a:gd name="T49" fmla="*/ 803 h 921"/>
                <a:gd name="T50" fmla="*/ 1861 w 2640"/>
                <a:gd name="T51" fmla="*/ 768 h 921"/>
                <a:gd name="T52" fmla="*/ 1867 w 2640"/>
                <a:gd name="T53" fmla="*/ 667 h 921"/>
                <a:gd name="T54" fmla="*/ 1897 w 2640"/>
                <a:gd name="T55" fmla="*/ 672 h 921"/>
                <a:gd name="T56" fmla="*/ 1914 w 2640"/>
                <a:gd name="T57" fmla="*/ 667 h 921"/>
                <a:gd name="T58" fmla="*/ 1938 w 2640"/>
                <a:gd name="T59" fmla="*/ 644 h 921"/>
                <a:gd name="T60" fmla="*/ 1938 w 2640"/>
                <a:gd name="T61" fmla="*/ 619 h 921"/>
                <a:gd name="T62" fmla="*/ 1938 w 2640"/>
                <a:gd name="T63" fmla="*/ 596 h 921"/>
                <a:gd name="T64" fmla="*/ 1943 w 2640"/>
                <a:gd name="T65" fmla="*/ 573 h 921"/>
                <a:gd name="T66" fmla="*/ 1973 w 2640"/>
                <a:gd name="T67" fmla="*/ 543 h 921"/>
                <a:gd name="T68" fmla="*/ 2039 w 2640"/>
                <a:gd name="T69" fmla="*/ 519 h 921"/>
                <a:gd name="T70" fmla="*/ 2115 w 2640"/>
                <a:gd name="T71" fmla="*/ 495 h 921"/>
                <a:gd name="T72" fmla="*/ 2192 w 2640"/>
                <a:gd name="T73" fmla="*/ 431 h 921"/>
                <a:gd name="T74" fmla="*/ 2221 w 2640"/>
                <a:gd name="T75" fmla="*/ 419 h 921"/>
                <a:gd name="T76" fmla="*/ 2269 w 2640"/>
                <a:gd name="T77" fmla="*/ 378 h 921"/>
                <a:gd name="T78" fmla="*/ 2275 w 2640"/>
                <a:gd name="T79" fmla="*/ 337 h 921"/>
                <a:gd name="T80" fmla="*/ 2287 w 2640"/>
                <a:gd name="T81" fmla="*/ 337 h 921"/>
                <a:gd name="T82" fmla="*/ 2305 w 2640"/>
                <a:gd name="T83" fmla="*/ 337 h 921"/>
                <a:gd name="T84" fmla="*/ 2316 w 2640"/>
                <a:gd name="T85" fmla="*/ 319 h 921"/>
                <a:gd name="T86" fmla="*/ 2322 w 2640"/>
                <a:gd name="T87" fmla="*/ 307 h 921"/>
                <a:gd name="T88" fmla="*/ 2351 w 2640"/>
                <a:gd name="T89" fmla="*/ 283 h 921"/>
                <a:gd name="T90" fmla="*/ 2357 w 2640"/>
                <a:gd name="T91" fmla="*/ 283 h 921"/>
                <a:gd name="T92" fmla="*/ 2381 w 2640"/>
                <a:gd name="T93" fmla="*/ 301 h 921"/>
                <a:gd name="T94" fmla="*/ 2404 w 2640"/>
                <a:gd name="T95" fmla="*/ 283 h 921"/>
                <a:gd name="T96" fmla="*/ 2410 w 2640"/>
                <a:gd name="T97" fmla="*/ 271 h 921"/>
                <a:gd name="T98" fmla="*/ 2445 w 2640"/>
                <a:gd name="T99" fmla="*/ 241 h 921"/>
                <a:gd name="T100" fmla="*/ 2475 w 2640"/>
                <a:gd name="T101" fmla="*/ 230 h 921"/>
                <a:gd name="T102" fmla="*/ 2528 w 2640"/>
                <a:gd name="T103" fmla="*/ 224 h 921"/>
                <a:gd name="T104" fmla="*/ 2582 w 2640"/>
                <a:gd name="T105" fmla="*/ 135 h 921"/>
                <a:gd name="T106" fmla="*/ 2629 w 2640"/>
                <a:gd name="T107" fmla="*/ 106 h 921"/>
                <a:gd name="T108" fmla="*/ 2629 w 2640"/>
                <a:gd name="T109" fmla="*/ 82 h 921"/>
                <a:gd name="T110" fmla="*/ 2640 w 2640"/>
                <a:gd name="T111" fmla="*/ 58 h 921"/>
                <a:gd name="T112" fmla="*/ 2629 w 2640"/>
                <a:gd name="T113" fmla="*/ 28 h 921"/>
                <a:gd name="T114" fmla="*/ 2640 w 2640"/>
                <a:gd name="T115" fmla="*/ 0 h 9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40"/>
                <a:gd name="T175" fmla="*/ 0 h 921"/>
                <a:gd name="T176" fmla="*/ 2640 w 2640"/>
                <a:gd name="T177" fmla="*/ 921 h 9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close/>
                </a:path>
              </a:pathLst>
            </a:custGeom>
            <a:solidFill>
              <a:srgbClr val="E9F8FD"/>
            </a:solidFill>
            <a:ln w="9525">
              <a:noFill/>
              <a:round/>
              <a:headEnd/>
              <a:tailEnd/>
            </a:ln>
          </p:spPr>
          <p:txBody>
            <a:bodyPr/>
            <a:lstStyle/>
            <a:p>
              <a:endParaRPr lang="en-US"/>
            </a:p>
          </p:txBody>
        </p:sp>
        <p:sp>
          <p:nvSpPr>
            <p:cNvPr id="59" name="Freeform 60"/>
            <p:cNvSpPr>
              <a:spLocks/>
            </p:cNvSpPr>
            <p:nvPr/>
          </p:nvSpPr>
          <p:spPr bwMode="auto">
            <a:xfrm>
              <a:off x="3304" y="2025"/>
              <a:ext cx="440" cy="154"/>
            </a:xfrm>
            <a:custGeom>
              <a:avLst/>
              <a:gdLst>
                <a:gd name="T0" fmla="*/ 2640 w 2640"/>
                <a:gd name="T1" fmla="*/ 0 h 921"/>
                <a:gd name="T2" fmla="*/ 2103 w 2640"/>
                <a:gd name="T3" fmla="*/ 64 h 921"/>
                <a:gd name="T4" fmla="*/ 2080 w 2640"/>
                <a:gd name="T5" fmla="*/ 88 h 921"/>
                <a:gd name="T6" fmla="*/ 745 w 2640"/>
                <a:gd name="T7" fmla="*/ 206 h 921"/>
                <a:gd name="T8" fmla="*/ 727 w 2640"/>
                <a:gd name="T9" fmla="*/ 195 h 921"/>
                <a:gd name="T10" fmla="*/ 674 w 2640"/>
                <a:gd name="T11" fmla="*/ 200 h 921"/>
                <a:gd name="T12" fmla="*/ 685 w 2640"/>
                <a:gd name="T13" fmla="*/ 224 h 921"/>
                <a:gd name="T14" fmla="*/ 685 w 2640"/>
                <a:gd name="T15" fmla="*/ 266 h 921"/>
                <a:gd name="T16" fmla="*/ 213 w 2640"/>
                <a:gd name="T17" fmla="*/ 301 h 921"/>
                <a:gd name="T18" fmla="*/ 190 w 2640"/>
                <a:gd name="T19" fmla="*/ 360 h 921"/>
                <a:gd name="T20" fmla="*/ 172 w 2640"/>
                <a:gd name="T21" fmla="*/ 424 h 921"/>
                <a:gd name="T22" fmla="*/ 177 w 2640"/>
                <a:gd name="T23" fmla="*/ 449 h 921"/>
                <a:gd name="T24" fmla="*/ 160 w 2640"/>
                <a:gd name="T25" fmla="*/ 507 h 921"/>
                <a:gd name="T26" fmla="*/ 154 w 2640"/>
                <a:gd name="T27" fmla="*/ 525 h 921"/>
                <a:gd name="T28" fmla="*/ 160 w 2640"/>
                <a:gd name="T29" fmla="*/ 548 h 921"/>
                <a:gd name="T30" fmla="*/ 142 w 2640"/>
                <a:gd name="T31" fmla="*/ 584 h 921"/>
                <a:gd name="T32" fmla="*/ 101 w 2640"/>
                <a:gd name="T33" fmla="*/ 626 h 921"/>
                <a:gd name="T34" fmla="*/ 89 w 2640"/>
                <a:gd name="T35" fmla="*/ 708 h 921"/>
                <a:gd name="T36" fmla="*/ 41 w 2640"/>
                <a:gd name="T37" fmla="*/ 761 h 921"/>
                <a:gd name="T38" fmla="*/ 53 w 2640"/>
                <a:gd name="T39" fmla="*/ 809 h 921"/>
                <a:gd name="T40" fmla="*/ 53 w 2640"/>
                <a:gd name="T41" fmla="*/ 885 h 921"/>
                <a:gd name="T42" fmla="*/ 41 w 2640"/>
                <a:gd name="T43" fmla="*/ 885 h 921"/>
                <a:gd name="T44" fmla="*/ 0 w 2640"/>
                <a:gd name="T45" fmla="*/ 921 h 921"/>
                <a:gd name="T46" fmla="*/ 685 w 2640"/>
                <a:gd name="T47" fmla="*/ 874 h 921"/>
                <a:gd name="T48" fmla="*/ 1530 w 2640"/>
                <a:gd name="T49" fmla="*/ 803 h 921"/>
                <a:gd name="T50" fmla="*/ 1861 w 2640"/>
                <a:gd name="T51" fmla="*/ 768 h 921"/>
                <a:gd name="T52" fmla="*/ 1867 w 2640"/>
                <a:gd name="T53" fmla="*/ 667 h 921"/>
                <a:gd name="T54" fmla="*/ 1897 w 2640"/>
                <a:gd name="T55" fmla="*/ 672 h 921"/>
                <a:gd name="T56" fmla="*/ 1914 w 2640"/>
                <a:gd name="T57" fmla="*/ 667 h 921"/>
                <a:gd name="T58" fmla="*/ 1938 w 2640"/>
                <a:gd name="T59" fmla="*/ 644 h 921"/>
                <a:gd name="T60" fmla="*/ 1938 w 2640"/>
                <a:gd name="T61" fmla="*/ 619 h 921"/>
                <a:gd name="T62" fmla="*/ 1938 w 2640"/>
                <a:gd name="T63" fmla="*/ 596 h 921"/>
                <a:gd name="T64" fmla="*/ 1943 w 2640"/>
                <a:gd name="T65" fmla="*/ 573 h 921"/>
                <a:gd name="T66" fmla="*/ 1973 w 2640"/>
                <a:gd name="T67" fmla="*/ 543 h 921"/>
                <a:gd name="T68" fmla="*/ 2039 w 2640"/>
                <a:gd name="T69" fmla="*/ 519 h 921"/>
                <a:gd name="T70" fmla="*/ 2115 w 2640"/>
                <a:gd name="T71" fmla="*/ 495 h 921"/>
                <a:gd name="T72" fmla="*/ 2192 w 2640"/>
                <a:gd name="T73" fmla="*/ 431 h 921"/>
                <a:gd name="T74" fmla="*/ 2221 w 2640"/>
                <a:gd name="T75" fmla="*/ 419 h 921"/>
                <a:gd name="T76" fmla="*/ 2269 w 2640"/>
                <a:gd name="T77" fmla="*/ 378 h 921"/>
                <a:gd name="T78" fmla="*/ 2275 w 2640"/>
                <a:gd name="T79" fmla="*/ 337 h 921"/>
                <a:gd name="T80" fmla="*/ 2287 w 2640"/>
                <a:gd name="T81" fmla="*/ 337 h 921"/>
                <a:gd name="T82" fmla="*/ 2305 w 2640"/>
                <a:gd name="T83" fmla="*/ 337 h 921"/>
                <a:gd name="T84" fmla="*/ 2316 w 2640"/>
                <a:gd name="T85" fmla="*/ 319 h 921"/>
                <a:gd name="T86" fmla="*/ 2322 w 2640"/>
                <a:gd name="T87" fmla="*/ 307 h 921"/>
                <a:gd name="T88" fmla="*/ 2351 w 2640"/>
                <a:gd name="T89" fmla="*/ 283 h 921"/>
                <a:gd name="T90" fmla="*/ 2357 w 2640"/>
                <a:gd name="T91" fmla="*/ 283 h 921"/>
                <a:gd name="T92" fmla="*/ 2381 w 2640"/>
                <a:gd name="T93" fmla="*/ 301 h 921"/>
                <a:gd name="T94" fmla="*/ 2404 w 2640"/>
                <a:gd name="T95" fmla="*/ 283 h 921"/>
                <a:gd name="T96" fmla="*/ 2410 w 2640"/>
                <a:gd name="T97" fmla="*/ 271 h 921"/>
                <a:gd name="T98" fmla="*/ 2445 w 2640"/>
                <a:gd name="T99" fmla="*/ 241 h 921"/>
                <a:gd name="T100" fmla="*/ 2475 w 2640"/>
                <a:gd name="T101" fmla="*/ 230 h 921"/>
                <a:gd name="T102" fmla="*/ 2528 w 2640"/>
                <a:gd name="T103" fmla="*/ 224 h 921"/>
                <a:gd name="T104" fmla="*/ 2582 w 2640"/>
                <a:gd name="T105" fmla="*/ 135 h 921"/>
                <a:gd name="T106" fmla="*/ 2629 w 2640"/>
                <a:gd name="T107" fmla="*/ 106 h 921"/>
                <a:gd name="T108" fmla="*/ 2629 w 2640"/>
                <a:gd name="T109" fmla="*/ 82 h 921"/>
                <a:gd name="T110" fmla="*/ 2640 w 2640"/>
                <a:gd name="T111" fmla="*/ 58 h 921"/>
                <a:gd name="T112" fmla="*/ 2629 w 2640"/>
                <a:gd name="T113" fmla="*/ 28 h 921"/>
                <a:gd name="T114" fmla="*/ 2640 w 2640"/>
                <a:gd name="T115" fmla="*/ 0 h 9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40"/>
                <a:gd name="T175" fmla="*/ 0 h 921"/>
                <a:gd name="T176" fmla="*/ 2640 w 2640"/>
                <a:gd name="T177" fmla="*/ 921 h 9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path>
              </a:pathLst>
            </a:custGeom>
            <a:solidFill>
              <a:schemeClr val="bg1"/>
            </a:solidFill>
            <a:ln w="0">
              <a:solidFill>
                <a:srgbClr val="25221E"/>
              </a:solidFill>
              <a:prstDash val="solid"/>
              <a:round/>
              <a:headEnd/>
              <a:tailEnd/>
            </a:ln>
          </p:spPr>
          <p:txBody>
            <a:bodyPr/>
            <a:lstStyle/>
            <a:p>
              <a:endParaRPr lang="en-US"/>
            </a:p>
          </p:txBody>
        </p:sp>
        <p:sp>
          <p:nvSpPr>
            <p:cNvPr id="60" name="Freeform 61"/>
            <p:cNvSpPr>
              <a:spLocks/>
            </p:cNvSpPr>
            <p:nvPr/>
          </p:nvSpPr>
          <p:spPr bwMode="auto">
            <a:xfrm>
              <a:off x="3244" y="2171"/>
              <a:ext cx="188" cy="329"/>
            </a:xfrm>
            <a:custGeom>
              <a:avLst/>
              <a:gdLst>
                <a:gd name="T0" fmla="*/ 1045 w 1128"/>
                <a:gd name="T1" fmla="*/ 0 h 1973"/>
                <a:gd name="T2" fmla="*/ 360 w 1128"/>
                <a:gd name="T3" fmla="*/ 47 h 1973"/>
                <a:gd name="T4" fmla="*/ 360 w 1128"/>
                <a:gd name="T5" fmla="*/ 70 h 1973"/>
                <a:gd name="T6" fmla="*/ 295 w 1128"/>
                <a:gd name="T7" fmla="*/ 123 h 1973"/>
                <a:gd name="T8" fmla="*/ 271 w 1128"/>
                <a:gd name="T9" fmla="*/ 189 h 1973"/>
                <a:gd name="T10" fmla="*/ 277 w 1128"/>
                <a:gd name="T11" fmla="*/ 247 h 1973"/>
                <a:gd name="T12" fmla="*/ 271 w 1128"/>
                <a:gd name="T13" fmla="*/ 289 h 1973"/>
                <a:gd name="T14" fmla="*/ 213 w 1128"/>
                <a:gd name="T15" fmla="*/ 325 h 1973"/>
                <a:gd name="T16" fmla="*/ 172 w 1128"/>
                <a:gd name="T17" fmla="*/ 384 h 1973"/>
                <a:gd name="T18" fmla="*/ 154 w 1128"/>
                <a:gd name="T19" fmla="*/ 401 h 1973"/>
                <a:gd name="T20" fmla="*/ 154 w 1128"/>
                <a:gd name="T21" fmla="*/ 455 h 1973"/>
                <a:gd name="T22" fmla="*/ 124 w 1128"/>
                <a:gd name="T23" fmla="*/ 490 h 1973"/>
                <a:gd name="T24" fmla="*/ 124 w 1128"/>
                <a:gd name="T25" fmla="*/ 531 h 1973"/>
                <a:gd name="T26" fmla="*/ 101 w 1128"/>
                <a:gd name="T27" fmla="*/ 584 h 1973"/>
                <a:gd name="T28" fmla="*/ 71 w 1128"/>
                <a:gd name="T29" fmla="*/ 643 h 1973"/>
                <a:gd name="T30" fmla="*/ 83 w 1128"/>
                <a:gd name="T31" fmla="*/ 703 h 1973"/>
                <a:gd name="T32" fmla="*/ 112 w 1128"/>
                <a:gd name="T33" fmla="*/ 732 h 1973"/>
                <a:gd name="T34" fmla="*/ 118 w 1128"/>
                <a:gd name="T35" fmla="*/ 774 h 1973"/>
                <a:gd name="T36" fmla="*/ 129 w 1128"/>
                <a:gd name="T37" fmla="*/ 785 h 1973"/>
                <a:gd name="T38" fmla="*/ 129 w 1128"/>
                <a:gd name="T39" fmla="*/ 803 h 1973"/>
                <a:gd name="T40" fmla="*/ 112 w 1128"/>
                <a:gd name="T41" fmla="*/ 815 h 1973"/>
                <a:gd name="T42" fmla="*/ 101 w 1128"/>
                <a:gd name="T43" fmla="*/ 850 h 1973"/>
                <a:gd name="T44" fmla="*/ 106 w 1128"/>
                <a:gd name="T45" fmla="*/ 874 h 1973"/>
                <a:gd name="T46" fmla="*/ 101 w 1128"/>
                <a:gd name="T47" fmla="*/ 909 h 1973"/>
                <a:gd name="T48" fmla="*/ 147 w 1128"/>
                <a:gd name="T49" fmla="*/ 987 h 1973"/>
                <a:gd name="T50" fmla="*/ 154 w 1128"/>
                <a:gd name="T51" fmla="*/ 1063 h 1973"/>
                <a:gd name="T52" fmla="*/ 172 w 1128"/>
                <a:gd name="T53" fmla="*/ 1110 h 1973"/>
                <a:gd name="T54" fmla="*/ 195 w 1128"/>
                <a:gd name="T55" fmla="*/ 1127 h 1973"/>
                <a:gd name="T56" fmla="*/ 200 w 1128"/>
                <a:gd name="T57" fmla="*/ 1163 h 1973"/>
                <a:gd name="T58" fmla="*/ 154 w 1128"/>
                <a:gd name="T59" fmla="*/ 1193 h 1973"/>
                <a:gd name="T60" fmla="*/ 142 w 1128"/>
                <a:gd name="T61" fmla="*/ 1205 h 1973"/>
                <a:gd name="T62" fmla="*/ 118 w 1128"/>
                <a:gd name="T63" fmla="*/ 1294 h 1973"/>
                <a:gd name="T64" fmla="*/ 58 w 1128"/>
                <a:gd name="T65" fmla="*/ 1388 h 1973"/>
                <a:gd name="T66" fmla="*/ 0 w 1128"/>
                <a:gd name="T67" fmla="*/ 1560 h 1973"/>
                <a:gd name="T68" fmla="*/ 0 w 1128"/>
                <a:gd name="T69" fmla="*/ 1683 h 1973"/>
                <a:gd name="T70" fmla="*/ 632 w 1128"/>
                <a:gd name="T71" fmla="*/ 1659 h 1973"/>
                <a:gd name="T72" fmla="*/ 644 w 1128"/>
                <a:gd name="T73" fmla="*/ 1677 h 1973"/>
                <a:gd name="T74" fmla="*/ 626 w 1128"/>
                <a:gd name="T75" fmla="*/ 1736 h 1973"/>
                <a:gd name="T76" fmla="*/ 632 w 1128"/>
                <a:gd name="T77" fmla="*/ 1831 h 1973"/>
                <a:gd name="T78" fmla="*/ 697 w 1128"/>
                <a:gd name="T79" fmla="*/ 1896 h 1973"/>
                <a:gd name="T80" fmla="*/ 715 w 1128"/>
                <a:gd name="T81" fmla="*/ 1973 h 1973"/>
                <a:gd name="T82" fmla="*/ 756 w 1128"/>
                <a:gd name="T83" fmla="*/ 1973 h 1973"/>
                <a:gd name="T84" fmla="*/ 827 w 1128"/>
                <a:gd name="T85" fmla="*/ 1920 h 1973"/>
                <a:gd name="T86" fmla="*/ 981 w 1128"/>
                <a:gd name="T87" fmla="*/ 1872 h 1973"/>
                <a:gd name="T88" fmla="*/ 1016 w 1128"/>
                <a:gd name="T89" fmla="*/ 1884 h 1973"/>
                <a:gd name="T90" fmla="*/ 1075 w 1128"/>
                <a:gd name="T91" fmla="*/ 1867 h 1973"/>
                <a:gd name="T92" fmla="*/ 1081 w 1128"/>
                <a:gd name="T93" fmla="*/ 1878 h 1973"/>
                <a:gd name="T94" fmla="*/ 1116 w 1128"/>
                <a:gd name="T95" fmla="*/ 1890 h 1973"/>
                <a:gd name="T96" fmla="*/ 1128 w 1128"/>
                <a:gd name="T97" fmla="*/ 1884 h 1973"/>
                <a:gd name="T98" fmla="*/ 1057 w 1128"/>
                <a:gd name="T99" fmla="*/ 1282 h 1973"/>
                <a:gd name="T100" fmla="*/ 1052 w 1128"/>
                <a:gd name="T101" fmla="*/ 1223 h 1973"/>
                <a:gd name="T102" fmla="*/ 1075 w 1128"/>
                <a:gd name="T103" fmla="*/ 36 h 1973"/>
                <a:gd name="T104" fmla="*/ 1045 w 1128"/>
                <a:gd name="T105" fmla="*/ 0 h 1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8"/>
                <a:gd name="T160" fmla="*/ 0 h 1973"/>
                <a:gd name="T161" fmla="*/ 1128 w 1128"/>
                <a:gd name="T162" fmla="*/ 1973 h 1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close/>
                </a:path>
              </a:pathLst>
            </a:custGeom>
            <a:noFill/>
            <a:ln w="9525">
              <a:noFill/>
              <a:round/>
              <a:headEnd/>
              <a:tailEnd/>
            </a:ln>
          </p:spPr>
          <p:txBody>
            <a:bodyPr/>
            <a:lstStyle/>
            <a:p>
              <a:endParaRPr lang="en-US"/>
            </a:p>
          </p:txBody>
        </p:sp>
        <p:sp>
          <p:nvSpPr>
            <p:cNvPr id="61" name="Freeform 62"/>
            <p:cNvSpPr>
              <a:spLocks/>
            </p:cNvSpPr>
            <p:nvPr/>
          </p:nvSpPr>
          <p:spPr bwMode="auto">
            <a:xfrm>
              <a:off x="3244" y="2171"/>
              <a:ext cx="188" cy="329"/>
            </a:xfrm>
            <a:custGeom>
              <a:avLst/>
              <a:gdLst>
                <a:gd name="T0" fmla="*/ 1045 w 1128"/>
                <a:gd name="T1" fmla="*/ 0 h 1973"/>
                <a:gd name="T2" fmla="*/ 360 w 1128"/>
                <a:gd name="T3" fmla="*/ 47 h 1973"/>
                <a:gd name="T4" fmla="*/ 360 w 1128"/>
                <a:gd name="T5" fmla="*/ 70 h 1973"/>
                <a:gd name="T6" fmla="*/ 295 w 1128"/>
                <a:gd name="T7" fmla="*/ 123 h 1973"/>
                <a:gd name="T8" fmla="*/ 271 w 1128"/>
                <a:gd name="T9" fmla="*/ 189 h 1973"/>
                <a:gd name="T10" fmla="*/ 277 w 1128"/>
                <a:gd name="T11" fmla="*/ 247 h 1973"/>
                <a:gd name="T12" fmla="*/ 271 w 1128"/>
                <a:gd name="T13" fmla="*/ 289 h 1973"/>
                <a:gd name="T14" fmla="*/ 213 w 1128"/>
                <a:gd name="T15" fmla="*/ 325 h 1973"/>
                <a:gd name="T16" fmla="*/ 172 w 1128"/>
                <a:gd name="T17" fmla="*/ 384 h 1973"/>
                <a:gd name="T18" fmla="*/ 154 w 1128"/>
                <a:gd name="T19" fmla="*/ 401 h 1973"/>
                <a:gd name="T20" fmla="*/ 154 w 1128"/>
                <a:gd name="T21" fmla="*/ 455 h 1973"/>
                <a:gd name="T22" fmla="*/ 124 w 1128"/>
                <a:gd name="T23" fmla="*/ 490 h 1973"/>
                <a:gd name="T24" fmla="*/ 124 w 1128"/>
                <a:gd name="T25" fmla="*/ 531 h 1973"/>
                <a:gd name="T26" fmla="*/ 101 w 1128"/>
                <a:gd name="T27" fmla="*/ 584 h 1973"/>
                <a:gd name="T28" fmla="*/ 71 w 1128"/>
                <a:gd name="T29" fmla="*/ 643 h 1973"/>
                <a:gd name="T30" fmla="*/ 83 w 1128"/>
                <a:gd name="T31" fmla="*/ 703 h 1973"/>
                <a:gd name="T32" fmla="*/ 112 w 1128"/>
                <a:gd name="T33" fmla="*/ 732 h 1973"/>
                <a:gd name="T34" fmla="*/ 118 w 1128"/>
                <a:gd name="T35" fmla="*/ 774 h 1973"/>
                <a:gd name="T36" fmla="*/ 129 w 1128"/>
                <a:gd name="T37" fmla="*/ 785 h 1973"/>
                <a:gd name="T38" fmla="*/ 129 w 1128"/>
                <a:gd name="T39" fmla="*/ 803 h 1973"/>
                <a:gd name="T40" fmla="*/ 112 w 1128"/>
                <a:gd name="T41" fmla="*/ 815 h 1973"/>
                <a:gd name="T42" fmla="*/ 101 w 1128"/>
                <a:gd name="T43" fmla="*/ 850 h 1973"/>
                <a:gd name="T44" fmla="*/ 106 w 1128"/>
                <a:gd name="T45" fmla="*/ 874 h 1973"/>
                <a:gd name="T46" fmla="*/ 101 w 1128"/>
                <a:gd name="T47" fmla="*/ 909 h 1973"/>
                <a:gd name="T48" fmla="*/ 147 w 1128"/>
                <a:gd name="T49" fmla="*/ 987 h 1973"/>
                <a:gd name="T50" fmla="*/ 154 w 1128"/>
                <a:gd name="T51" fmla="*/ 1063 h 1973"/>
                <a:gd name="T52" fmla="*/ 172 w 1128"/>
                <a:gd name="T53" fmla="*/ 1110 h 1973"/>
                <a:gd name="T54" fmla="*/ 195 w 1128"/>
                <a:gd name="T55" fmla="*/ 1127 h 1973"/>
                <a:gd name="T56" fmla="*/ 200 w 1128"/>
                <a:gd name="T57" fmla="*/ 1163 h 1973"/>
                <a:gd name="T58" fmla="*/ 154 w 1128"/>
                <a:gd name="T59" fmla="*/ 1193 h 1973"/>
                <a:gd name="T60" fmla="*/ 142 w 1128"/>
                <a:gd name="T61" fmla="*/ 1205 h 1973"/>
                <a:gd name="T62" fmla="*/ 118 w 1128"/>
                <a:gd name="T63" fmla="*/ 1294 h 1973"/>
                <a:gd name="T64" fmla="*/ 58 w 1128"/>
                <a:gd name="T65" fmla="*/ 1388 h 1973"/>
                <a:gd name="T66" fmla="*/ 0 w 1128"/>
                <a:gd name="T67" fmla="*/ 1560 h 1973"/>
                <a:gd name="T68" fmla="*/ 0 w 1128"/>
                <a:gd name="T69" fmla="*/ 1683 h 1973"/>
                <a:gd name="T70" fmla="*/ 632 w 1128"/>
                <a:gd name="T71" fmla="*/ 1659 h 1973"/>
                <a:gd name="T72" fmla="*/ 644 w 1128"/>
                <a:gd name="T73" fmla="*/ 1677 h 1973"/>
                <a:gd name="T74" fmla="*/ 626 w 1128"/>
                <a:gd name="T75" fmla="*/ 1736 h 1973"/>
                <a:gd name="T76" fmla="*/ 632 w 1128"/>
                <a:gd name="T77" fmla="*/ 1831 h 1973"/>
                <a:gd name="T78" fmla="*/ 697 w 1128"/>
                <a:gd name="T79" fmla="*/ 1896 h 1973"/>
                <a:gd name="T80" fmla="*/ 715 w 1128"/>
                <a:gd name="T81" fmla="*/ 1973 h 1973"/>
                <a:gd name="T82" fmla="*/ 756 w 1128"/>
                <a:gd name="T83" fmla="*/ 1973 h 1973"/>
                <a:gd name="T84" fmla="*/ 827 w 1128"/>
                <a:gd name="T85" fmla="*/ 1920 h 1973"/>
                <a:gd name="T86" fmla="*/ 981 w 1128"/>
                <a:gd name="T87" fmla="*/ 1872 h 1973"/>
                <a:gd name="T88" fmla="*/ 1016 w 1128"/>
                <a:gd name="T89" fmla="*/ 1884 h 1973"/>
                <a:gd name="T90" fmla="*/ 1075 w 1128"/>
                <a:gd name="T91" fmla="*/ 1867 h 1973"/>
                <a:gd name="T92" fmla="*/ 1081 w 1128"/>
                <a:gd name="T93" fmla="*/ 1878 h 1973"/>
                <a:gd name="T94" fmla="*/ 1116 w 1128"/>
                <a:gd name="T95" fmla="*/ 1890 h 1973"/>
                <a:gd name="T96" fmla="*/ 1128 w 1128"/>
                <a:gd name="T97" fmla="*/ 1884 h 1973"/>
                <a:gd name="T98" fmla="*/ 1057 w 1128"/>
                <a:gd name="T99" fmla="*/ 1282 h 1973"/>
                <a:gd name="T100" fmla="*/ 1052 w 1128"/>
                <a:gd name="T101" fmla="*/ 1223 h 1973"/>
                <a:gd name="T102" fmla="*/ 1075 w 1128"/>
                <a:gd name="T103" fmla="*/ 36 h 1973"/>
                <a:gd name="T104" fmla="*/ 1045 w 1128"/>
                <a:gd name="T105" fmla="*/ 0 h 19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8"/>
                <a:gd name="T160" fmla="*/ 0 h 1973"/>
                <a:gd name="T161" fmla="*/ 1128 w 1128"/>
                <a:gd name="T162" fmla="*/ 1973 h 19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path>
              </a:pathLst>
            </a:custGeom>
            <a:noFill/>
            <a:ln w="0">
              <a:solidFill>
                <a:srgbClr val="25221E"/>
              </a:solidFill>
              <a:prstDash val="solid"/>
              <a:round/>
              <a:headEnd/>
              <a:tailEnd/>
            </a:ln>
          </p:spPr>
          <p:txBody>
            <a:bodyPr/>
            <a:lstStyle/>
            <a:p>
              <a:endParaRPr lang="en-US"/>
            </a:p>
          </p:txBody>
        </p:sp>
        <p:sp>
          <p:nvSpPr>
            <p:cNvPr id="62" name="Freeform 63"/>
            <p:cNvSpPr>
              <a:spLocks/>
            </p:cNvSpPr>
            <p:nvPr/>
          </p:nvSpPr>
          <p:spPr bwMode="auto">
            <a:xfrm>
              <a:off x="3418" y="2159"/>
              <a:ext cx="206" cy="327"/>
            </a:xfrm>
            <a:custGeom>
              <a:avLst/>
              <a:gdLst>
                <a:gd name="T0" fmla="*/ 0 w 1235"/>
                <a:gd name="T1" fmla="*/ 71 h 1961"/>
                <a:gd name="T2" fmla="*/ 30 w 1235"/>
                <a:gd name="T3" fmla="*/ 107 h 1961"/>
                <a:gd name="T4" fmla="*/ 7 w 1235"/>
                <a:gd name="T5" fmla="*/ 1294 h 1961"/>
                <a:gd name="T6" fmla="*/ 12 w 1235"/>
                <a:gd name="T7" fmla="*/ 1353 h 1961"/>
                <a:gd name="T8" fmla="*/ 83 w 1235"/>
                <a:gd name="T9" fmla="*/ 1955 h 1961"/>
                <a:gd name="T10" fmla="*/ 101 w 1235"/>
                <a:gd name="T11" fmla="*/ 1943 h 1961"/>
                <a:gd name="T12" fmla="*/ 119 w 1235"/>
                <a:gd name="T13" fmla="*/ 1931 h 1961"/>
                <a:gd name="T14" fmla="*/ 172 w 1235"/>
                <a:gd name="T15" fmla="*/ 1949 h 1961"/>
                <a:gd name="T16" fmla="*/ 183 w 1235"/>
                <a:gd name="T17" fmla="*/ 1926 h 1961"/>
                <a:gd name="T18" fmla="*/ 195 w 1235"/>
                <a:gd name="T19" fmla="*/ 1837 h 1961"/>
                <a:gd name="T20" fmla="*/ 218 w 1235"/>
                <a:gd name="T21" fmla="*/ 1778 h 1961"/>
                <a:gd name="T22" fmla="*/ 248 w 1235"/>
                <a:gd name="T23" fmla="*/ 1837 h 1961"/>
                <a:gd name="T24" fmla="*/ 243 w 1235"/>
                <a:gd name="T25" fmla="*/ 1860 h 1961"/>
                <a:gd name="T26" fmla="*/ 266 w 1235"/>
                <a:gd name="T27" fmla="*/ 1908 h 1961"/>
                <a:gd name="T28" fmla="*/ 302 w 1235"/>
                <a:gd name="T29" fmla="*/ 1961 h 1961"/>
                <a:gd name="T30" fmla="*/ 337 w 1235"/>
                <a:gd name="T31" fmla="*/ 1961 h 1961"/>
                <a:gd name="T32" fmla="*/ 367 w 1235"/>
                <a:gd name="T33" fmla="*/ 1961 h 1961"/>
                <a:gd name="T34" fmla="*/ 408 w 1235"/>
                <a:gd name="T35" fmla="*/ 1920 h 1961"/>
                <a:gd name="T36" fmla="*/ 414 w 1235"/>
                <a:gd name="T37" fmla="*/ 1913 h 1961"/>
                <a:gd name="T38" fmla="*/ 431 w 1235"/>
                <a:gd name="T39" fmla="*/ 1896 h 1961"/>
                <a:gd name="T40" fmla="*/ 431 w 1235"/>
                <a:gd name="T41" fmla="*/ 1890 h 1961"/>
                <a:gd name="T42" fmla="*/ 426 w 1235"/>
                <a:gd name="T43" fmla="*/ 1878 h 1961"/>
                <a:gd name="T44" fmla="*/ 408 w 1235"/>
                <a:gd name="T45" fmla="*/ 1872 h 1961"/>
                <a:gd name="T46" fmla="*/ 408 w 1235"/>
                <a:gd name="T47" fmla="*/ 1860 h 1961"/>
                <a:gd name="T48" fmla="*/ 426 w 1235"/>
                <a:gd name="T49" fmla="*/ 1825 h 1961"/>
                <a:gd name="T50" fmla="*/ 420 w 1235"/>
                <a:gd name="T51" fmla="*/ 1807 h 1961"/>
                <a:gd name="T52" fmla="*/ 396 w 1235"/>
                <a:gd name="T53" fmla="*/ 1789 h 1961"/>
                <a:gd name="T54" fmla="*/ 385 w 1235"/>
                <a:gd name="T55" fmla="*/ 1789 h 1961"/>
                <a:gd name="T56" fmla="*/ 367 w 1235"/>
                <a:gd name="T57" fmla="*/ 1771 h 1961"/>
                <a:gd name="T58" fmla="*/ 337 w 1235"/>
                <a:gd name="T59" fmla="*/ 1730 h 1961"/>
                <a:gd name="T60" fmla="*/ 337 w 1235"/>
                <a:gd name="T61" fmla="*/ 1701 h 1961"/>
                <a:gd name="T62" fmla="*/ 343 w 1235"/>
                <a:gd name="T63" fmla="*/ 1695 h 1961"/>
                <a:gd name="T64" fmla="*/ 343 w 1235"/>
                <a:gd name="T65" fmla="*/ 1683 h 1961"/>
                <a:gd name="T66" fmla="*/ 343 w 1235"/>
                <a:gd name="T67" fmla="*/ 1665 h 1961"/>
                <a:gd name="T68" fmla="*/ 1235 w 1235"/>
                <a:gd name="T69" fmla="*/ 1578 h 1961"/>
                <a:gd name="T70" fmla="*/ 1229 w 1235"/>
                <a:gd name="T71" fmla="*/ 1553 h 1961"/>
                <a:gd name="T72" fmla="*/ 1187 w 1235"/>
                <a:gd name="T73" fmla="*/ 1489 h 1961"/>
                <a:gd name="T74" fmla="*/ 1194 w 1235"/>
                <a:gd name="T75" fmla="*/ 1388 h 1961"/>
                <a:gd name="T76" fmla="*/ 1158 w 1235"/>
                <a:gd name="T77" fmla="*/ 1299 h 1961"/>
                <a:gd name="T78" fmla="*/ 1146 w 1235"/>
                <a:gd name="T79" fmla="*/ 1228 h 1961"/>
                <a:gd name="T80" fmla="*/ 1170 w 1235"/>
                <a:gd name="T81" fmla="*/ 1175 h 1961"/>
                <a:gd name="T82" fmla="*/ 1170 w 1235"/>
                <a:gd name="T83" fmla="*/ 1122 h 1961"/>
                <a:gd name="T84" fmla="*/ 1199 w 1235"/>
                <a:gd name="T85" fmla="*/ 1081 h 1961"/>
                <a:gd name="T86" fmla="*/ 1205 w 1235"/>
                <a:gd name="T87" fmla="*/ 1069 h 1961"/>
                <a:gd name="T88" fmla="*/ 1176 w 1235"/>
                <a:gd name="T89" fmla="*/ 1033 h 1961"/>
                <a:gd name="T90" fmla="*/ 1187 w 1235"/>
                <a:gd name="T91" fmla="*/ 998 h 1961"/>
                <a:gd name="T92" fmla="*/ 1170 w 1235"/>
                <a:gd name="T93" fmla="*/ 975 h 1961"/>
                <a:gd name="T94" fmla="*/ 1135 w 1235"/>
                <a:gd name="T95" fmla="*/ 957 h 1961"/>
                <a:gd name="T96" fmla="*/ 1123 w 1235"/>
                <a:gd name="T97" fmla="*/ 927 h 1961"/>
                <a:gd name="T98" fmla="*/ 1105 w 1235"/>
                <a:gd name="T99" fmla="*/ 868 h 1961"/>
                <a:gd name="T100" fmla="*/ 1082 w 1235"/>
                <a:gd name="T101" fmla="*/ 845 h 1961"/>
                <a:gd name="T102" fmla="*/ 845 w 1235"/>
                <a:gd name="T103" fmla="*/ 0 h 1961"/>
                <a:gd name="T104" fmla="*/ 0 w 1235"/>
                <a:gd name="T105" fmla="*/ 71 h 1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5"/>
                <a:gd name="T160" fmla="*/ 0 h 1961"/>
                <a:gd name="T161" fmla="*/ 1235 w 1235"/>
                <a:gd name="T162" fmla="*/ 1961 h 1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close/>
                </a:path>
              </a:pathLst>
            </a:custGeom>
            <a:noFill/>
            <a:ln w="9525">
              <a:noFill/>
              <a:round/>
              <a:headEnd/>
              <a:tailEnd/>
            </a:ln>
          </p:spPr>
          <p:txBody>
            <a:bodyPr/>
            <a:lstStyle/>
            <a:p>
              <a:endParaRPr lang="en-US"/>
            </a:p>
          </p:txBody>
        </p:sp>
        <p:sp>
          <p:nvSpPr>
            <p:cNvPr id="63" name="Freeform 64"/>
            <p:cNvSpPr>
              <a:spLocks/>
            </p:cNvSpPr>
            <p:nvPr/>
          </p:nvSpPr>
          <p:spPr bwMode="auto">
            <a:xfrm>
              <a:off x="3418" y="2159"/>
              <a:ext cx="206" cy="327"/>
            </a:xfrm>
            <a:custGeom>
              <a:avLst/>
              <a:gdLst>
                <a:gd name="T0" fmla="*/ 0 w 1235"/>
                <a:gd name="T1" fmla="*/ 71 h 1961"/>
                <a:gd name="T2" fmla="*/ 30 w 1235"/>
                <a:gd name="T3" fmla="*/ 107 h 1961"/>
                <a:gd name="T4" fmla="*/ 7 w 1235"/>
                <a:gd name="T5" fmla="*/ 1294 h 1961"/>
                <a:gd name="T6" fmla="*/ 12 w 1235"/>
                <a:gd name="T7" fmla="*/ 1353 h 1961"/>
                <a:gd name="T8" fmla="*/ 83 w 1235"/>
                <a:gd name="T9" fmla="*/ 1955 h 1961"/>
                <a:gd name="T10" fmla="*/ 101 w 1235"/>
                <a:gd name="T11" fmla="*/ 1943 h 1961"/>
                <a:gd name="T12" fmla="*/ 119 w 1235"/>
                <a:gd name="T13" fmla="*/ 1931 h 1961"/>
                <a:gd name="T14" fmla="*/ 172 w 1235"/>
                <a:gd name="T15" fmla="*/ 1949 h 1961"/>
                <a:gd name="T16" fmla="*/ 183 w 1235"/>
                <a:gd name="T17" fmla="*/ 1926 h 1961"/>
                <a:gd name="T18" fmla="*/ 195 w 1235"/>
                <a:gd name="T19" fmla="*/ 1837 h 1961"/>
                <a:gd name="T20" fmla="*/ 218 w 1235"/>
                <a:gd name="T21" fmla="*/ 1778 h 1961"/>
                <a:gd name="T22" fmla="*/ 248 w 1235"/>
                <a:gd name="T23" fmla="*/ 1837 h 1961"/>
                <a:gd name="T24" fmla="*/ 243 w 1235"/>
                <a:gd name="T25" fmla="*/ 1860 h 1961"/>
                <a:gd name="T26" fmla="*/ 266 w 1235"/>
                <a:gd name="T27" fmla="*/ 1908 h 1961"/>
                <a:gd name="T28" fmla="*/ 302 w 1235"/>
                <a:gd name="T29" fmla="*/ 1961 h 1961"/>
                <a:gd name="T30" fmla="*/ 337 w 1235"/>
                <a:gd name="T31" fmla="*/ 1961 h 1961"/>
                <a:gd name="T32" fmla="*/ 367 w 1235"/>
                <a:gd name="T33" fmla="*/ 1961 h 1961"/>
                <a:gd name="T34" fmla="*/ 408 w 1235"/>
                <a:gd name="T35" fmla="*/ 1920 h 1961"/>
                <a:gd name="T36" fmla="*/ 414 w 1235"/>
                <a:gd name="T37" fmla="*/ 1913 h 1961"/>
                <a:gd name="T38" fmla="*/ 431 w 1235"/>
                <a:gd name="T39" fmla="*/ 1896 h 1961"/>
                <a:gd name="T40" fmla="*/ 431 w 1235"/>
                <a:gd name="T41" fmla="*/ 1890 h 1961"/>
                <a:gd name="T42" fmla="*/ 426 w 1235"/>
                <a:gd name="T43" fmla="*/ 1878 h 1961"/>
                <a:gd name="T44" fmla="*/ 408 w 1235"/>
                <a:gd name="T45" fmla="*/ 1872 h 1961"/>
                <a:gd name="T46" fmla="*/ 408 w 1235"/>
                <a:gd name="T47" fmla="*/ 1860 h 1961"/>
                <a:gd name="T48" fmla="*/ 426 w 1235"/>
                <a:gd name="T49" fmla="*/ 1825 h 1961"/>
                <a:gd name="T50" fmla="*/ 420 w 1235"/>
                <a:gd name="T51" fmla="*/ 1807 h 1961"/>
                <a:gd name="T52" fmla="*/ 396 w 1235"/>
                <a:gd name="T53" fmla="*/ 1789 h 1961"/>
                <a:gd name="T54" fmla="*/ 385 w 1235"/>
                <a:gd name="T55" fmla="*/ 1789 h 1961"/>
                <a:gd name="T56" fmla="*/ 367 w 1235"/>
                <a:gd name="T57" fmla="*/ 1771 h 1961"/>
                <a:gd name="T58" fmla="*/ 337 w 1235"/>
                <a:gd name="T59" fmla="*/ 1730 h 1961"/>
                <a:gd name="T60" fmla="*/ 337 w 1235"/>
                <a:gd name="T61" fmla="*/ 1701 h 1961"/>
                <a:gd name="T62" fmla="*/ 343 w 1235"/>
                <a:gd name="T63" fmla="*/ 1695 h 1961"/>
                <a:gd name="T64" fmla="*/ 343 w 1235"/>
                <a:gd name="T65" fmla="*/ 1683 h 1961"/>
                <a:gd name="T66" fmla="*/ 343 w 1235"/>
                <a:gd name="T67" fmla="*/ 1665 h 1961"/>
                <a:gd name="T68" fmla="*/ 1235 w 1235"/>
                <a:gd name="T69" fmla="*/ 1578 h 1961"/>
                <a:gd name="T70" fmla="*/ 1229 w 1235"/>
                <a:gd name="T71" fmla="*/ 1553 h 1961"/>
                <a:gd name="T72" fmla="*/ 1187 w 1235"/>
                <a:gd name="T73" fmla="*/ 1489 h 1961"/>
                <a:gd name="T74" fmla="*/ 1194 w 1235"/>
                <a:gd name="T75" fmla="*/ 1388 h 1961"/>
                <a:gd name="T76" fmla="*/ 1158 w 1235"/>
                <a:gd name="T77" fmla="*/ 1299 h 1961"/>
                <a:gd name="T78" fmla="*/ 1146 w 1235"/>
                <a:gd name="T79" fmla="*/ 1228 h 1961"/>
                <a:gd name="T80" fmla="*/ 1170 w 1235"/>
                <a:gd name="T81" fmla="*/ 1175 h 1961"/>
                <a:gd name="T82" fmla="*/ 1170 w 1235"/>
                <a:gd name="T83" fmla="*/ 1122 h 1961"/>
                <a:gd name="T84" fmla="*/ 1199 w 1235"/>
                <a:gd name="T85" fmla="*/ 1081 h 1961"/>
                <a:gd name="T86" fmla="*/ 1205 w 1235"/>
                <a:gd name="T87" fmla="*/ 1069 h 1961"/>
                <a:gd name="T88" fmla="*/ 1176 w 1235"/>
                <a:gd name="T89" fmla="*/ 1033 h 1961"/>
                <a:gd name="T90" fmla="*/ 1187 w 1235"/>
                <a:gd name="T91" fmla="*/ 998 h 1961"/>
                <a:gd name="T92" fmla="*/ 1170 w 1235"/>
                <a:gd name="T93" fmla="*/ 975 h 1961"/>
                <a:gd name="T94" fmla="*/ 1135 w 1235"/>
                <a:gd name="T95" fmla="*/ 957 h 1961"/>
                <a:gd name="T96" fmla="*/ 1123 w 1235"/>
                <a:gd name="T97" fmla="*/ 927 h 1961"/>
                <a:gd name="T98" fmla="*/ 1105 w 1235"/>
                <a:gd name="T99" fmla="*/ 868 h 1961"/>
                <a:gd name="T100" fmla="*/ 1082 w 1235"/>
                <a:gd name="T101" fmla="*/ 845 h 1961"/>
                <a:gd name="T102" fmla="*/ 845 w 1235"/>
                <a:gd name="T103" fmla="*/ 0 h 1961"/>
                <a:gd name="T104" fmla="*/ 0 w 1235"/>
                <a:gd name="T105" fmla="*/ 71 h 19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5"/>
                <a:gd name="T160" fmla="*/ 0 h 1961"/>
                <a:gd name="T161" fmla="*/ 1235 w 1235"/>
                <a:gd name="T162" fmla="*/ 1961 h 19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path>
              </a:pathLst>
            </a:custGeom>
            <a:noFill/>
            <a:ln w="0">
              <a:solidFill>
                <a:srgbClr val="25221E"/>
              </a:solidFill>
              <a:prstDash val="solid"/>
              <a:round/>
              <a:headEnd/>
              <a:tailEnd/>
            </a:ln>
          </p:spPr>
          <p:txBody>
            <a:bodyPr/>
            <a:lstStyle/>
            <a:p>
              <a:endParaRPr lang="en-US"/>
            </a:p>
          </p:txBody>
        </p:sp>
        <p:sp>
          <p:nvSpPr>
            <p:cNvPr id="64" name="Freeform 65"/>
            <p:cNvSpPr>
              <a:spLocks/>
            </p:cNvSpPr>
            <p:nvPr/>
          </p:nvSpPr>
          <p:spPr bwMode="auto">
            <a:xfrm>
              <a:off x="3550" y="1655"/>
              <a:ext cx="224" cy="251"/>
            </a:xfrm>
            <a:custGeom>
              <a:avLst/>
              <a:gdLst>
                <a:gd name="T0" fmla="*/ 118 w 1341"/>
                <a:gd name="T1" fmla="*/ 1317 h 1507"/>
                <a:gd name="T2" fmla="*/ 177 w 1341"/>
                <a:gd name="T3" fmla="*/ 1335 h 1507"/>
                <a:gd name="T4" fmla="*/ 225 w 1341"/>
                <a:gd name="T5" fmla="*/ 1312 h 1507"/>
                <a:gd name="T6" fmla="*/ 319 w 1341"/>
                <a:gd name="T7" fmla="*/ 1418 h 1507"/>
                <a:gd name="T8" fmla="*/ 425 w 1341"/>
                <a:gd name="T9" fmla="*/ 1430 h 1507"/>
                <a:gd name="T10" fmla="*/ 519 w 1341"/>
                <a:gd name="T11" fmla="*/ 1448 h 1507"/>
                <a:gd name="T12" fmla="*/ 597 w 1341"/>
                <a:gd name="T13" fmla="*/ 1466 h 1507"/>
                <a:gd name="T14" fmla="*/ 650 w 1341"/>
                <a:gd name="T15" fmla="*/ 1448 h 1507"/>
                <a:gd name="T16" fmla="*/ 686 w 1341"/>
                <a:gd name="T17" fmla="*/ 1418 h 1507"/>
                <a:gd name="T18" fmla="*/ 739 w 1341"/>
                <a:gd name="T19" fmla="*/ 1412 h 1507"/>
                <a:gd name="T20" fmla="*/ 810 w 1341"/>
                <a:gd name="T21" fmla="*/ 1471 h 1507"/>
                <a:gd name="T22" fmla="*/ 856 w 1341"/>
                <a:gd name="T23" fmla="*/ 1507 h 1507"/>
                <a:gd name="T24" fmla="*/ 927 w 1341"/>
                <a:gd name="T25" fmla="*/ 1448 h 1507"/>
                <a:gd name="T26" fmla="*/ 951 w 1341"/>
                <a:gd name="T27" fmla="*/ 1388 h 1507"/>
                <a:gd name="T28" fmla="*/ 981 w 1341"/>
                <a:gd name="T29" fmla="*/ 1246 h 1507"/>
                <a:gd name="T30" fmla="*/ 1034 w 1341"/>
                <a:gd name="T31" fmla="*/ 1294 h 1507"/>
                <a:gd name="T32" fmla="*/ 1057 w 1341"/>
                <a:gd name="T33" fmla="*/ 1205 h 1507"/>
                <a:gd name="T34" fmla="*/ 1117 w 1341"/>
                <a:gd name="T35" fmla="*/ 1111 h 1507"/>
                <a:gd name="T36" fmla="*/ 1140 w 1341"/>
                <a:gd name="T37" fmla="*/ 1063 h 1507"/>
                <a:gd name="T38" fmla="*/ 1206 w 1341"/>
                <a:gd name="T39" fmla="*/ 1058 h 1507"/>
                <a:gd name="T40" fmla="*/ 1270 w 1341"/>
                <a:gd name="T41" fmla="*/ 975 h 1507"/>
                <a:gd name="T42" fmla="*/ 1318 w 1341"/>
                <a:gd name="T43" fmla="*/ 939 h 1507"/>
                <a:gd name="T44" fmla="*/ 1305 w 1341"/>
                <a:gd name="T45" fmla="*/ 868 h 1507"/>
                <a:gd name="T46" fmla="*/ 1323 w 1341"/>
                <a:gd name="T47" fmla="*/ 804 h 1507"/>
                <a:gd name="T48" fmla="*/ 1282 w 1341"/>
                <a:gd name="T49" fmla="*/ 627 h 1507"/>
                <a:gd name="T50" fmla="*/ 1312 w 1341"/>
                <a:gd name="T51" fmla="*/ 550 h 1507"/>
                <a:gd name="T52" fmla="*/ 1341 w 1341"/>
                <a:gd name="T53" fmla="*/ 532 h 1507"/>
                <a:gd name="T54" fmla="*/ 1099 w 1341"/>
                <a:gd name="T55" fmla="*/ 77 h 1507"/>
                <a:gd name="T56" fmla="*/ 1004 w 1341"/>
                <a:gd name="T57" fmla="*/ 142 h 1507"/>
                <a:gd name="T58" fmla="*/ 886 w 1341"/>
                <a:gd name="T59" fmla="*/ 249 h 1507"/>
                <a:gd name="T60" fmla="*/ 815 w 1341"/>
                <a:gd name="T61" fmla="*/ 249 h 1507"/>
                <a:gd name="T62" fmla="*/ 715 w 1341"/>
                <a:gd name="T63" fmla="*/ 313 h 1507"/>
                <a:gd name="T64" fmla="*/ 626 w 1341"/>
                <a:gd name="T65" fmla="*/ 290 h 1507"/>
                <a:gd name="T66" fmla="*/ 590 w 1341"/>
                <a:gd name="T67" fmla="*/ 295 h 1507"/>
                <a:gd name="T68" fmla="*/ 590 w 1341"/>
                <a:gd name="T69" fmla="*/ 266 h 1507"/>
                <a:gd name="T70" fmla="*/ 455 w 1341"/>
                <a:gd name="T71" fmla="*/ 231 h 1507"/>
                <a:gd name="T72" fmla="*/ 390 w 1341"/>
                <a:gd name="T73" fmla="*/ 231 h 1507"/>
                <a:gd name="T74" fmla="*/ 0 w 1341"/>
                <a:gd name="T75" fmla="*/ 266 h 15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41"/>
                <a:gd name="T115" fmla="*/ 0 h 1507"/>
                <a:gd name="T116" fmla="*/ 1341 w 1341"/>
                <a:gd name="T117" fmla="*/ 1507 h 15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close/>
                </a:path>
              </a:pathLst>
            </a:custGeom>
            <a:solidFill>
              <a:schemeClr val="bg1"/>
            </a:solidFill>
            <a:ln w="9525">
              <a:noFill/>
              <a:round/>
              <a:headEnd/>
              <a:tailEnd/>
            </a:ln>
          </p:spPr>
          <p:txBody>
            <a:bodyPr/>
            <a:lstStyle/>
            <a:p>
              <a:endParaRPr lang="en-US"/>
            </a:p>
          </p:txBody>
        </p:sp>
        <p:sp>
          <p:nvSpPr>
            <p:cNvPr id="65" name="Freeform 66"/>
            <p:cNvSpPr>
              <a:spLocks/>
            </p:cNvSpPr>
            <p:nvPr/>
          </p:nvSpPr>
          <p:spPr bwMode="auto">
            <a:xfrm>
              <a:off x="3550" y="1655"/>
              <a:ext cx="224" cy="251"/>
            </a:xfrm>
            <a:custGeom>
              <a:avLst/>
              <a:gdLst>
                <a:gd name="T0" fmla="*/ 118 w 1341"/>
                <a:gd name="T1" fmla="*/ 1317 h 1507"/>
                <a:gd name="T2" fmla="*/ 177 w 1341"/>
                <a:gd name="T3" fmla="*/ 1335 h 1507"/>
                <a:gd name="T4" fmla="*/ 225 w 1341"/>
                <a:gd name="T5" fmla="*/ 1312 h 1507"/>
                <a:gd name="T6" fmla="*/ 319 w 1341"/>
                <a:gd name="T7" fmla="*/ 1418 h 1507"/>
                <a:gd name="T8" fmla="*/ 425 w 1341"/>
                <a:gd name="T9" fmla="*/ 1430 h 1507"/>
                <a:gd name="T10" fmla="*/ 519 w 1341"/>
                <a:gd name="T11" fmla="*/ 1448 h 1507"/>
                <a:gd name="T12" fmla="*/ 597 w 1341"/>
                <a:gd name="T13" fmla="*/ 1466 h 1507"/>
                <a:gd name="T14" fmla="*/ 650 w 1341"/>
                <a:gd name="T15" fmla="*/ 1448 h 1507"/>
                <a:gd name="T16" fmla="*/ 686 w 1341"/>
                <a:gd name="T17" fmla="*/ 1418 h 1507"/>
                <a:gd name="T18" fmla="*/ 739 w 1341"/>
                <a:gd name="T19" fmla="*/ 1412 h 1507"/>
                <a:gd name="T20" fmla="*/ 810 w 1341"/>
                <a:gd name="T21" fmla="*/ 1471 h 1507"/>
                <a:gd name="T22" fmla="*/ 856 w 1341"/>
                <a:gd name="T23" fmla="*/ 1507 h 1507"/>
                <a:gd name="T24" fmla="*/ 927 w 1341"/>
                <a:gd name="T25" fmla="*/ 1448 h 1507"/>
                <a:gd name="T26" fmla="*/ 951 w 1341"/>
                <a:gd name="T27" fmla="*/ 1388 h 1507"/>
                <a:gd name="T28" fmla="*/ 981 w 1341"/>
                <a:gd name="T29" fmla="*/ 1246 h 1507"/>
                <a:gd name="T30" fmla="*/ 1034 w 1341"/>
                <a:gd name="T31" fmla="*/ 1294 h 1507"/>
                <a:gd name="T32" fmla="*/ 1057 w 1341"/>
                <a:gd name="T33" fmla="*/ 1205 h 1507"/>
                <a:gd name="T34" fmla="*/ 1117 w 1341"/>
                <a:gd name="T35" fmla="*/ 1111 h 1507"/>
                <a:gd name="T36" fmla="*/ 1140 w 1341"/>
                <a:gd name="T37" fmla="*/ 1063 h 1507"/>
                <a:gd name="T38" fmla="*/ 1206 w 1341"/>
                <a:gd name="T39" fmla="*/ 1058 h 1507"/>
                <a:gd name="T40" fmla="*/ 1270 w 1341"/>
                <a:gd name="T41" fmla="*/ 975 h 1507"/>
                <a:gd name="T42" fmla="*/ 1318 w 1341"/>
                <a:gd name="T43" fmla="*/ 939 h 1507"/>
                <a:gd name="T44" fmla="*/ 1305 w 1341"/>
                <a:gd name="T45" fmla="*/ 868 h 1507"/>
                <a:gd name="T46" fmla="*/ 1323 w 1341"/>
                <a:gd name="T47" fmla="*/ 804 h 1507"/>
                <a:gd name="T48" fmla="*/ 1282 w 1341"/>
                <a:gd name="T49" fmla="*/ 627 h 1507"/>
                <a:gd name="T50" fmla="*/ 1312 w 1341"/>
                <a:gd name="T51" fmla="*/ 550 h 1507"/>
                <a:gd name="T52" fmla="*/ 1341 w 1341"/>
                <a:gd name="T53" fmla="*/ 532 h 1507"/>
                <a:gd name="T54" fmla="*/ 1099 w 1341"/>
                <a:gd name="T55" fmla="*/ 77 h 1507"/>
                <a:gd name="T56" fmla="*/ 1004 w 1341"/>
                <a:gd name="T57" fmla="*/ 142 h 1507"/>
                <a:gd name="T58" fmla="*/ 886 w 1341"/>
                <a:gd name="T59" fmla="*/ 249 h 1507"/>
                <a:gd name="T60" fmla="*/ 815 w 1341"/>
                <a:gd name="T61" fmla="*/ 249 h 1507"/>
                <a:gd name="T62" fmla="*/ 715 w 1341"/>
                <a:gd name="T63" fmla="*/ 313 h 1507"/>
                <a:gd name="T64" fmla="*/ 626 w 1341"/>
                <a:gd name="T65" fmla="*/ 290 h 1507"/>
                <a:gd name="T66" fmla="*/ 590 w 1341"/>
                <a:gd name="T67" fmla="*/ 295 h 1507"/>
                <a:gd name="T68" fmla="*/ 590 w 1341"/>
                <a:gd name="T69" fmla="*/ 266 h 1507"/>
                <a:gd name="T70" fmla="*/ 455 w 1341"/>
                <a:gd name="T71" fmla="*/ 231 h 1507"/>
                <a:gd name="T72" fmla="*/ 390 w 1341"/>
                <a:gd name="T73" fmla="*/ 231 h 1507"/>
                <a:gd name="T74" fmla="*/ 0 w 1341"/>
                <a:gd name="T75" fmla="*/ 266 h 15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41"/>
                <a:gd name="T115" fmla="*/ 0 h 1507"/>
                <a:gd name="T116" fmla="*/ 1341 w 1341"/>
                <a:gd name="T117" fmla="*/ 1507 h 15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path>
              </a:pathLst>
            </a:custGeom>
            <a:noFill/>
            <a:ln w="0">
              <a:solidFill>
                <a:srgbClr val="25221E"/>
              </a:solidFill>
              <a:prstDash val="solid"/>
              <a:round/>
              <a:headEnd/>
              <a:tailEnd/>
            </a:ln>
          </p:spPr>
          <p:txBody>
            <a:bodyPr/>
            <a:lstStyle/>
            <a:p>
              <a:endParaRPr lang="en-US"/>
            </a:p>
          </p:txBody>
        </p:sp>
        <p:sp>
          <p:nvSpPr>
            <p:cNvPr id="66" name="Freeform 67"/>
            <p:cNvSpPr>
              <a:spLocks/>
            </p:cNvSpPr>
            <p:nvPr/>
          </p:nvSpPr>
          <p:spPr bwMode="auto">
            <a:xfrm>
              <a:off x="3792" y="1382"/>
              <a:ext cx="404" cy="309"/>
            </a:xfrm>
            <a:custGeom>
              <a:avLst/>
              <a:gdLst>
                <a:gd name="T0" fmla="*/ 1850 w 2422"/>
                <a:gd name="T1" fmla="*/ 1666 h 1855"/>
                <a:gd name="T2" fmla="*/ 1814 w 2422"/>
                <a:gd name="T3" fmla="*/ 1731 h 1855"/>
                <a:gd name="T4" fmla="*/ 1784 w 2422"/>
                <a:gd name="T5" fmla="*/ 1784 h 1855"/>
                <a:gd name="T6" fmla="*/ 1772 w 2422"/>
                <a:gd name="T7" fmla="*/ 1855 h 1855"/>
                <a:gd name="T8" fmla="*/ 1832 w 2422"/>
                <a:gd name="T9" fmla="*/ 1796 h 1855"/>
                <a:gd name="T10" fmla="*/ 1932 w 2422"/>
                <a:gd name="T11" fmla="*/ 1784 h 1855"/>
                <a:gd name="T12" fmla="*/ 2062 w 2422"/>
                <a:gd name="T13" fmla="*/ 1736 h 1855"/>
                <a:gd name="T14" fmla="*/ 2281 w 2422"/>
                <a:gd name="T15" fmla="*/ 1578 h 1855"/>
                <a:gd name="T16" fmla="*/ 2358 w 2422"/>
                <a:gd name="T17" fmla="*/ 1524 h 1855"/>
                <a:gd name="T18" fmla="*/ 2416 w 2422"/>
                <a:gd name="T19" fmla="*/ 1453 h 1855"/>
                <a:gd name="T20" fmla="*/ 2386 w 2422"/>
                <a:gd name="T21" fmla="*/ 1465 h 1855"/>
                <a:gd name="T22" fmla="*/ 2292 w 2422"/>
                <a:gd name="T23" fmla="*/ 1512 h 1855"/>
                <a:gd name="T24" fmla="*/ 2239 w 2422"/>
                <a:gd name="T25" fmla="*/ 1542 h 1855"/>
                <a:gd name="T26" fmla="*/ 2304 w 2422"/>
                <a:gd name="T27" fmla="*/ 1441 h 1855"/>
                <a:gd name="T28" fmla="*/ 2257 w 2422"/>
                <a:gd name="T29" fmla="*/ 1482 h 1855"/>
                <a:gd name="T30" fmla="*/ 2044 w 2422"/>
                <a:gd name="T31" fmla="*/ 1601 h 1855"/>
                <a:gd name="T32" fmla="*/ 1891 w 2422"/>
                <a:gd name="T33" fmla="*/ 1707 h 1855"/>
                <a:gd name="T34" fmla="*/ 1884 w 2422"/>
                <a:gd name="T35" fmla="*/ 1624 h 1855"/>
                <a:gd name="T36" fmla="*/ 1926 w 2422"/>
                <a:gd name="T37" fmla="*/ 1518 h 1855"/>
                <a:gd name="T38" fmla="*/ 1873 w 2422"/>
                <a:gd name="T39" fmla="*/ 1175 h 1855"/>
                <a:gd name="T40" fmla="*/ 1832 w 2422"/>
                <a:gd name="T41" fmla="*/ 821 h 1855"/>
                <a:gd name="T42" fmla="*/ 1790 w 2422"/>
                <a:gd name="T43" fmla="*/ 597 h 1855"/>
                <a:gd name="T44" fmla="*/ 1743 w 2422"/>
                <a:gd name="T45" fmla="*/ 561 h 1855"/>
                <a:gd name="T46" fmla="*/ 1731 w 2422"/>
                <a:gd name="T47" fmla="*/ 490 h 1855"/>
                <a:gd name="T48" fmla="*/ 1696 w 2422"/>
                <a:gd name="T49" fmla="*/ 290 h 1855"/>
                <a:gd name="T50" fmla="*/ 1630 w 2422"/>
                <a:gd name="T51" fmla="*/ 77 h 1855"/>
                <a:gd name="T52" fmla="*/ 1607 w 2422"/>
                <a:gd name="T53" fmla="*/ 0 h 1855"/>
                <a:gd name="T54" fmla="*/ 1206 w 2422"/>
                <a:gd name="T55" fmla="*/ 89 h 1855"/>
                <a:gd name="T56" fmla="*/ 986 w 2422"/>
                <a:gd name="T57" fmla="*/ 325 h 1855"/>
                <a:gd name="T58" fmla="*/ 969 w 2422"/>
                <a:gd name="T59" fmla="*/ 419 h 1855"/>
                <a:gd name="T60" fmla="*/ 846 w 2422"/>
                <a:gd name="T61" fmla="*/ 549 h 1855"/>
                <a:gd name="T62" fmla="*/ 887 w 2422"/>
                <a:gd name="T63" fmla="*/ 591 h 1855"/>
                <a:gd name="T64" fmla="*/ 898 w 2422"/>
                <a:gd name="T65" fmla="*/ 643 h 1855"/>
                <a:gd name="T66" fmla="*/ 922 w 2422"/>
                <a:gd name="T67" fmla="*/ 767 h 1855"/>
                <a:gd name="T68" fmla="*/ 704 w 2422"/>
                <a:gd name="T69" fmla="*/ 916 h 1855"/>
                <a:gd name="T70" fmla="*/ 455 w 2422"/>
                <a:gd name="T71" fmla="*/ 934 h 1855"/>
                <a:gd name="T72" fmla="*/ 202 w 2422"/>
                <a:gd name="T73" fmla="*/ 992 h 1855"/>
                <a:gd name="T74" fmla="*/ 148 w 2422"/>
                <a:gd name="T75" fmla="*/ 1099 h 1855"/>
                <a:gd name="T76" fmla="*/ 213 w 2422"/>
                <a:gd name="T77" fmla="*/ 1234 h 1855"/>
                <a:gd name="T78" fmla="*/ 42 w 2422"/>
                <a:gd name="T79" fmla="*/ 1429 h 1855"/>
                <a:gd name="T80" fmla="*/ 1318 w 2422"/>
                <a:gd name="T81" fmla="*/ 1312 h 1855"/>
                <a:gd name="T82" fmla="*/ 1359 w 2422"/>
                <a:gd name="T83" fmla="*/ 1365 h 1855"/>
                <a:gd name="T84" fmla="*/ 1406 w 2422"/>
                <a:gd name="T85" fmla="*/ 1376 h 1855"/>
                <a:gd name="T86" fmla="*/ 1465 w 2422"/>
                <a:gd name="T87" fmla="*/ 1494 h 1855"/>
                <a:gd name="T88" fmla="*/ 1572 w 2422"/>
                <a:gd name="T89" fmla="*/ 1530 h 18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2"/>
                <a:gd name="T136" fmla="*/ 0 h 1855"/>
                <a:gd name="T137" fmla="*/ 2422 w 2422"/>
                <a:gd name="T138" fmla="*/ 1855 h 18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close/>
                </a:path>
              </a:pathLst>
            </a:custGeom>
            <a:noFill/>
            <a:ln w="9525">
              <a:noFill/>
              <a:round/>
              <a:headEnd/>
              <a:tailEnd/>
            </a:ln>
          </p:spPr>
          <p:txBody>
            <a:bodyPr/>
            <a:lstStyle/>
            <a:p>
              <a:endParaRPr lang="en-US"/>
            </a:p>
          </p:txBody>
        </p:sp>
        <p:sp>
          <p:nvSpPr>
            <p:cNvPr id="67" name="Freeform 68"/>
            <p:cNvSpPr>
              <a:spLocks/>
            </p:cNvSpPr>
            <p:nvPr/>
          </p:nvSpPr>
          <p:spPr bwMode="auto">
            <a:xfrm>
              <a:off x="3792" y="1382"/>
              <a:ext cx="404" cy="309"/>
            </a:xfrm>
            <a:custGeom>
              <a:avLst/>
              <a:gdLst>
                <a:gd name="T0" fmla="*/ 1850 w 2422"/>
                <a:gd name="T1" fmla="*/ 1666 h 1855"/>
                <a:gd name="T2" fmla="*/ 1814 w 2422"/>
                <a:gd name="T3" fmla="*/ 1731 h 1855"/>
                <a:gd name="T4" fmla="*/ 1784 w 2422"/>
                <a:gd name="T5" fmla="*/ 1784 h 1855"/>
                <a:gd name="T6" fmla="*/ 1772 w 2422"/>
                <a:gd name="T7" fmla="*/ 1855 h 1855"/>
                <a:gd name="T8" fmla="*/ 1832 w 2422"/>
                <a:gd name="T9" fmla="*/ 1796 h 1855"/>
                <a:gd name="T10" fmla="*/ 1932 w 2422"/>
                <a:gd name="T11" fmla="*/ 1784 h 1855"/>
                <a:gd name="T12" fmla="*/ 2062 w 2422"/>
                <a:gd name="T13" fmla="*/ 1736 h 1855"/>
                <a:gd name="T14" fmla="*/ 2281 w 2422"/>
                <a:gd name="T15" fmla="*/ 1578 h 1855"/>
                <a:gd name="T16" fmla="*/ 2358 w 2422"/>
                <a:gd name="T17" fmla="*/ 1524 h 1855"/>
                <a:gd name="T18" fmla="*/ 2416 w 2422"/>
                <a:gd name="T19" fmla="*/ 1453 h 1855"/>
                <a:gd name="T20" fmla="*/ 2386 w 2422"/>
                <a:gd name="T21" fmla="*/ 1465 h 1855"/>
                <a:gd name="T22" fmla="*/ 2292 w 2422"/>
                <a:gd name="T23" fmla="*/ 1512 h 1855"/>
                <a:gd name="T24" fmla="*/ 2239 w 2422"/>
                <a:gd name="T25" fmla="*/ 1542 h 1855"/>
                <a:gd name="T26" fmla="*/ 2304 w 2422"/>
                <a:gd name="T27" fmla="*/ 1441 h 1855"/>
                <a:gd name="T28" fmla="*/ 2257 w 2422"/>
                <a:gd name="T29" fmla="*/ 1482 h 1855"/>
                <a:gd name="T30" fmla="*/ 2044 w 2422"/>
                <a:gd name="T31" fmla="*/ 1601 h 1855"/>
                <a:gd name="T32" fmla="*/ 1891 w 2422"/>
                <a:gd name="T33" fmla="*/ 1707 h 1855"/>
                <a:gd name="T34" fmla="*/ 1884 w 2422"/>
                <a:gd name="T35" fmla="*/ 1624 h 1855"/>
                <a:gd name="T36" fmla="*/ 1926 w 2422"/>
                <a:gd name="T37" fmla="*/ 1518 h 1855"/>
                <a:gd name="T38" fmla="*/ 1873 w 2422"/>
                <a:gd name="T39" fmla="*/ 1175 h 1855"/>
                <a:gd name="T40" fmla="*/ 1832 w 2422"/>
                <a:gd name="T41" fmla="*/ 821 h 1855"/>
                <a:gd name="T42" fmla="*/ 1790 w 2422"/>
                <a:gd name="T43" fmla="*/ 597 h 1855"/>
                <a:gd name="T44" fmla="*/ 1743 w 2422"/>
                <a:gd name="T45" fmla="*/ 561 h 1855"/>
                <a:gd name="T46" fmla="*/ 1731 w 2422"/>
                <a:gd name="T47" fmla="*/ 490 h 1855"/>
                <a:gd name="T48" fmla="*/ 1696 w 2422"/>
                <a:gd name="T49" fmla="*/ 290 h 1855"/>
                <a:gd name="T50" fmla="*/ 1630 w 2422"/>
                <a:gd name="T51" fmla="*/ 77 h 1855"/>
                <a:gd name="T52" fmla="*/ 1607 w 2422"/>
                <a:gd name="T53" fmla="*/ 0 h 1855"/>
                <a:gd name="T54" fmla="*/ 1206 w 2422"/>
                <a:gd name="T55" fmla="*/ 89 h 1855"/>
                <a:gd name="T56" fmla="*/ 986 w 2422"/>
                <a:gd name="T57" fmla="*/ 325 h 1855"/>
                <a:gd name="T58" fmla="*/ 969 w 2422"/>
                <a:gd name="T59" fmla="*/ 419 h 1855"/>
                <a:gd name="T60" fmla="*/ 846 w 2422"/>
                <a:gd name="T61" fmla="*/ 549 h 1855"/>
                <a:gd name="T62" fmla="*/ 887 w 2422"/>
                <a:gd name="T63" fmla="*/ 591 h 1855"/>
                <a:gd name="T64" fmla="*/ 898 w 2422"/>
                <a:gd name="T65" fmla="*/ 643 h 1855"/>
                <a:gd name="T66" fmla="*/ 922 w 2422"/>
                <a:gd name="T67" fmla="*/ 767 h 1855"/>
                <a:gd name="T68" fmla="*/ 704 w 2422"/>
                <a:gd name="T69" fmla="*/ 916 h 1855"/>
                <a:gd name="T70" fmla="*/ 455 w 2422"/>
                <a:gd name="T71" fmla="*/ 934 h 1855"/>
                <a:gd name="T72" fmla="*/ 202 w 2422"/>
                <a:gd name="T73" fmla="*/ 992 h 1855"/>
                <a:gd name="T74" fmla="*/ 148 w 2422"/>
                <a:gd name="T75" fmla="*/ 1099 h 1855"/>
                <a:gd name="T76" fmla="*/ 213 w 2422"/>
                <a:gd name="T77" fmla="*/ 1234 h 1855"/>
                <a:gd name="T78" fmla="*/ 42 w 2422"/>
                <a:gd name="T79" fmla="*/ 1429 h 1855"/>
                <a:gd name="T80" fmla="*/ 1318 w 2422"/>
                <a:gd name="T81" fmla="*/ 1312 h 1855"/>
                <a:gd name="T82" fmla="*/ 1359 w 2422"/>
                <a:gd name="T83" fmla="*/ 1365 h 1855"/>
                <a:gd name="T84" fmla="*/ 1406 w 2422"/>
                <a:gd name="T85" fmla="*/ 1376 h 1855"/>
                <a:gd name="T86" fmla="*/ 1465 w 2422"/>
                <a:gd name="T87" fmla="*/ 1494 h 1855"/>
                <a:gd name="T88" fmla="*/ 1572 w 2422"/>
                <a:gd name="T89" fmla="*/ 1530 h 18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2"/>
                <a:gd name="T136" fmla="*/ 0 h 1855"/>
                <a:gd name="T137" fmla="*/ 2422 w 2422"/>
                <a:gd name="T138" fmla="*/ 1855 h 18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path>
              </a:pathLst>
            </a:custGeom>
            <a:noFill/>
            <a:ln w="0">
              <a:solidFill>
                <a:srgbClr val="25221E"/>
              </a:solidFill>
              <a:prstDash val="solid"/>
              <a:round/>
              <a:headEnd/>
              <a:tailEnd/>
            </a:ln>
          </p:spPr>
          <p:txBody>
            <a:bodyPr/>
            <a:lstStyle/>
            <a:p>
              <a:endParaRPr lang="en-US"/>
            </a:p>
          </p:txBody>
        </p:sp>
        <p:sp>
          <p:nvSpPr>
            <p:cNvPr id="68" name="Freeform 69"/>
            <p:cNvSpPr>
              <a:spLocks/>
            </p:cNvSpPr>
            <p:nvPr/>
          </p:nvSpPr>
          <p:spPr bwMode="auto">
            <a:xfrm>
              <a:off x="3759" y="1601"/>
              <a:ext cx="313" cy="203"/>
            </a:xfrm>
            <a:custGeom>
              <a:avLst/>
              <a:gdLst>
                <a:gd name="T0" fmla="*/ 467 w 1879"/>
                <a:gd name="T1" fmla="*/ 1151 h 1217"/>
                <a:gd name="T2" fmla="*/ 1311 w 1879"/>
                <a:gd name="T3" fmla="*/ 986 h 1217"/>
                <a:gd name="T4" fmla="*/ 1583 w 1879"/>
                <a:gd name="T5" fmla="*/ 938 h 1217"/>
                <a:gd name="T6" fmla="*/ 1590 w 1879"/>
                <a:gd name="T7" fmla="*/ 938 h 1217"/>
                <a:gd name="T8" fmla="*/ 1595 w 1879"/>
                <a:gd name="T9" fmla="*/ 933 h 1217"/>
                <a:gd name="T10" fmla="*/ 1601 w 1879"/>
                <a:gd name="T11" fmla="*/ 908 h 1217"/>
                <a:gd name="T12" fmla="*/ 1631 w 1879"/>
                <a:gd name="T13" fmla="*/ 880 h 1217"/>
                <a:gd name="T14" fmla="*/ 1661 w 1879"/>
                <a:gd name="T15" fmla="*/ 874 h 1217"/>
                <a:gd name="T16" fmla="*/ 1689 w 1879"/>
                <a:gd name="T17" fmla="*/ 880 h 1217"/>
                <a:gd name="T18" fmla="*/ 1767 w 1879"/>
                <a:gd name="T19" fmla="*/ 826 h 1217"/>
                <a:gd name="T20" fmla="*/ 1778 w 1879"/>
                <a:gd name="T21" fmla="*/ 785 h 1217"/>
                <a:gd name="T22" fmla="*/ 1826 w 1879"/>
                <a:gd name="T23" fmla="*/ 738 h 1217"/>
                <a:gd name="T24" fmla="*/ 1873 w 1879"/>
                <a:gd name="T25" fmla="*/ 708 h 1217"/>
                <a:gd name="T26" fmla="*/ 1879 w 1879"/>
                <a:gd name="T27" fmla="*/ 697 h 1217"/>
                <a:gd name="T28" fmla="*/ 1831 w 1879"/>
                <a:gd name="T29" fmla="*/ 661 h 1217"/>
                <a:gd name="T30" fmla="*/ 1814 w 1879"/>
                <a:gd name="T31" fmla="*/ 644 h 1217"/>
                <a:gd name="T32" fmla="*/ 1796 w 1879"/>
                <a:gd name="T33" fmla="*/ 637 h 1217"/>
                <a:gd name="T34" fmla="*/ 1785 w 1879"/>
                <a:gd name="T35" fmla="*/ 619 h 1217"/>
                <a:gd name="T36" fmla="*/ 1749 w 1879"/>
                <a:gd name="T37" fmla="*/ 614 h 1217"/>
                <a:gd name="T38" fmla="*/ 1737 w 1879"/>
                <a:gd name="T39" fmla="*/ 566 h 1217"/>
                <a:gd name="T40" fmla="*/ 1696 w 1879"/>
                <a:gd name="T41" fmla="*/ 555 h 1217"/>
                <a:gd name="T42" fmla="*/ 1689 w 1879"/>
                <a:gd name="T43" fmla="*/ 555 h 1217"/>
                <a:gd name="T44" fmla="*/ 1684 w 1879"/>
                <a:gd name="T45" fmla="*/ 477 h 1217"/>
                <a:gd name="T46" fmla="*/ 1707 w 1879"/>
                <a:gd name="T47" fmla="*/ 466 h 1217"/>
                <a:gd name="T48" fmla="*/ 1702 w 1879"/>
                <a:gd name="T49" fmla="*/ 424 h 1217"/>
                <a:gd name="T50" fmla="*/ 1678 w 1879"/>
                <a:gd name="T51" fmla="*/ 401 h 1217"/>
                <a:gd name="T52" fmla="*/ 1678 w 1879"/>
                <a:gd name="T53" fmla="*/ 389 h 1217"/>
                <a:gd name="T54" fmla="*/ 1684 w 1879"/>
                <a:gd name="T55" fmla="*/ 378 h 1217"/>
                <a:gd name="T56" fmla="*/ 1719 w 1879"/>
                <a:gd name="T57" fmla="*/ 342 h 1217"/>
                <a:gd name="T58" fmla="*/ 1732 w 1879"/>
                <a:gd name="T59" fmla="*/ 283 h 1217"/>
                <a:gd name="T60" fmla="*/ 1732 w 1879"/>
                <a:gd name="T61" fmla="*/ 266 h 1217"/>
                <a:gd name="T62" fmla="*/ 1755 w 1879"/>
                <a:gd name="T63" fmla="*/ 230 h 1217"/>
                <a:gd name="T64" fmla="*/ 1773 w 1879"/>
                <a:gd name="T65" fmla="*/ 218 h 1217"/>
                <a:gd name="T66" fmla="*/ 1743 w 1879"/>
                <a:gd name="T67" fmla="*/ 200 h 1217"/>
                <a:gd name="T68" fmla="*/ 1666 w 1879"/>
                <a:gd name="T69" fmla="*/ 195 h 1217"/>
                <a:gd name="T70" fmla="*/ 1666 w 1879"/>
                <a:gd name="T71" fmla="*/ 182 h 1217"/>
                <a:gd name="T72" fmla="*/ 1648 w 1879"/>
                <a:gd name="T73" fmla="*/ 170 h 1217"/>
                <a:gd name="T74" fmla="*/ 1643 w 1879"/>
                <a:gd name="T75" fmla="*/ 141 h 1217"/>
                <a:gd name="T76" fmla="*/ 1607 w 1879"/>
                <a:gd name="T77" fmla="*/ 64 h 1217"/>
                <a:gd name="T78" fmla="*/ 1583 w 1879"/>
                <a:gd name="T79" fmla="*/ 58 h 1217"/>
                <a:gd name="T80" fmla="*/ 1572 w 1879"/>
                <a:gd name="T81" fmla="*/ 46 h 1217"/>
                <a:gd name="T82" fmla="*/ 1560 w 1879"/>
                <a:gd name="T83" fmla="*/ 53 h 1217"/>
                <a:gd name="T84" fmla="*/ 1549 w 1879"/>
                <a:gd name="T85" fmla="*/ 41 h 1217"/>
                <a:gd name="T86" fmla="*/ 1542 w 1879"/>
                <a:gd name="T87" fmla="*/ 17 h 1217"/>
                <a:gd name="T88" fmla="*/ 1519 w 1879"/>
                <a:gd name="T89" fmla="*/ 0 h 1217"/>
                <a:gd name="T90" fmla="*/ 225 w 1879"/>
                <a:gd name="T91" fmla="*/ 259 h 1217"/>
                <a:gd name="T92" fmla="*/ 201 w 1879"/>
                <a:gd name="T93" fmla="*/ 153 h 1217"/>
                <a:gd name="T94" fmla="*/ 130 w 1879"/>
                <a:gd name="T95" fmla="*/ 223 h 1217"/>
                <a:gd name="T96" fmla="*/ 119 w 1879"/>
                <a:gd name="T97" fmla="*/ 230 h 1217"/>
                <a:gd name="T98" fmla="*/ 107 w 1879"/>
                <a:gd name="T99" fmla="*/ 218 h 1217"/>
                <a:gd name="T100" fmla="*/ 101 w 1879"/>
                <a:gd name="T101" fmla="*/ 218 h 1217"/>
                <a:gd name="T102" fmla="*/ 83 w 1879"/>
                <a:gd name="T103" fmla="*/ 259 h 1217"/>
                <a:gd name="T104" fmla="*/ 18 w 1879"/>
                <a:gd name="T105" fmla="*/ 307 h 1217"/>
                <a:gd name="T106" fmla="*/ 0 w 1879"/>
                <a:gd name="T107" fmla="*/ 324 h 1217"/>
                <a:gd name="T108" fmla="*/ 89 w 1879"/>
                <a:gd name="T109" fmla="*/ 856 h 1217"/>
                <a:gd name="T110" fmla="*/ 154 w 1879"/>
                <a:gd name="T111" fmla="*/ 1217 h 1217"/>
                <a:gd name="T112" fmla="*/ 467 w 1879"/>
                <a:gd name="T113" fmla="*/ 1151 h 12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79"/>
                <a:gd name="T172" fmla="*/ 0 h 1217"/>
                <a:gd name="T173" fmla="*/ 1879 w 1879"/>
                <a:gd name="T174" fmla="*/ 1217 h 12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close/>
                </a:path>
              </a:pathLst>
            </a:custGeom>
            <a:solidFill>
              <a:srgbClr val="FFFF00"/>
            </a:solidFill>
            <a:ln w="9525">
              <a:noFill/>
              <a:round/>
              <a:headEnd/>
              <a:tailEnd/>
            </a:ln>
          </p:spPr>
          <p:txBody>
            <a:bodyPr/>
            <a:lstStyle/>
            <a:p>
              <a:endParaRPr lang="en-US"/>
            </a:p>
          </p:txBody>
        </p:sp>
        <p:sp>
          <p:nvSpPr>
            <p:cNvPr id="69" name="Freeform 70"/>
            <p:cNvSpPr>
              <a:spLocks/>
            </p:cNvSpPr>
            <p:nvPr/>
          </p:nvSpPr>
          <p:spPr bwMode="auto">
            <a:xfrm>
              <a:off x="3759" y="1601"/>
              <a:ext cx="313" cy="203"/>
            </a:xfrm>
            <a:custGeom>
              <a:avLst/>
              <a:gdLst>
                <a:gd name="T0" fmla="*/ 467 w 1879"/>
                <a:gd name="T1" fmla="*/ 1151 h 1217"/>
                <a:gd name="T2" fmla="*/ 1311 w 1879"/>
                <a:gd name="T3" fmla="*/ 986 h 1217"/>
                <a:gd name="T4" fmla="*/ 1583 w 1879"/>
                <a:gd name="T5" fmla="*/ 938 h 1217"/>
                <a:gd name="T6" fmla="*/ 1590 w 1879"/>
                <a:gd name="T7" fmla="*/ 938 h 1217"/>
                <a:gd name="T8" fmla="*/ 1595 w 1879"/>
                <a:gd name="T9" fmla="*/ 933 h 1217"/>
                <a:gd name="T10" fmla="*/ 1601 w 1879"/>
                <a:gd name="T11" fmla="*/ 908 h 1217"/>
                <a:gd name="T12" fmla="*/ 1631 w 1879"/>
                <a:gd name="T13" fmla="*/ 880 h 1217"/>
                <a:gd name="T14" fmla="*/ 1661 w 1879"/>
                <a:gd name="T15" fmla="*/ 874 h 1217"/>
                <a:gd name="T16" fmla="*/ 1689 w 1879"/>
                <a:gd name="T17" fmla="*/ 880 h 1217"/>
                <a:gd name="T18" fmla="*/ 1767 w 1879"/>
                <a:gd name="T19" fmla="*/ 826 h 1217"/>
                <a:gd name="T20" fmla="*/ 1778 w 1879"/>
                <a:gd name="T21" fmla="*/ 785 h 1217"/>
                <a:gd name="T22" fmla="*/ 1826 w 1879"/>
                <a:gd name="T23" fmla="*/ 738 h 1217"/>
                <a:gd name="T24" fmla="*/ 1873 w 1879"/>
                <a:gd name="T25" fmla="*/ 708 h 1217"/>
                <a:gd name="T26" fmla="*/ 1879 w 1879"/>
                <a:gd name="T27" fmla="*/ 697 h 1217"/>
                <a:gd name="T28" fmla="*/ 1831 w 1879"/>
                <a:gd name="T29" fmla="*/ 661 h 1217"/>
                <a:gd name="T30" fmla="*/ 1814 w 1879"/>
                <a:gd name="T31" fmla="*/ 644 h 1217"/>
                <a:gd name="T32" fmla="*/ 1796 w 1879"/>
                <a:gd name="T33" fmla="*/ 637 h 1217"/>
                <a:gd name="T34" fmla="*/ 1785 w 1879"/>
                <a:gd name="T35" fmla="*/ 619 h 1217"/>
                <a:gd name="T36" fmla="*/ 1749 w 1879"/>
                <a:gd name="T37" fmla="*/ 614 h 1217"/>
                <a:gd name="T38" fmla="*/ 1737 w 1879"/>
                <a:gd name="T39" fmla="*/ 566 h 1217"/>
                <a:gd name="T40" fmla="*/ 1696 w 1879"/>
                <a:gd name="T41" fmla="*/ 555 h 1217"/>
                <a:gd name="T42" fmla="*/ 1689 w 1879"/>
                <a:gd name="T43" fmla="*/ 555 h 1217"/>
                <a:gd name="T44" fmla="*/ 1684 w 1879"/>
                <a:gd name="T45" fmla="*/ 477 h 1217"/>
                <a:gd name="T46" fmla="*/ 1707 w 1879"/>
                <a:gd name="T47" fmla="*/ 466 h 1217"/>
                <a:gd name="T48" fmla="*/ 1702 w 1879"/>
                <a:gd name="T49" fmla="*/ 424 h 1217"/>
                <a:gd name="T50" fmla="*/ 1678 w 1879"/>
                <a:gd name="T51" fmla="*/ 401 h 1217"/>
                <a:gd name="T52" fmla="*/ 1678 w 1879"/>
                <a:gd name="T53" fmla="*/ 389 h 1217"/>
                <a:gd name="T54" fmla="*/ 1684 w 1879"/>
                <a:gd name="T55" fmla="*/ 378 h 1217"/>
                <a:gd name="T56" fmla="*/ 1719 w 1879"/>
                <a:gd name="T57" fmla="*/ 342 h 1217"/>
                <a:gd name="T58" fmla="*/ 1732 w 1879"/>
                <a:gd name="T59" fmla="*/ 283 h 1217"/>
                <a:gd name="T60" fmla="*/ 1732 w 1879"/>
                <a:gd name="T61" fmla="*/ 266 h 1217"/>
                <a:gd name="T62" fmla="*/ 1755 w 1879"/>
                <a:gd name="T63" fmla="*/ 230 h 1217"/>
                <a:gd name="T64" fmla="*/ 1773 w 1879"/>
                <a:gd name="T65" fmla="*/ 218 h 1217"/>
                <a:gd name="T66" fmla="*/ 1743 w 1879"/>
                <a:gd name="T67" fmla="*/ 200 h 1217"/>
                <a:gd name="T68" fmla="*/ 1666 w 1879"/>
                <a:gd name="T69" fmla="*/ 195 h 1217"/>
                <a:gd name="T70" fmla="*/ 1666 w 1879"/>
                <a:gd name="T71" fmla="*/ 182 h 1217"/>
                <a:gd name="T72" fmla="*/ 1648 w 1879"/>
                <a:gd name="T73" fmla="*/ 170 h 1217"/>
                <a:gd name="T74" fmla="*/ 1643 w 1879"/>
                <a:gd name="T75" fmla="*/ 141 h 1217"/>
                <a:gd name="T76" fmla="*/ 1607 w 1879"/>
                <a:gd name="T77" fmla="*/ 64 h 1217"/>
                <a:gd name="T78" fmla="*/ 1583 w 1879"/>
                <a:gd name="T79" fmla="*/ 58 h 1217"/>
                <a:gd name="T80" fmla="*/ 1572 w 1879"/>
                <a:gd name="T81" fmla="*/ 46 h 1217"/>
                <a:gd name="T82" fmla="*/ 1560 w 1879"/>
                <a:gd name="T83" fmla="*/ 53 h 1217"/>
                <a:gd name="T84" fmla="*/ 1549 w 1879"/>
                <a:gd name="T85" fmla="*/ 41 h 1217"/>
                <a:gd name="T86" fmla="*/ 1542 w 1879"/>
                <a:gd name="T87" fmla="*/ 17 h 1217"/>
                <a:gd name="T88" fmla="*/ 1519 w 1879"/>
                <a:gd name="T89" fmla="*/ 0 h 1217"/>
                <a:gd name="T90" fmla="*/ 225 w 1879"/>
                <a:gd name="T91" fmla="*/ 259 h 1217"/>
                <a:gd name="T92" fmla="*/ 201 w 1879"/>
                <a:gd name="T93" fmla="*/ 153 h 1217"/>
                <a:gd name="T94" fmla="*/ 130 w 1879"/>
                <a:gd name="T95" fmla="*/ 223 h 1217"/>
                <a:gd name="T96" fmla="*/ 119 w 1879"/>
                <a:gd name="T97" fmla="*/ 230 h 1217"/>
                <a:gd name="T98" fmla="*/ 107 w 1879"/>
                <a:gd name="T99" fmla="*/ 218 h 1217"/>
                <a:gd name="T100" fmla="*/ 101 w 1879"/>
                <a:gd name="T101" fmla="*/ 218 h 1217"/>
                <a:gd name="T102" fmla="*/ 83 w 1879"/>
                <a:gd name="T103" fmla="*/ 259 h 1217"/>
                <a:gd name="T104" fmla="*/ 18 w 1879"/>
                <a:gd name="T105" fmla="*/ 307 h 1217"/>
                <a:gd name="T106" fmla="*/ 0 w 1879"/>
                <a:gd name="T107" fmla="*/ 324 h 1217"/>
                <a:gd name="T108" fmla="*/ 89 w 1879"/>
                <a:gd name="T109" fmla="*/ 856 h 1217"/>
                <a:gd name="T110" fmla="*/ 154 w 1879"/>
                <a:gd name="T111" fmla="*/ 1217 h 1217"/>
                <a:gd name="T112" fmla="*/ 467 w 1879"/>
                <a:gd name="T113" fmla="*/ 1151 h 12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79"/>
                <a:gd name="T172" fmla="*/ 0 h 1217"/>
                <a:gd name="T173" fmla="*/ 1879 w 1879"/>
                <a:gd name="T174" fmla="*/ 1217 h 12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path>
              </a:pathLst>
            </a:custGeom>
            <a:solidFill>
              <a:schemeClr val="bg1"/>
            </a:solidFill>
            <a:ln w="0">
              <a:solidFill>
                <a:srgbClr val="25221E"/>
              </a:solidFill>
              <a:prstDash val="solid"/>
              <a:round/>
              <a:headEnd/>
              <a:tailEnd/>
            </a:ln>
          </p:spPr>
          <p:txBody>
            <a:bodyPr/>
            <a:lstStyle/>
            <a:p>
              <a:endParaRPr lang="en-US"/>
            </a:p>
          </p:txBody>
        </p:sp>
        <p:sp>
          <p:nvSpPr>
            <p:cNvPr id="70" name="Freeform 71"/>
            <p:cNvSpPr>
              <a:spLocks/>
            </p:cNvSpPr>
            <p:nvPr/>
          </p:nvSpPr>
          <p:spPr bwMode="auto">
            <a:xfrm>
              <a:off x="3654" y="1802"/>
              <a:ext cx="408" cy="234"/>
            </a:xfrm>
            <a:custGeom>
              <a:avLst/>
              <a:gdLst>
                <a:gd name="T0" fmla="*/ 1607 w 2446"/>
                <a:gd name="T1" fmla="*/ 1176 h 1400"/>
                <a:gd name="T2" fmla="*/ 745 w 2446"/>
                <a:gd name="T3" fmla="*/ 1311 h 1400"/>
                <a:gd name="T4" fmla="*/ 621 w 2446"/>
                <a:gd name="T5" fmla="*/ 1329 h 1400"/>
                <a:gd name="T6" fmla="*/ 537 w 2446"/>
                <a:gd name="T7" fmla="*/ 1329 h 1400"/>
                <a:gd name="T8" fmla="*/ 0 w 2446"/>
                <a:gd name="T9" fmla="*/ 1400 h 1400"/>
                <a:gd name="T10" fmla="*/ 136 w 2446"/>
                <a:gd name="T11" fmla="*/ 1329 h 1400"/>
                <a:gd name="T12" fmla="*/ 213 w 2446"/>
                <a:gd name="T13" fmla="*/ 1252 h 1400"/>
                <a:gd name="T14" fmla="*/ 225 w 2446"/>
                <a:gd name="T15" fmla="*/ 1211 h 1400"/>
                <a:gd name="T16" fmla="*/ 260 w 2446"/>
                <a:gd name="T17" fmla="*/ 1158 h 1400"/>
                <a:gd name="T18" fmla="*/ 455 w 2446"/>
                <a:gd name="T19" fmla="*/ 986 h 1400"/>
                <a:gd name="T20" fmla="*/ 479 w 2446"/>
                <a:gd name="T21" fmla="*/ 963 h 1400"/>
                <a:gd name="T22" fmla="*/ 514 w 2446"/>
                <a:gd name="T23" fmla="*/ 1040 h 1400"/>
                <a:gd name="T24" fmla="*/ 621 w 2446"/>
                <a:gd name="T25" fmla="*/ 1070 h 1400"/>
                <a:gd name="T26" fmla="*/ 662 w 2446"/>
                <a:gd name="T27" fmla="*/ 1022 h 1400"/>
                <a:gd name="T28" fmla="*/ 715 w 2446"/>
                <a:gd name="T29" fmla="*/ 1029 h 1400"/>
                <a:gd name="T30" fmla="*/ 750 w 2446"/>
                <a:gd name="T31" fmla="*/ 1029 h 1400"/>
                <a:gd name="T32" fmla="*/ 845 w 2446"/>
                <a:gd name="T33" fmla="*/ 945 h 1400"/>
                <a:gd name="T34" fmla="*/ 869 w 2446"/>
                <a:gd name="T35" fmla="*/ 963 h 1400"/>
                <a:gd name="T36" fmla="*/ 958 w 2446"/>
                <a:gd name="T37" fmla="*/ 916 h 1400"/>
                <a:gd name="T38" fmla="*/ 999 w 2446"/>
                <a:gd name="T39" fmla="*/ 821 h 1400"/>
                <a:gd name="T40" fmla="*/ 1057 w 2446"/>
                <a:gd name="T41" fmla="*/ 674 h 1400"/>
                <a:gd name="T42" fmla="*/ 1140 w 2446"/>
                <a:gd name="T43" fmla="*/ 408 h 1400"/>
                <a:gd name="T44" fmla="*/ 1181 w 2446"/>
                <a:gd name="T45" fmla="*/ 449 h 1400"/>
                <a:gd name="T46" fmla="*/ 1247 w 2446"/>
                <a:gd name="T47" fmla="*/ 461 h 1400"/>
                <a:gd name="T48" fmla="*/ 1300 w 2446"/>
                <a:gd name="T49" fmla="*/ 314 h 1400"/>
                <a:gd name="T50" fmla="*/ 1359 w 2446"/>
                <a:gd name="T51" fmla="*/ 289 h 1400"/>
                <a:gd name="T52" fmla="*/ 1407 w 2446"/>
                <a:gd name="T53" fmla="*/ 225 h 1400"/>
                <a:gd name="T54" fmla="*/ 1453 w 2446"/>
                <a:gd name="T55" fmla="*/ 142 h 1400"/>
                <a:gd name="T56" fmla="*/ 1471 w 2446"/>
                <a:gd name="T57" fmla="*/ 113 h 1400"/>
                <a:gd name="T58" fmla="*/ 1460 w 2446"/>
                <a:gd name="T59" fmla="*/ 24 h 1400"/>
                <a:gd name="T60" fmla="*/ 1483 w 2446"/>
                <a:gd name="T61" fmla="*/ 0 h 1400"/>
                <a:gd name="T62" fmla="*/ 1648 w 2446"/>
                <a:gd name="T63" fmla="*/ 101 h 1400"/>
                <a:gd name="T64" fmla="*/ 1673 w 2446"/>
                <a:gd name="T65" fmla="*/ 18 h 1400"/>
                <a:gd name="T66" fmla="*/ 1725 w 2446"/>
                <a:gd name="T67" fmla="*/ 24 h 1400"/>
                <a:gd name="T68" fmla="*/ 1731 w 2446"/>
                <a:gd name="T69" fmla="*/ 65 h 1400"/>
                <a:gd name="T70" fmla="*/ 1831 w 2446"/>
                <a:gd name="T71" fmla="*/ 101 h 1400"/>
                <a:gd name="T72" fmla="*/ 1896 w 2446"/>
                <a:gd name="T73" fmla="*/ 149 h 1400"/>
                <a:gd name="T74" fmla="*/ 1920 w 2446"/>
                <a:gd name="T75" fmla="*/ 201 h 1400"/>
                <a:gd name="T76" fmla="*/ 1855 w 2446"/>
                <a:gd name="T77" fmla="*/ 331 h 1400"/>
                <a:gd name="T78" fmla="*/ 1909 w 2446"/>
                <a:gd name="T79" fmla="*/ 378 h 1400"/>
                <a:gd name="T80" fmla="*/ 1985 w 2446"/>
                <a:gd name="T81" fmla="*/ 390 h 1400"/>
                <a:gd name="T82" fmla="*/ 2015 w 2446"/>
                <a:gd name="T83" fmla="*/ 408 h 1400"/>
                <a:gd name="T84" fmla="*/ 2056 w 2446"/>
                <a:gd name="T85" fmla="*/ 431 h 1400"/>
                <a:gd name="T86" fmla="*/ 2086 w 2446"/>
                <a:gd name="T87" fmla="*/ 420 h 1400"/>
                <a:gd name="T88" fmla="*/ 2216 w 2446"/>
                <a:gd name="T89" fmla="*/ 473 h 1400"/>
                <a:gd name="T90" fmla="*/ 2239 w 2446"/>
                <a:gd name="T91" fmla="*/ 520 h 1400"/>
                <a:gd name="T92" fmla="*/ 2227 w 2446"/>
                <a:gd name="T93" fmla="*/ 591 h 1400"/>
                <a:gd name="T94" fmla="*/ 2204 w 2446"/>
                <a:gd name="T95" fmla="*/ 615 h 1400"/>
                <a:gd name="T96" fmla="*/ 2274 w 2446"/>
                <a:gd name="T97" fmla="*/ 679 h 1400"/>
                <a:gd name="T98" fmla="*/ 2269 w 2446"/>
                <a:gd name="T99" fmla="*/ 709 h 1400"/>
                <a:gd name="T100" fmla="*/ 2216 w 2446"/>
                <a:gd name="T101" fmla="*/ 720 h 1400"/>
                <a:gd name="T102" fmla="*/ 2239 w 2446"/>
                <a:gd name="T103" fmla="*/ 733 h 1400"/>
                <a:gd name="T104" fmla="*/ 2216 w 2446"/>
                <a:gd name="T105" fmla="*/ 763 h 1400"/>
                <a:gd name="T106" fmla="*/ 2198 w 2446"/>
                <a:gd name="T107" fmla="*/ 768 h 1400"/>
                <a:gd name="T108" fmla="*/ 2251 w 2446"/>
                <a:gd name="T109" fmla="*/ 786 h 1400"/>
                <a:gd name="T110" fmla="*/ 2298 w 2446"/>
                <a:gd name="T111" fmla="*/ 816 h 1400"/>
                <a:gd name="T112" fmla="*/ 2239 w 2446"/>
                <a:gd name="T113" fmla="*/ 857 h 1400"/>
                <a:gd name="T114" fmla="*/ 2198 w 2446"/>
                <a:gd name="T115" fmla="*/ 857 h 1400"/>
                <a:gd name="T116" fmla="*/ 2257 w 2446"/>
                <a:gd name="T117" fmla="*/ 898 h 1400"/>
                <a:gd name="T118" fmla="*/ 2322 w 2446"/>
                <a:gd name="T119" fmla="*/ 857 h 1400"/>
                <a:gd name="T120" fmla="*/ 2404 w 2446"/>
                <a:gd name="T121" fmla="*/ 857 h 1400"/>
                <a:gd name="T122" fmla="*/ 2446 w 2446"/>
                <a:gd name="T123" fmla="*/ 981 h 1400"/>
                <a:gd name="T124" fmla="*/ 2411 w 2446"/>
                <a:gd name="T125" fmla="*/ 1004 h 1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6"/>
                <a:gd name="T190" fmla="*/ 0 h 1400"/>
                <a:gd name="T191" fmla="*/ 2446 w 2446"/>
                <a:gd name="T192" fmla="*/ 1400 h 14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close/>
                </a:path>
              </a:pathLst>
            </a:custGeom>
            <a:solidFill>
              <a:srgbClr val="FFFF00"/>
            </a:solidFill>
            <a:ln w="9525">
              <a:noFill/>
              <a:round/>
              <a:headEnd/>
              <a:tailEnd/>
            </a:ln>
          </p:spPr>
          <p:txBody>
            <a:bodyPr/>
            <a:lstStyle/>
            <a:p>
              <a:endParaRPr lang="en-US"/>
            </a:p>
          </p:txBody>
        </p:sp>
        <p:sp>
          <p:nvSpPr>
            <p:cNvPr id="71" name="Freeform 72"/>
            <p:cNvSpPr>
              <a:spLocks/>
            </p:cNvSpPr>
            <p:nvPr/>
          </p:nvSpPr>
          <p:spPr bwMode="auto">
            <a:xfrm>
              <a:off x="3654" y="1802"/>
              <a:ext cx="408" cy="234"/>
            </a:xfrm>
            <a:custGeom>
              <a:avLst/>
              <a:gdLst>
                <a:gd name="T0" fmla="*/ 1607 w 2446"/>
                <a:gd name="T1" fmla="*/ 1176 h 1400"/>
                <a:gd name="T2" fmla="*/ 745 w 2446"/>
                <a:gd name="T3" fmla="*/ 1311 h 1400"/>
                <a:gd name="T4" fmla="*/ 621 w 2446"/>
                <a:gd name="T5" fmla="*/ 1329 h 1400"/>
                <a:gd name="T6" fmla="*/ 537 w 2446"/>
                <a:gd name="T7" fmla="*/ 1329 h 1400"/>
                <a:gd name="T8" fmla="*/ 0 w 2446"/>
                <a:gd name="T9" fmla="*/ 1400 h 1400"/>
                <a:gd name="T10" fmla="*/ 136 w 2446"/>
                <a:gd name="T11" fmla="*/ 1329 h 1400"/>
                <a:gd name="T12" fmla="*/ 213 w 2446"/>
                <a:gd name="T13" fmla="*/ 1252 h 1400"/>
                <a:gd name="T14" fmla="*/ 225 w 2446"/>
                <a:gd name="T15" fmla="*/ 1211 h 1400"/>
                <a:gd name="T16" fmla="*/ 260 w 2446"/>
                <a:gd name="T17" fmla="*/ 1158 h 1400"/>
                <a:gd name="T18" fmla="*/ 455 w 2446"/>
                <a:gd name="T19" fmla="*/ 986 h 1400"/>
                <a:gd name="T20" fmla="*/ 479 w 2446"/>
                <a:gd name="T21" fmla="*/ 963 h 1400"/>
                <a:gd name="T22" fmla="*/ 514 w 2446"/>
                <a:gd name="T23" fmla="*/ 1040 h 1400"/>
                <a:gd name="T24" fmla="*/ 621 w 2446"/>
                <a:gd name="T25" fmla="*/ 1070 h 1400"/>
                <a:gd name="T26" fmla="*/ 662 w 2446"/>
                <a:gd name="T27" fmla="*/ 1022 h 1400"/>
                <a:gd name="T28" fmla="*/ 715 w 2446"/>
                <a:gd name="T29" fmla="*/ 1029 h 1400"/>
                <a:gd name="T30" fmla="*/ 750 w 2446"/>
                <a:gd name="T31" fmla="*/ 1029 h 1400"/>
                <a:gd name="T32" fmla="*/ 845 w 2446"/>
                <a:gd name="T33" fmla="*/ 945 h 1400"/>
                <a:gd name="T34" fmla="*/ 869 w 2446"/>
                <a:gd name="T35" fmla="*/ 963 h 1400"/>
                <a:gd name="T36" fmla="*/ 958 w 2446"/>
                <a:gd name="T37" fmla="*/ 916 h 1400"/>
                <a:gd name="T38" fmla="*/ 999 w 2446"/>
                <a:gd name="T39" fmla="*/ 821 h 1400"/>
                <a:gd name="T40" fmla="*/ 1057 w 2446"/>
                <a:gd name="T41" fmla="*/ 674 h 1400"/>
                <a:gd name="T42" fmla="*/ 1140 w 2446"/>
                <a:gd name="T43" fmla="*/ 408 h 1400"/>
                <a:gd name="T44" fmla="*/ 1181 w 2446"/>
                <a:gd name="T45" fmla="*/ 449 h 1400"/>
                <a:gd name="T46" fmla="*/ 1247 w 2446"/>
                <a:gd name="T47" fmla="*/ 461 h 1400"/>
                <a:gd name="T48" fmla="*/ 1300 w 2446"/>
                <a:gd name="T49" fmla="*/ 314 h 1400"/>
                <a:gd name="T50" fmla="*/ 1359 w 2446"/>
                <a:gd name="T51" fmla="*/ 289 h 1400"/>
                <a:gd name="T52" fmla="*/ 1407 w 2446"/>
                <a:gd name="T53" fmla="*/ 225 h 1400"/>
                <a:gd name="T54" fmla="*/ 1453 w 2446"/>
                <a:gd name="T55" fmla="*/ 142 h 1400"/>
                <a:gd name="T56" fmla="*/ 1471 w 2446"/>
                <a:gd name="T57" fmla="*/ 113 h 1400"/>
                <a:gd name="T58" fmla="*/ 1460 w 2446"/>
                <a:gd name="T59" fmla="*/ 24 h 1400"/>
                <a:gd name="T60" fmla="*/ 1483 w 2446"/>
                <a:gd name="T61" fmla="*/ 0 h 1400"/>
                <a:gd name="T62" fmla="*/ 1648 w 2446"/>
                <a:gd name="T63" fmla="*/ 101 h 1400"/>
                <a:gd name="T64" fmla="*/ 1673 w 2446"/>
                <a:gd name="T65" fmla="*/ 18 h 1400"/>
                <a:gd name="T66" fmla="*/ 1725 w 2446"/>
                <a:gd name="T67" fmla="*/ 24 h 1400"/>
                <a:gd name="T68" fmla="*/ 1731 w 2446"/>
                <a:gd name="T69" fmla="*/ 65 h 1400"/>
                <a:gd name="T70" fmla="*/ 1831 w 2446"/>
                <a:gd name="T71" fmla="*/ 101 h 1400"/>
                <a:gd name="T72" fmla="*/ 1896 w 2446"/>
                <a:gd name="T73" fmla="*/ 149 h 1400"/>
                <a:gd name="T74" fmla="*/ 1920 w 2446"/>
                <a:gd name="T75" fmla="*/ 201 h 1400"/>
                <a:gd name="T76" fmla="*/ 1855 w 2446"/>
                <a:gd name="T77" fmla="*/ 331 h 1400"/>
                <a:gd name="T78" fmla="*/ 1909 w 2446"/>
                <a:gd name="T79" fmla="*/ 378 h 1400"/>
                <a:gd name="T80" fmla="*/ 1985 w 2446"/>
                <a:gd name="T81" fmla="*/ 390 h 1400"/>
                <a:gd name="T82" fmla="*/ 2015 w 2446"/>
                <a:gd name="T83" fmla="*/ 408 h 1400"/>
                <a:gd name="T84" fmla="*/ 2056 w 2446"/>
                <a:gd name="T85" fmla="*/ 431 h 1400"/>
                <a:gd name="T86" fmla="*/ 2086 w 2446"/>
                <a:gd name="T87" fmla="*/ 420 h 1400"/>
                <a:gd name="T88" fmla="*/ 2216 w 2446"/>
                <a:gd name="T89" fmla="*/ 473 h 1400"/>
                <a:gd name="T90" fmla="*/ 2239 w 2446"/>
                <a:gd name="T91" fmla="*/ 520 h 1400"/>
                <a:gd name="T92" fmla="*/ 2227 w 2446"/>
                <a:gd name="T93" fmla="*/ 591 h 1400"/>
                <a:gd name="T94" fmla="*/ 2204 w 2446"/>
                <a:gd name="T95" fmla="*/ 615 h 1400"/>
                <a:gd name="T96" fmla="*/ 2274 w 2446"/>
                <a:gd name="T97" fmla="*/ 679 h 1400"/>
                <a:gd name="T98" fmla="*/ 2269 w 2446"/>
                <a:gd name="T99" fmla="*/ 709 h 1400"/>
                <a:gd name="T100" fmla="*/ 2216 w 2446"/>
                <a:gd name="T101" fmla="*/ 720 h 1400"/>
                <a:gd name="T102" fmla="*/ 2239 w 2446"/>
                <a:gd name="T103" fmla="*/ 733 h 1400"/>
                <a:gd name="T104" fmla="*/ 2216 w 2446"/>
                <a:gd name="T105" fmla="*/ 763 h 1400"/>
                <a:gd name="T106" fmla="*/ 2198 w 2446"/>
                <a:gd name="T107" fmla="*/ 768 h 1400"/>
                <a:gd name="T108" fmla="*/ 2251 w 2446"/>
                <a:gd name="T109" fmla="*/ 786 h 1400"/>
                <a:gd name="T110" fmla="*/ 2298 w 2446"/>
                <a:gd name="T111" fmla="*/ 816 h 1400"/>
                <a:gd name="T112" fmla="*/ 2239 w 2446"/>
                <a:gd name="T113" fmla="*/ 857 h 1400"/>
                <a:gd name="T114" fmla="*/ 2198 w 2446"/>
                <a:gd name="T115" fmla="*/ 857 h 1400"/>
                <a:gd name="T116" fmla="*/ 2257 w 2446"/>
                <a:gd name="T117" fmla="*/ 898 h 1400"/>
                <a:gd name="T118" fmla="*/ 2322 w 2446"/>
                <a:gd name="T119" fmla="*/ 857 h 1400"/>
                <a:gd name="T120" fmla="*/ 2404 w 2446"/>
                <a:gd name="T121" fmla="*/ 857 h 1400"/>
                <a:gd name="T122" fmla="*/ 2446 w 2446"/>
                <a:gd name="T123" fmla="*/ 981 h 1400"/>
                <a:gd name="T124" fmla="*/ 2411 w 2446"/>
                <a:gd name="T125" fmla="*/ 1004 h 1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46"/>
                <a:gd name="T190" fmla="*/ 0 h 1400"/>
                <a:gd name="T191" fmla="*/ 2446 w 2446"/>
                <a:gd name="T192" fmla="*/ 1400 h 14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path>
              </a:pathLst>
            </a:custGeom>
            <a:solidFill>
              <a:schemeClr val="bg1"/>
            </a:solidFill>
            <a:ln w="0">
              <a:solidFill>
                <a:srgbClr val="25221E"/>
              </a:solidFill>
              <a:prstDash val="solid"/>
              <a:round/>
              <a:headEnd/>
              <a:tailEnd/>
            </a:ln>
          </p:spPr>
          <p:txBody>
            <a:bodyPr/>
            <a:lstStyle/>
            <a:p>
              <a:endParaRPr lang="en-US"/>
            </a:p>
          </p:txBody>
        </p:sp>
        <p:sp>
          <p:nvSpPr>
            <p:cNvPr id="72" name="Freeform 73"/>
            <p:cNvSpPr>
              <a:spLocks/>
            </p:cNvSpPr>
            <p:nvPr/>
          </p:nvSpPr>
          <p:spPr bwMode="auto">
            <a:xfrm>
              <a:off x="3614" y="1973"/>
              <a:ext cx="472" cy="202"/>
            </a:xfrm>
            <a:custGeom>
              <a:avLst/>
              <a:gdLst>
                <a:gd name="T0" fmla="*/ 36 w 2830"/>
                <a:gd name="T1" fmla="*/ 986 h 1211"/>
                <a:gd name="T2" fmla="*/ 77 w 2830"/>
                <a:gd name="T3" fmla="*/ 933 h 1211"/>
                <a:gd name="T4" fmla="*/ 112 w 2830"/>
                <a:gd name="T5" fmla="*/ 857 h 1211"/>
                <a:gd name="T6" fmla="*/ 331 w 2830"/>
                <a:gd name="T7" fmla="*/ 745 h 1211"/>
                <a:gd name="T8" fmla="*/ 414 w 2830"/>
                <a:gd name="T9" fmla="*/ 651 h 1211"/>
                <a:gd name="T10" fmla="*/ 455 w 2830"/>
                <a:gd name="T11" fmla="*/ 633 h 1211"/>
                <a:gd name="T12" fmla="*/ 496 w 2830"/>
                <a:gd name="T13" fmla="*/ 597 h 1211"/>
                <a:gd name="T14" fmla="*/ 549 w 2830"/>
                <a:gd name="T15" fmla="*/ 585 h 1211"/>
                <a:gd name="T16" fmla="*/ 667 w 2830"/>
                <a:gd name="T17" fmla="*/ 538 h 1211"/>
                <a:gd name="T18" fmla="*/ 768 w 2830"/>
                <a:gd name="T19" fmla="*/ 396 h 1211"/>
                <a:gd name="T20" fmla="*/ 779 w 2830"/>
                <a:gd name="T21" fmla="*/ 314 h 1211"/>
                <a:gd name="T22" fmla="*/ 863 w 2830"/>
                <a:gd name="T23" fmla="*/ 307 h 1211"/>
                <a:gd name="T24" fmla="*/ 1004 w 2830"/>
                <a:gd name="T25" fmla="*/ 296 h 1211"/>
                <a:gd name="T26" fmla="*/ 2671 w 2830"/>
                <a:gd name="T27" fmla="*/ 12 h 1211"/>
                <a:gd name="T28" fmla="*/ 2712 w 2830"/>
                <a:gd name="T29" fmla="*/ 48 h 1211"/>
                <a:gd name="T30" fmla="*/ 2759 w 2830"/>
                <a:gd name="T31" fmla="*/ 119 h 1211"/>
                <a:gd name="T32" fmla="*/ 2735 w 2830"/>
                <a:gd name="T33" fmla="*/ 119 h 1211"/>
                <a:gd name="T34" fmla="*/ 2682 w 2830"/>
                <a:gd name="T35" fmla="*/ 119 h 1211"/>
                <a:gd name="T36" fmla="*/ 2676 w 2830"/>
                <a:gd name="T37" fmla="*/ 148 h 1211"/>
                <a:gd name="T38" fmla="*/ 2552 w 2830"/>
                <a:gd name="T39" fmla="*/ 225 h 1211"/>
                <a:gd name="T40" fmla="*/ 2493 w 2830"/>
                <a:gd name="T41" fmla="*/ 278 h 1211"/>
                <a:gd name="T42" fmla="*/ 2570 w 2830"/>
                <a:gd name="T43" fmla="*/ 248 h 1211"/>
                <a:gd name="T44" fmla="*/ 2699 w 2830"/>
                <a:gd name="T45" fmla="*/ 218 h 1211"/>
                <a:gd name="T46" fmla="*/ 2706 w 2830"/>
                <a:gd name="T47" fmla="*/ 266 h 1211"/>
                <a:gd name="T48" fmla="*/ 2741 w 2830"/>
                <a:gd name="T49" fmla="*/ 254 h 1211"/>
                <a:gd name="T50" fmla="*/ 2812 w 2830"/>
                <a:gd name="T51" fmla="*/ 254 h 1211"/>
                <a:gd name="T52" fmla="*/ 2824 w 2830"/>
                <a:gd name="T53" fmla="*/ 355 h 1211"/>
                <a:gd name="T54" fmla="*/ 2770 w 2830"/>
                <a:gd name="T55" fmla="*/ 426 h 1211"/>
                <a:gd name="T56" fmla="*/ 2688 w 2830"/>
                <a:gd name="T57" fmla="*/ 479 h 1211"/>
                <a:gd name="T58" fmla="*/ 2611 w 2830"/>
                <a:gd name="T59" fmla="*/ 473 h 1211"/>
                <a:gd name="T60" fmla="*/ 2593 w 2830"/>
                <a:gd name="T61" fmla="*/ 438 h 1211"/>
                <a:gd name="T62" fmla="*/ 2564 w 2830"/>
                <a:gd name="T63" fmla="*/ 431 h 1211"/>
                <a:gd name="T64" fmla="*/ 2557 w 2830"/>
                <a:gd name="T65" fmla="*/ 491 h 1211"/>
                <a:gd name="T66" fmla="*/ 2617 w 2830"/>
                <a:gd name="T67" fmla="*/ 538 h 1211"/>
                <a:gd name="T68" fmla="*/ 2552 w 2830"/>
                <a:gd name="T69" fmla="*/ 656 h 1211"/>
                <a:gd name="T70" fmla="*/ 2475 w 2830"/>
                <a:gd name="T71" fmla="*/ 656 h 1211"/>
                <a:gd name="T72" fmla="*/ 2557 w 2830"/>
                <a:gd name="T73" fmla="*/ 674 h 1211"/>
                <a:gd name="T74" fmla="*/ 2664 w 2830"/>
                <a:gd name="T75" fmla="*/ 615 h 1211"/>
                <a:gd name="T76" fmla="*/ 2682 w 2830"/>
                <a:gd name="T77" fmla="*/ 686 h 1211"/>
                <a:gd name="T78" fmla="*/ 2552 w 2830"/>
                <a:gd name="T79" fmla="*/ 768 h 1211"/>
                <a:gd name="T80" fmla="*/ 2410 w 2830"/>
                <a:gd name="T81" fmla="*/ 869 h 1211"/>
                <a:gd name="T82" fmla="*/ 2346 w 2830"/>
                <a:gd name="T83" fmla="*/ 928 h 1211"/>
                <a:gd name="T84" fmla="*/ 2257 w 2830"/>
                <a:gd name="T85" fmla="*/ 1141 h 1211"/>
                <a:gd name="T86" fmla="*/ 2080 w 2830"/>
                <a:gd name="T87" fmla="*/ 1199 h 1211"/>
                <a:gd name="T88" fmla="*/ 1264 w 2830"/>
                <a:gd name="T89" fmla="*/ 969 h 1211"/>
                <a:gd name="T90" fmla="*/ 1157 w 2830"/>
                <a:gd name="T91" fmla="*/ 880 h 1211"/>
                <a:gd name="T92" fmla="*/ 1152 w 2830"/>
                <a:gd name="T93" fmla="*/ 845 h 1211"/>
                <a:gd name="T94" fmla="*/ 703 w 2830"/>
                <a:gd name="T95" fmla="*/ 904 h 1211"/>
                <a:gd name="T96" fmla="*/ 584 w 2830"/>
                <a:gd name="T97" fmla="*/ 963 h 1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0"/>
                <a:gd name="T148" fmla="*/ 0 h 1211"/>
                <a:gd name="T149" fmla="*/ 2830 w 2830"/>
                <a:gd name="T150" fmla="*/ 1211 h 1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close/>
                </a:path>
              </a:pathLst>
            </a:custGeom>
            <a:solidFill>
              <a:srgbClr val="FFFF66"/>
            </a:solidFill>
            <a:ln w="9525">
              <a:noFill/>
              <a:round/>
              <a:headEnd/>
              <a:tailEnd/>
            </a:ln>
          </p:spPr>
          <p:txBody>
            <a:bodyPr/>
            <a:lstStyle/>
            <a:p>
              <a:endParaRPr lang="en-US"/>
            </a:p>
          </p:txBody>
        </p:sp>
        <p:sp>
          <p:nvSpPr>
            <p:cNvPr id="73" name="Freeform 74"/>
            <p:cNvSpPr>
              <a:spLocks/>
            </p:cNvSpPr>
            <p:nvPr/>
          </p:nvSpPr>
          <p:spPr bwMode="auto">
            <a:xfrm>
              <a:off x="3614" y="1973"/>
              <a:ext cx="472" cy="202"/>
            </a:xfrm>
            <a:custGeom>
              <a:avLst/>
              <a:gdLst>
                <a:gd name="T0" fmla="*/ 36 w 2830"/>
                <a:gd name="T1" fmla="*/ 986 h 1211"/>
                <a:gd name="T2" fmla="*/ 77 w 2830"/>
                <a:gd name="T3" fmla="*/ 933 h 1211"/>
                <a:gd name="T4" fmla="*/ 112 w 2830"/>
                <a:gd name="T5" fmla="*/ 857 h 1211"/>
                <a:gd name="T6" fmla="*/ 331 w 2830"/>
                <a:gd name="T7" fmla="*/ 745 h 1211"/>
                <a:gd name="T8" fmla="*/ 414 w 2830"/>
                <a:gd name="T9" fmla="*/ 651 h 1211"/>
                <a:gd name="T10" fmla="*/ 455 w 2830"/>
                <a:gd name="T11" fmla="*/ 633 h 1211"/>
                <a:gd name="T12" fmla="*/ 496 w 2830"/>
                <a:gd name="T13" fmla="*/ 597 h 1211"/>
                <a:gd name="T14" fmla="*/ 549 w 2830"/>
                <a:gd name="T15" fmla="*/ 585 h 1211"/>
                <a:gd name="T16" fmla="*/ 667 w 2830"/>
                <a:gd name="T17" fmla="*/ 538 h 1211"/>
                <a:gd name="T18" fmla="*/ 768 w 2830"/>
                <a:gd name="T19" fmla="*/ 396 h 1211"/>
                <a:gd name="T20" fmla="*/ 779 w 2830"/>
                <a:gd name="T21" fmla="*/ 314 h 1211"/>
                <a:gd name="T22" fmla="*/ 863 w 2830"/>
                <a:gd name="T23" fmla="*/ 307 h 1211"/>
                <a:gd name="T24" fmla="*/ 1004 w 2830"/>
                <a:gd name="T25" fmla="*/ 296 h 1211"/>
                <a:gd name="T26" fmla="*/ 2671 w 2830"/>
                <a:gd name="T27" fmla="*/ 12 h 1211"/>
                <a:gd name="T28" fmla="*/ 2712 w 2830"/>
                <a:gd name="T29" fmla="*/ 48 h 1211"/>
                <a:gd name="T30" fmla="*/ 2759 w 2830"/>
                <a:gd name="T31" fmla="*/ 119 h 1211"/>
                <a:gd name="T32" fmla="*/ 2735 w 2830"/>
                <a:gd name="T33" fmla="*/ 119 h 1211"/>
                <a:gd name="T34" fmla="*/ 2682 w 2830"/>
                <a:gd name="T35" fmla="*/ 119 h 1211"/>
                <a:gd name="T36" fmla="*/ 2676 w 2830"/>
                <a:gd name="T37" fmla="*/ 148 h 1211"/>
                <a:gd name="T38" fmla="*/ 2552 w 2830"/>
                <a:gd name="T39" fmla="*/ 225 h 1211"/>
                <a:gd name="T40" fmla="*/ 2493 w 2830"/>
                <a:gd name="T41" fmla="*/ 278 h 1211"/>
                <a:gd name="T42" fmla="*/ 2570 w 2830"/>
                <a:gd name="T43" fmla="*/ 248 h 1211"/>
                <a:gd name="T44" fmla="*/ 2699 w 2830"/>
                <a:gd name="T45" fmla="*/ 218 h 1211"/>
                <a:gd name="T46" fmla="*/ 2706 w 2830"/>
                <a:gd name="T47" fmla="*/ 266 h 1211"/>
                <a:gd name="T48" fmla="*/ 2741 w 2830"/>
                <a:gd name="T49" fmla="*/ 254 h 1211"/>
                <a:gd name="T50" fmla="*/ 2812 w 2830"/>
                <a:gd name="T51" fmla="*/ 254 h 1211"/>
                <a:gd name="T52" fmla="*/ 2824 w 2830"/>
                <a:gd name="T53" fmla="*/ 355 h 1211"/>
                <a:gd name="T54" fmla="*/ 2770 w 2830"/>
                <a:gd name="T55" fmla="*/ 426 h 1211"/>
                <a:gd name="T56" fmla="*/ 2688 w 2830"/>
                <a:gd name="T57" fmla="*/ 479 h 1211"/>
                <a:gd name="T58" fmla="*/ 2611 w 2830"/>
                <a:gd name="T59" fmla="*/ 473 h 1211"/>
                <a:gd name="T60" fmla="*/ 2593 w 2830"/>
                <a:gd name="T61" fmla="*/ 438 h 1211"/>
                <a:gd name="T62" fmla="*/ 2564 w 2830"/>
                <a:gd name="T63" fmla="*/ 431 h 1211"/>
                <a:gd name="T64" fmla="*/ 2557 w 2830"/>
                <a:gd name="T65" fmla="*/ 491 h 1211"/>
                <a:gd name="T66" fmla="*/ 2617 w 2830"/>
                <a:gd name="T67" fmla="*/ 538 h 1211"/>
                <a:gd name="T68" fmla="*/ 2552 w 2830"/>
                <a:gd name="T69" fmla="*/ 656 h 1211"/>
                <a:gd name="T70" fmla="*/ 2475 w 2830"/>
                <a:gd name="T71" fmla="*/ 656 h 1211"/>
                <a:gd name="T72" fmla="*/ 2557 w 2830"/>
                <a:gd name="T73" fmla="*/ 674 h 1211"/>
                <a:gd name="T74" fmla="*/ 2664 w 2830"/>
                <a:gd name="T75" fmla="*/ 615 h 1211"/>
                <a:gd name="T76" fmla="*/ 2682 w 2830"/>
                <a:gd name="T77" fmla="*/ 686 h 1211"/>
                <a:gd name="T78" fmla="*/ 2552 w 2830"/>
                <a:gd name="T79" fmla="*/ 768 h 1211"/>
                <a:gd name="T80" fmla="*/ 2410 w 2830"/>
                <a:gd name="T81" fmla="*/ 869 h 1211"/>
                <a:gd name="T82" fmla="*/ 2346 w 2830"/>
                <a:gd name="T83" fmla="*/ 928 h 1211"/>
                <a:gd name="T84" fmla="*/ 2257 w 2830"/>
                <a:gd name="T85" fmla="*/ 1141 h 1211"/>
                <a:gd name="T86" fmla="*/ 2080 w 2830"/>
                <a:gd name="T87" fmla="*/ 1199 h 1211"/>
                <a:gd name="T88" fmla="*/ 1264 w 2830"/>
                <a:gd name="T89" fmla="*/ 969 h 1211"/>
                <a:gd name="T90" fmla="*/ 1157 w 2830"/>
                <a:gd name="T91" fmla="*/ 880 h 1211"/>
                <a:gd name="T92" fmla="*/ 1152 w 2830"/>
                <a:gd name="T93" fmla="*/ 845 h 1211"/>
                <a:gd name="T94" fmla="*/ 703 w 2830"/>
                <a:gd name="T95" fmla="*/ 904 h 1211"/>
                <a:gd name="T96" fmla="*/ 584 w 2830"/>
                <a:gd name="T97" fmla="*/ 963 h 12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30"/>
                <a:gd name="T148" fmla="*/ 0 h 1211"/>
                <a:gd name="T149" fmla="*/ 2830 w 2830"/>
                <a:gd name="T150" fmla="*/ 1211 h 12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path>
              </a:pathLst>
            </a:custGeom>
            <a:solidFill>
              <a:schemeClr val="bg1"/>
            </a:solidFill>
            <a:ln w="0">
              <a:solidFill>
                <a:srgbClr val="25221E"/>
              </a:solidFill>
              <a:prstDash val="solid"/>
              <a:round/>
              <a:headEnd/>
              <a:tailEnd/>
            </a:ln>
          </p:spPr>
          <p:txBody>
            <a:bodyPr/>
            <a:lstStyle/>
            <a:p>
              <a:endParaRPr lang="en-US"/>
            </a:p>
          </p:txBody>
        </p:sp>
        <p:sp>
          <p:nvSpPr>
            <p:cNvPr id="74" name="Freeform 75"/>
            <p:cNvSpPr>
              <a:spLocks/>
            </p:cNvSpPr>
            <p:nvPr/>
          </p:nvSpPr>
          <p:spPr bwMode="auto">
            <a:xfrm>
              <a:off x="3684" y="2114"/>
              <a:ext cx="275" cy="205"/>
            </a:xfrm>
            <a:custGeom>
              <a:avLst/>
              <a:gdLst>
                <a:gd name="T0" fmla="*/ 976 w 1649"/>
                <a:gd name="T1" fmla="*/ 1234 h 1234"/>
                <a:gd name="T2" fmla="*/ 910 w 1649"/>
                <a:gd name="T3" fmla="*/ 1217 h 1234"/>
                <a:gd name="T4" fmla="*/ 880 w 1649"/>
                <a:gd name="T5" fmla="*/ 1117 h 1234"/>
                <a:gd name="T6" fmla="*/ 792 w 1649"/>
                <a:gd name="T7" fmla="*/ 1039 h 1234"/>
                <a:gd name="T8" fmla="*/ 733 w 1649"/>
                <a:gd name="T9" fmla="*/ 922 h 1234"/>
                <a:gd name="T10" fmla="*/ 685 w 1649"/>
                <a:gd name="T11" fmla="*/ 863 h 1234"/>
                <a:gd name="T12" fmla="*/ 591 w 1649"/>
                <a:gd name="T13" fmla="*/ 792 h 1234"/>
                <a:gd name="T14" fmla="*/ 556 w 1649"/>
                <a:gd name="T15" fmla="*/ 744 h 1234"/>
                <a:gd name="T16" fmla="*/ 520 w 1649"/>
                <a:gd name="T17" fmla="*/ 691 h 1234"/>
                <a:gd name="T18" fmla="*/ 360 w 1649"/>
                <a:gd name="T19" fmla="*/ 579 h 1234"/>
                <a:gd name="T20" fmla="*/ 302 w 1649"/>
                <a:gd name="T21" fmla="*/ 532 h 1234"/>
                <a:gd name="T22" fmla="*/ 231 w 1649"/>
                <a:gd name="T23" fmla="*/ 425 h 1234"/>
                <a:gd name="T24" fmla="*/ 183 w 1649"/>
                <a:gd name="T25" fmla="*/ 372 h 1234"/>
                <a:gd name="T26" fmla="*/ 25 w 1649"/>
                <a:gd name="T27" fmla="*/ 313 h 1234"/>
                <a:gd name="T28" fmla="*/ 30 w 1649"/>
                <a:gd name="T29" fmla="*/ 225 h 1234"/>
                <a:gd name="T30" fmla="*/ 71 w 1649"/>
                <a:gd name="T31" fmla="*/ 184 h 1234"/>
                <a:gd name="T32" fmla="*/ 66 w 1649"/>
                <a:gd name="T33" fmla="*/ 166 h 1234"/>
                <a:gd name="T34" fmla="*/ 195 w 1649"/>
                <a:gd name="T35" fmla="*/ 118 h 1234"/>
                <a:gd name="T36" fmla="*/ 284 w 1649"/>
                <a:gd name="T37" fmla="*/ 59 h 1234"/>
                <a:gd name="T38" fmla="*/ 302 w 1649"/>
                <a:gd name="T39" fmla="*/ 47 h 1234"/>
                <a:gd name="T40" fmla="*/ 733 w 1649"/>
                <a:gd name="T41" fmla="*/ 6 h 1234"/>
                <a:gd name="T42" fmla="*/ 738 w 1649"/>
                <a:gd name="T43" fmla="*/ 35 h 1234"/>
                <a:gd name="T44" fmla="*/ 839 w 1649"/>
                <a:gd name="T45" fmla="*/ 70 h 1234"/>
                <a:gd name="T46" fmla="*/ 1212 w 1649"/>
                <a:gd name="T47" fmla="*/ 77 h 1234"/>
                <a:gd name="T48" fmla="*/ 1631 w 1649"/>
                <a:gd name="T49" fmla="*/ 379 h 1234"/>
                <a:gd name="T50" fmla="*/ 1565 w 1649"/>
                <a:gd name="T51" fmla="*/ 443 h 1234"/>
                <a:gd name="T52" fmla="*/ 1496 w 1649"/>
                <a:gd name="T53" fmla="*/ 555 h 1234"/>
                <a:gd name="T54" fmla="*/ 1483 w 1649"/>
                <a:gd name="T55" fmla="*/ 644 h 1234"/>
                <a:gd name="T56" fmla="*/ 1471 w 1649"/>
                <a:gd name="T57" fmla="*/ 697 h 1234"/>
                <a:gd name="T58" fmla="*/ 1436 w 1649"/>
                <a:gd name="T59" fmla="*/ 721 h 1234"/>
                <a:gd name="T60" fmla="*/ 1395 w 1649"/>
                <a:gd name="T61" fmla="*/ 762 h 1234"/>
                <a:gd name="T62" fmla="*/ 1354 w 1649"/>
                <a:gd name="T63" fmla="*/ 828 h 1234"/>
                <a:gd name="T64" fmla="*/ 1271 w 1649"/>
                <a:gd name="T65" fmla="*/ 910 h 1234"/>
                <a:gd name="T66" fmla="*/ 1205 w 1649"/>
                <a:gd name="T67" fmla="*/ 963 h 1234"/>
                <a:gd name="T68" fmla="*/ 1159 w 1649"/>
                <a:gd name="T69" fmla="*/ 1004 h 1234"/>
                <a:gd name="T70" fmla="*/ 1105 w 1649"/>
                <a:gd name="T71" fmla="*/ 1028 h 1234"/>
                <a:gd name="T72" fmla="*/ 1099 w 1649"/>
                <a:gd name="T73" fmla="*/ 1057 h 1234"/>
                <a:gd name="T74" fmla="*/ 1081 w 1649"/>
                <a:gd name="T75" fmla="*/ 1092 h 1234"/>
                <a:gd name="T76" fmla="*/ 1029 w 1649"/>
                <a:gd name="T77" fmla="*/ 1117 h 1234"/>
                <a:gd name="T78" fmla="*/ 1022 w 1649"/>
                <a:gd name="T79" fmla="*/ 1128 h 1234"/>
                <a:gd name="T80" fmla="*/ 1034 w 1649"/>
                <a:gd name="T81" fmla="*/ 1146 h 1234"/>
                <a:gd name="T82" fmla="*/ 1040 w 1649"/>
                <a:gd name="T83" fmla="*/ 1163 h 1234"/>
                <a:gd name="T84" fmla="*/ 999 w 1649"/>
                <a:gd name="T85" fmla="*/ 1206 h 1234"/>
                <a:gd name="T86" fmla="*/ 987 w 1649"/>
                <a:gd name="T87" fmla="*/ 1234 h 1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9"/>
                <a:gd name="T133" fmla="*/ 0 h 1234"/>
                <a:gd name="T134" fmla="*/ 1649 w 1649"/>
                <a:gd name="T135" fmla="*/ 1234 h 1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close/>
                </a:path>
              </a:pathLst>
            </a:custGeom>
            <a:solidFill>
              <a:schemeClr val="bg1"/>
            </a:solidFill>
            <a:ln w="9525">
              <a:noFill/>
              <a:round/>
              <a:headEnd/>
              <a:tailEnd/>
            </a:ln>
          </p:spPr>
          <p:txBody>
            <a:bodyPr/>
            <a:lstStyle/>
            <a:p>
              <a:endParaRPr lang="en-US"/>
            </a:p>
          </p:txBody>
        </p:sp>
        <p:sp>
          <p:nvSpPr>
            <p:cNvPr id="75" name="Freeform 76"/>
            <p:cNvSpPr>
              <a:spLocks/>
            </p:cNvSpPr>
            <p:nvPr/>
          </p:nvSpPr>
          <p:spPr bwMode="auto">
            <a:xfrm>
              <a:off x="3684" y="2114"/>
              <a:ext cx="275" cy="205"/>
            </a:xfrm>
            <a:custGeom>
              <a:avLst/>
              <a:gdLst>
                <a:gd name="T0" fmla="*/ 976 w 1649"/>
                <a:gd name="T1" fmla="*/ 1234 h 1234"/>
                <a:gd name="T2" fmla="*/ 910 w 1649"/>
                <a:gd name="T3" fmla="*/ 1217 h 1234"/>
                <a:gd name="T4" fmla="*/ 880 w 1649"/>
                <a:gd name="T5" fmla="*/ 1117 h 1234"/>
                <a:gd name="T6" fmla="*/ 792 w 1649"/>
                <a:gd name="T7" fmla="*/ 1039 h 1234"/>
                <a:gd name="T8" fmla="*/ 733 w 1649"/>
                <a:gd name="T9" fmla="*/ 922 h 1234"/>
                <a:gd name="T10" fmla="*/ 685 w 1649"/>
                <a:gd name="T11" fmla="*/ 863 h 1234"/>
                <a:gd name="T12" fmla="*/ 591 w 1649"/>
                <a:gd name="T13" fmla="*/ 792 h 1234"/>
                <a:gd name="T14" fmla="*/ 556 w 1649"/>
                <a:gd name="T15" fmla="*/ 744 h 1234"/>
                <a:gd name="T16" fmla="*/ 520 w 1649"/>
                <a:gd name="T17" fmla="*/ 691 h 1234"/>
                <a:gd name="T18" fmla="*/ 360 w 1649"/>
                <a:gd name="T19" fmla="*/ 579 h 1234"/>
                <a:gd name="T20" fmla="*/ 302 w 1649"/>
                <a:gd name="T21" fmla="*/ 532 h 1234"/>
                <a:gd name="T22" fmla="*/ 231 w 1649"/>
                <a:gd name="T23" fmla="*/ 425 h 1234"/>
                <a:gd name="T24" fmla="*/ 183 w 1649"/>
                <a:gd name="T25" fmla="*/ 372 h 1234"/>
                <a:gd name="T26" fmla="*/ 25 w 1649"/>
                <a:gd name="T27" fmla="*/ 313 h 1234"/>
                <a:gd name="T28" fmla="*/ 30 w 1649"/>
                <a:gd name="T29" fmla="*/ 225 h 1234"/>
                <a:gd name="T30" fmla="*/ 71 w 1649"/>
                <a:gd name="T31" fmla="*/ 184 h 1234"/>
                <a:gd name="T32" fmla="*/ 66 w 1649"/>
                <a:gd name="T33" fmla="*/ 166 h 1234"/>
                <a:gd name="T34" fmla="*/ 195 w 1649"/>
                <a:gd name="T35" fmla="*/ 118 h 1234"/>
                <a:gd name="T36" fmla="*/ 284 w 1649"/>
                <a:gd name="T37" fmla="*/ 59 h 1234"/>
                <a:gd name="T38" fmla="*/ 302 w 1649"/>
                <a:gd name="T39" fmla="*/ 47 h 1234"/>
                <a:gd name="T40" fmla="*/ 733 w 1649"/>
                <a:gd name="T41" fmla="*/ 6 h 1234"/>
                <a:gd name="T42" fmla="*/ 738 w 1649"/>
                <a:gd name="T43" fmla="*/ 35 h 1234"/>
                <a:gd name="T44" fmla="*/ 839 w 1649"/>
                <a:gd name="T45" fmla="*/ 70 h 1234"/>
                <a:gd name="T46" fmla="*/ 1212 w 1649"/>
                <a:gd name="T47" fmla="*/ 77 h 1234"/>
                <a:gd name="T48" fmla="*/ 1631 w 1649"/>
                <a:gd name="T49" fmla="*/ 379 h 1234"/>
                <a:gd name="T50" fmla="*/ 1565 w 1649"/>
                <a:gd name="T51" fmla="*/ 443 h 1234"/>
                <a:gd name="T52" fmla="*/ 1496 w 1649"/>
                <a:gd name="T53" fmla="*/ 555 h 1234"/>
                <a:gd name="T54" fmla="*/ 1483 w 1649"/>
                <a:gd name="T55" fmla="*/ 644 h 1234"/>
                <a:gd name="T56" fmla="*/ 1471 w 1649"/>
                <a:gd name="T57" fmla="*/ 697 h 1234"/>
                <a:gd name="T58" fmla="*/ 1436 w 1649"/>
                <a:gd name="T59" fmla="*/ 721 h 1234"/>
                <a:gd name="T60" fmla="*/ 1395 w 1649"/>
                <a:gd name="T61" fmla="*/ 762 h 1234"/>
                <a:gd name="T62" fmla="*/ 1354 w 1649"/>
                <a:gd name="T63" fmla="*/ 828 h 1234"/>
                <a:gd name="T64" fmla="*/ 1271 w 1649"/>
                <a:gd name="T65" fmla="*/ 910 h 1234"/>
                <a:gd name="T66" fmla="*/ 1205 w 1649"/>
                <a:gd name="T67" fmla="*/ 963 h 1234"/>
                <a:gd name="T68" fmla="*/ 1159 w 1649"/>
                <a:gd name="T69" fmla="*/ 1004 h 1234"/>
                <a:gd name="T70" fmla="*/ 1105 w 1649"/>
                <a:gd name="T71" fmla="*/ 1028 h 1234"/>
                <a:gd name="T72" fmla="*/ 1099 w 1649"/>
                <a:gd name="T73" fmla="*/ 1057 h 1234"/>
                <a:gd name="T74" fmla="*/ 1081 w 1649"/>
                <a:gd name="T75" fmla="*/ 1092 h 1234"/>
                <a:gd name="T76" fmla="*/ 1029 w 1649"/>
                <a:gd name="T77" fmla="*/ 1117 h 1234"/>
                <a:gd name="T78" fmla="*/ 1022 w 1649"/>
                <a:gd name="T79" fmla="*/ 1128 h 1234"/>
                <a:gd name="T80" fmla="*/ 1034 w 1649"/>
                <a:gd name="T81" fmla="*/ 1146 h 1234"/>
                <a:gd name="T82" fmla="*/ 1040 w 1649"/>
                <a:gd name="T83" fmla="*/ 1163 h 1234"/>
                <a:gd name="T84" fmla="*/ 999 w 1649"/>
                <a:gd name="T85" fmla="*/ 1206 h 1234"/>
                <a:gd name="T86" fmla="*/ 987 w 1649"/>
                <a:gd name="T87" fmla="*/ 1234 h 1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49"/>
                <a:gd name="T133" fmla="*/ 0 h 1234"/>
                <a:gd name="T134" fmla="*/ 1649 w 1649"/>
                <a:gd name="T135" fmla="*/ 1234 h 1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path>
              </a:pathLst>
            </a:custGeom>
            <a:noFill/>
            <a:ln w="0">
              <a:solidFill>
                <a:srgbClr val="25221E"/>
              </a:solidFill>
              <a:prstDash val="solid"/>
              <a:round/>
              <a:headEnd/>
              <a:tailEnd/>
            </a:ln>
          </p:spPr>
          <p:txBody>
            <a:bodyPr/>
            <a:lstStyle/>
            <a:p>
              <a:endParaRPr lang="en-US"/>
            </a:p>
          </p:txBody>
        </p:sp>
        <p:sp>
          <p:nvSpPr>
            <p:cNvPr id="76" name="Freeform 77"/>
            <p:cNvSpPr>
              <a:spLocks/>
            </p:cNvSpPr>
            <p:nvPr/>
          </p:nvSpPr>
          <p:spPr bwMode="auto">
            <a:xfrm>
              <a:off x="3559" y="2141"/>
              <a:ext cx="294" cy="301"/>
            </a:xfrm>
            <a:custGeom>
              <a:avLst/>
              <a:gdLst>
                <a:gd name="T0" fmla="*/ 237 w 1761"/>
                <a:gd name="T1" fmla="*/ 951 h 1807"/>
                <a:gd name="T2" fmla="*/ 278 w 1761"/>
                <a:gd name="T3" fmla="*/ 1033 h 1807"/>
                <a:gd name="T4" fmla="*/ 325 w 1761"/>
                <a:gd name="T5" fmla="*/ 1081 h 1807"/>
                <a:gd name="T6" fmla="*/ 331 w 1761"/>
                <a:gd name="T7" fmla="*/ 1139 h 1807"/>
                <a:gd name="T8" fmla="*/ 354 w 1761"/>
                <a:gd name="T9" fmla="*/ 1187 h 1807"/>
                <a:gd name="T10" fmla="*/ 325 w 1761"/>
                <a:gd name="T11" fmla="*/ 1281 h 1807"/>
                <a:gd name="T12" fmla="*/ 313 w 1761"/>
                <a:gd name="T13" fmla="*/ 1405 h 1807"/>
                <a:gd name="T14" fmla="*/ 342 w 1761"/>
                <a:gd name="T15" fmla="*/ 1595 h 1807"/>
                <a:gd name="T16" fmla="*/ 390 w 1761"/>
                <a:gd name="T17" fmla="*/ 1684 h 1807"/>
                <a:gd name="T18" fmla="*/ 425 w 1761"/>
                <a:gd name="T19" fmla="*/ 1737 h 1807"/>
                <a:gd name="T20" fmla="*/ 443 w 1761"/>
                <a:gd name="T21" fmla="*/ 1795 h 1807"/>
                <a:gd name="T22" fmla="*/ 1382 w 1761"/>
                <a:gd name="T23" fmla="*/ 1783 h 1807"/>
                <a:gd name="T24" fmla="*/ 1442 w 1761"/>
                <a:gd name="T25" fmla="*/ 1807 h 1807"/>
                <a:gd name="T26" fmla="*/ 1424 w 1761"/>
                <a:gd name="T27" fmla="*/ 1671 h 1807"/>
                <a:gd name="T28" fmla="*/ 1442 w 1761"/>
                <a:gd name="T29" fmla="*/ 1624 h 1807"/>
                <a:gd name="T30" fmla="*/ 1531 w 1761"/>
                <a:gd name="T31" fmla="*/ 1636 h 1807"/>
                <a:gd name="T32" fmla="*/ 1619 w 1761"/>
                <a:gd name="T33" fmla="*/ 1630 h 1807"/>
                <a:gd name="T34" fmla="*/ 1602 w 1761"/>
                <a:gd name="T35" fmla="*/ 1529 h 1807"/>
                <a:gd name="T36" fmla="*/ 1607 w 1761"/>
                <a:gd name="T37" fmla="*/ 1453 h 1807"/>
                <a:gd name="T38" fmla="*/ 1660 w 1761"/>
                <a:gd name="T39" fmla="*/ 1251 h 1807"/>
                <a:gd name="T40" fmla="*/ 1713 w 1761"/>
                <a:gd name="T41" fmla="*/ 1134 h 1807"/>
                <a:gd name="T42" fmla="*/ 1754 w 1761"/>
                <a:gd name="T43" fmla="*/ 1098 h 1807"/>
                <a:gd name="T44" fmla="*/ 1743 w 1761"/>
                <a:gd name="T45" fmla="*/ 1075 h 1807"/>
                <a:gd name="T46" fmla="*/ 1726 w 1761"/>
                <a:gd name="T47" fmla="*/ 1068 h 1807"/>
                <a:gd name="T48" fmla="*/ 1660 w 1761"/>
                <a:gd name="T49" fmla="*/ 1051 h 1807"/>
                <a:gd name="T50" fmla="*/ 1630 w 1761"/>
                <a:gd name="T51" fmla="*/ 951 h 1807"/>
                <a:gd name="T52" fmla="*/ 1542 w 1761"/>
                <a:gd name="T53" fmla="*/ 873 h 1807"/>
                <a:gd name="T54" fmla="*/ 1483 w 1761"/>
                <a:gd name="T55" fmla="*/ 756 h 1807"/>
                <a:gd name="T56" fmla="*/ 1435 w 1761"/>
                <a:gd name="T57" fmla="*/ 697 h 1807"/>
                <a:gd name="T58" fmla="*/ 1341 w 1761"/>
                <a:gd name="T59" fmla="*/ 626 h 1807"/>
                <a:gd name="T60" fmla="*/ 1306 w 1761"/>
                <a:gd name="T61" fmla="*/ 578 h 1807"/>
                <a:gd name="T62" fmla="*/ 1270 w 1761"/>
                <a:gd name="T63" fmla="*/ 525 h 1807"/>
                <a:gd name="T64" fmla="*/ 1110 w 1761"/>
                <a:gd name="T65" fmla="*/ 413 h 1807"/>
                <a:gd name="T66" fmla="*/ 1052 w 1761"/>
                <a:gd name="T67" fmla="*/ 366 h 1807"/>
                <a:gd name="T68" fmla="*/ 981 w 1761"/>
                <a:gd name="T69" fmla="*/ 259 h 1807"/>
                <a:gd name="T70" fmla="*/ 933 w 1761"/>
                <a:gd name="T71" fmla="*/ 206 h 1807"/>
                <a:gd name="T72" fmla="*/ 775 w 1761"/>
                <a:gd name="T73" fmla="*/ 147 h 1807"/>
                <a:gd name="T74" fmla="*/ 780 w 1761"/>
                <a:gd name="T75" fmla="*/ 59 h 1807"/>
                <a:gd name="T76" fmla="*/ 821 w 1761"/>
                <a:gd name="T77" fmla="*/ 18 h 1807"/>
                <a:gd name="T78" fmla="*/ 816 w 1761"/>
                <a:gd name="T79" fmla="*/ 0 h 1807"/>
                <a:gd name="T80" fmla="*/ 0 w 1761"/>
                <a:gd name="T81" fmla="*/ 106 h 18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1"/>
                <a:gd name="T124" fmla="*/ 0 h 1807"/>
                <a:gd name="T125" fmla="*/ 1761 w 1761"/>
                <a:gd name="T126" fmla="*/ 1807 h 18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close/>
                </a:path>
              </a:pathLst>
            </a:custGeom>
            <a:solidFill>
              <a:schemeClr val="bg1"/>
            </a:solidFill>
            <a:ln w="9525">
              <a:noFill/>
              <a:round/>
              <a:headEnd/>
              <a:tailEnd/>
            </a:ln>
          </p:spPr>
          <p:txBody>
            <a:bodyPr/>
            <a:lstStyle/>
            <a:p>
              <a:endParaRPr lang="en-US"/>
            </a:p>
          </p:txBody>
        </p:sp>
        <p:sp>
          <p:nvSpPr>
            <p:cNvPr id="77" name="Freeform 78"/>
            <p:cNvSpPr>
              <a:spLocks/>
            </p:cNvSpPr>
            <p:nvPr/>
          </p:nvSpPr>
          <p:spPr bwMode="auto">
            <a:xfrm>
              <a:off x="3559" y="2141"/>
              <a:ext cx="294" cy="301"/>
            </a:xfrm>
            <a:custGeom>
              <a:avLst/>
              <a:gdLst>
                <a:gd name="T0" fmla="*/ 237 w 1761"/>
                <a:gd name="T1" fmla="*/ 951 h 1807"/>
                <a:gd name="T2" fmla="*/ 278 w 1761"/>
                <a:gd name="T3" fmla="*/ 1033 h 1807"/>
                <a:gd name="T4" fmla="*/ 325 w 1761"/>
                <a:gd name="T5" fmla="*/ 1081 h 1807"/>
                <a:gd name="T6" fmla="*/ 331 w 1761"/>
                <a:gd name="T7" fmla="*/ 1139 h 1807"/>
                <a:gd name="T8" fmla="*/ 354 w 1761"/>
                <a:gd name="T9" fmla="*/ 1187 h 1807"/>
                <a:gd name="T10" fmla="*/ 325 w 1761"/>
                <a:gd name="T11" fmla="*/ 1281 h 1807"/>
                <a:gd name="T12" fmla="*/ 313 w 1761"/>
                <a:gd name="T13" fmla="*/ 1405 h 1807"/>
                <a:gd name="T14" fmla="*/ 342 w 1761"/>
                <a:gd name="T15" fmla="*/ 1595 h 1807"/>
                <a:gd name="T16" fmla="*/ 390 w 1761"/>
                <a:gd name="T17" fmla="*/ 1684 h 1807"/>
                <a:gd name="T18" fmla="*/ 425 w 1761"/>
                <a:gd name="T19" fmla="*/ 1737 h 1807"/>
                <a:gd name="T20" fmla="*/ 443 w 1761"/>
                <a:gd name="T21" fmla="*/ 1795 h 1807"/>
                <a:gd name="T22" fmla="*/ 1382 w 1761"/>
                <a:gd name="T23" fmla="*/ 1783 h 1807"/>
                <a:gd name="T24" fmla="*/ 1442 w 1761"/>
                <a:gd name="T25" fmla="*/ 1807 h 1807"/>
                <a:gd name="T26" fmla="*/ 1424 w 1761"/>
                <a:gd name="T27" fmla="*/ 1671 h 1807"/>
                <a:gd name="T28" fmla="*/ 1442 w 1761"/>
                <a:gd name="T29" fmla="*/ 1624 h 1807"/>
                <a:gd name="T30" fmla="*/ 1531 w 1761"/>
                <a:gd name="T31" fmla="*/ 1636 h 1807"/>
                <a:gd name="T32" fmla="*/ 1619 w 1761"/>
                <a:gd name="T33" fmla="*/ 1630 h 1807"/>
                <a:gd name="T34" fmla="*/ 1602 w 1761"/>
                <a:gd name="T35" fmla="*/ 1529 h 1807"/>
                <a:gd name="T36" fmla="*/ 1607 w 1761"/>
                <a:gd name="T37" fmla="*/ 1453 h 1807"/>
                <a:gd name="T38" fmla="*/ 1660 w 1761"/>
                <a:gd name="T39" fmla="*/ 1251 h 1807"/>
                <a:gd name="T40" fmla="*/ 1713 w 1761"/>
                <a:gd name="T41" fmla="*/ 1134 h 1807"/>
                <a:gd name="T42" fmla="*/ 1754 w 1761"/>
                <a:gd name="T43" fmla="*/ 1098 h 1807"/>
                <a:gd name="T44" fmla="*/ 1743 w 1761"/>
                <a:gd name="T45" fmla="*/ 1075 h 1807"/>
                <a:gd name="T46" fmla="*/ 1726 w 1761"/>
                <a:gd name="T47" fmla="*/ 1068 h 1807"/>
                <a:gd name="T48" fmla="*/ 1660 w 1761"/>
                <a:gd name="T49" fmla="*/ 1051 h 1807"/>
                <a:gd name="T50" fmla="*/ 1630 w 1761"/>
                <a:gd name="T51" fmla="*/ 951 h 1807"/>
                <a:gd name="T52" fmla="*/ 1542 w 1761"/>
                <a:gd name="T53" fmla="*/ 873 h 1807"/>
                <a:gd name="T54" fmla="*/ 1483 w 1761"/>
                <a:gd name="T55" fmla="*/ 756 h 1807"/>
                <a:gd name="T56" fmla="*/ 1435 w 1761"/>
                <a:gd name="T57" fmla="*/ 697 h 1807"/>
                <a:gd name="T58" fmla="*/ 1341 w 1761"/>
                <a:gd name="T59" fmla="*/ 626 h 1807"/>
                <a:gd name="T60" fmla="*/ 1306 w 1761"/>
                <a:gd name="T61" fmla="*/ 578 h 1807"/>
                <a:gd name="T62" fmla="*/ 1270 w 1761"/>
                <a:gd name="T63" fmla="*/ 525 h 1807"/>
                <a:gd name="T64" fmla="*/ 1110 w 1761"/>
                <a:gd name="T65" fmla="*/ 413 h 1807"/>
                <a:gd name="T66" fmla="*/ 1052 w 1761"/>
                <a:gd name="T67" fmla="*/ 366 h 1807"/>
                <a:gd name="T68" fmla="*/ 981 w 1761"/>
                <a:gd name="T69" fmla="*/ 259 h 1807"/>
                <a:gd name="T70" fmla="*/ 933 w 1761"/>
                <a:gd name="T71" fmla="*/ 206 h 1807"/>
                <a:gd name="T72" fmla="*/ 775 w 1761"/>
                <a:gd name="T73" fmla="*/ 147 h 1807"/>
                <a:gd name="T74" fmla="*/ 780 w 1761"/>
                <a:gd name="T75" fmla="*/ 59 h 1807"/>
                <a:gd name="T76" fmla="*/ 821 w 1761"/>
                <a:gd name="T77" fmla="*/ 18 h 1807"/>
                <a:gd name="T78" fmla="*/ 816 w 1761"/>
                <a:gd name="T79" fmla="*/ 0 h 1807"/>
                <a:gd name="T80" fmla="*/ 0 w 1761"/>
                <a:gd name="T81" fmla="*/ 106 h 18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61"/>
                <a:gd name="T124" fmla="*/ 0 h 1807"/>
                <a:gd name="T125" fmla="*/ 1761 w 1761"/>
                <a:gd name="T126" fmla="*/ 1807 h 18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path>
              </a:pathLst>
            </a:custGeom>
            <a:noFill/>
            <a:ln w="0">
              <a:solidFill>
                <a:srgbClr val="25221E"/>
              </a:solidFill>
              <a:prstDash val="solid"/>
              <a:round/>
              <a:headEnd/>
              <a:tailEnd/>
            </a:ln>
          </p:spPr>
          <p:txBody>
            <a:bodyPr/>
            <a:lstStyle/>
            <a:p>
              <a:endParaRPr lang="en-US"/>
            </a:p>
          </p:txBody>
        </p:sp>
        <p:sp>
          <p:nvSpPr>
            <p:cNvPr id="78" name="Freeform 79"/>
            <p:cNvSpPr>
              <a:spLocks/>
            </p:cNvSpPr>
            <p:nvPr/>
          </p:nvSpPr>
          <p:spPr bwMode="auto">
            <a:xfrm>
              <a:off x="3474" y="2409"/>
              <a:ext cx="489" cy="369"/>
            </a:xfrm>
            <a:custGeom>
              <a:avLst/>
              <a:gdLst>
                <a:gd name="T0" fmla="*/ 6 w 2930"/>
                <a:gd name="T1" fmla="*/ 183 h 2216"/>
                <a:gd name="T2" fmla="*/ 0 w 2930"/>
                <a:gd name="T3" fmla="*/ 230 h 2216"/>
                <a:gd name="T4" fmla="*/ 59 w 2930"/>
                <a:gd name="T5" fmla="*/ 289 h 2216"/>
                <a:gd name="T6" fmla="*/ 71 w 2930"/>
                <a:gd name="T7" fmla="*/ 360 h 2216"/>
                <a:gd name="T8" fmla="*/ 94 w 2930"/>
                <a:gd name="T9" fmla="*/ 390 h 2216"/>
                <a:gd name="T10" fmla="*/ 77 w 2930"/>
                <a:gd name="T11" fmla="*/ 438 h 2216"/>
                <a:gd name="T12" fmla="*/ 160 w 2930"/>
                <a:gd name="T13" fmla="*/ 420 h 2216"/>
                <a:gd name="T14" fmla="*/ 201 w 2930"/>
                <a:gd name="T15" fmla="*/ 360 h 2216"/>
                <a:gd name="T16" fmla="*/ 248 w 2930"/>
                <a:gd name="T17" fmla="*/ 355 h 2216"/>
                <a:gd name="T18" fmla="*/ 213 w 2930"/>
                <a:gd name="T19" fmla="*/ 402 h 2216"/>
                <a:gd name="T20" fmla="*/ 443 w 2930"/>
                <a:gd name="T21" fmla="*/ 337 h 2216"/>
                <a:gd name="T22" fmla="*/ 437 w 2930"/>
                <a:gd name="T23" fmla="*/ 372 h 2216"/>
                <a:gd name="T24" fmla="*/ 591 w 2930"/>
                <a:gd name="T25" fmla="*/ 408 h 2216"/>
                <a:gd name="T26" fmla="*/ 680 w 2930"/>
                <a:gd name="T27" fmla="*/ 431 h 2216"/>
                <a:gd name="T28" fmla="*/ 750 w 2930"/>
                <a:gd name="T29" fmla="*/ 449 h 2216"/>
                <a:gd name="T30" fmla="*/ 745 w 2930"/>
                <a:gd name="T31" fmla="*/ 473 h 2216"/>
                <a:gd name="T32" fmla="*/ 850 w 2930"/>
                <a:gd name="T33" fmla="*/ 573 h 2216"/>
                <a:gd name="T34" fmla="*/ 827 w 2930"/>
                <a:gd name="T35" fmla="*/ 603 h 2216"/>
                <a:gd name="T36" fmla="*/ 821 w 2930"/>
                <a:gd name="T37" fmla="*/ 621 h 2216"/>
                <a:gd name="T38" fmla="*/ 969 w 2930"/>
                <a:gd name="T39" fmla="*/ 573 h 2216"/>
                <a:gd name="T40" fmla="*/ 1182 w 2930"/>
                <a:gd name="T41" fmla="*/ 491 h 2216"/>
                <a:gd name="T42" fmla="*/ 1187 w 2930"/>
                <a:gd name="T43" fmla="*/ 413 h 2216"/>
                <a:gd name="T44" fmla="*/ 1459 w 2930"/>
                <a:gd name="T45" fmla="*/ 502 h 2216"/>
                <a:gd name="T46" fmla="*/ 1636 w 2930"/>
                <a:gd name="T47" fmla="*/ 662 h 2216"/>
                <a:gd name="T48" fmla="*/ 1755 w 2930"/>
                <a:gd name="T49" fmla="*/ 715 h 2216"/>
                <a:gd name="T50" fmla="*/ 1826 w 2930"/>
                <a:gd name="T51" fmla="*/ 845 h 2216"/>
                <a:gd name="T52" fmla="*/ 1814 w 2930"/>
                <a:gd name="T53" fmla="*/ 1135 h 2216"/>
                <a:gd name="T54" fmla="*/ 1890 w 2930"/>
                <a:gd name="T55" fmla="*/ 1288 h 2216"/>
                <a:gd name="T56" fmla="*/ 1872 w 2930"/>
                <a:gd name="T57" fmla="*/ 1187 h 2216"/>
                <a:gd name="T58" fmla="*/ 1938 w 2930"/>
                <a:gd name="T59" fmla="*/ 1223 h 2216"/>
                <a:gd name="T60" fmla="*/ 1968 w 2930"/>
                <a:gd name="T61" fmla="*/ 1187 h 2216"/>
                <a:gd name="T62" fmla="*/ 1968 w 2930"/>
                <a:gd name="T63" fmla="*/ 1252 h 2216"/>
                <a:gd name="T64" fmla="*/ 1908 w 2930"/>
                <a:gd name="T65" fmla="*/ 1353 h 2216"/>
                <a:gd name="T66" fmla="*/ 1968 w 2930"/>
                <a:gd name="T67" fmla="*/ 1442 h 2216"/>
                <a:gd name="T68" fmla="*/ 2115 w 2930"/>
                <a:gd name="T69" fmla="*/ 1619 h 2216"/>
                <a:gd name="T70" fmla="*/ 2163 w 2930"/>
                <a:gd name="T71" fmla="*/ 1637 h 2216"/>
                <a:gd name="T72" fmla="*/ 2234 w 2930"/>
                <a:gd name="T73" fmla="*/ 1749 h 2216"/>
                <a:gd name="T74" fmla="*/ 2351 w 2930"/>
                <a:gd name="T75" fmla="*/ 1944 h 2216"/>
                <a:gd name="T76" fmla="*/ 2564 w 2930"/>
                <a:gd name="T77" fmla="*/ 2097 h 2216"/>
                <a:gd name="T78" fmla="*/ 2640 w 2930"/>
                <a:gd name="T79" fmla="*/ 2139 h 2216"/>
                <a:gd name="T80" fmla="*/ 2617 w 2930"/>
                <a:gd name="T81" fmla="*/ 2162 h 2216"/>
                <a:gd name="T82" fmla="*/ 2594 w 2930"/>
                <a:gd name="T83" fmla="*/ 2186 h 2216"/>
                <a:gd name="T84" fmla="*/ 2676 w 2930"/>
                <a:gd name="T85" fmla="*/ 2198 h 2216"/>
                <a:gd name="T86" fmla="*/ 2883 w 2930"/>
                <a:gd name="T87" fmla="*/ 2086 h 2216"/>
                <a:gd name="T88" fmla="*/ 2871 w 2930"/>
                <a:gd name="T89" fmla="*/ 1955 h 2216"/>
                <a:gd name="T90" fmla="*/ 2894 w 2930"/>
                <a:gd name="T91" fmla="*/ 1760 h 2216"/>
                <a:gd name="T92" fmla="*/ 2871 w 2930"/>
                <a:gd name="T93" fmla="*/ 1453 h 2216"/>
                <a:gd name="T94" fmla="*/ 2694 w 2930"/>
                <a:gd name="T95" fmla="*/ 1146 h 2216"/>
                <a:gd name="T96" fmla="*/ 2612 w 2930"/>
                <a:gd name="T97" fmla="*/ 1011 h 2216"/>
                <a:gd name="T98" fmla="*/ 2612 w 2930"/>
                <a:gd name="T99" fmla="*/ 892 h 2216"/>
                <a:gd name="T100" fmla="*/ 2458 w 2930"/>
                <a:gd name="T101" fmla="*/ 685 h 2216"/>
                <a:gd name="T102" fmla="*/ 2346 w 2930"/>
                <a:gd name="T103" fmla="*/ 562 h 2216"/>
                <a:gd name="T104" fmla="*/ 2186 w 2930"/>
                <a:gd name="T105" fmla="*/ 189 h 2216"/>
                <a:gd name="T106" fmla="*/ 2151 w 2930"/>
                <a:gd name="T107" fmla="*/ 147 h 2216"/>
                <a:gd name="T108" fmla="*/ 2097 w 2930"/>
                <a:gd name="T109" fmla="*/ 30 h 2216"/>
                <a:gd name="T110" fmla="*/ 1950 w 2930"/>
                <a:gd name="T111" fmla="*/ 18 h 2216"/>
                <a:gd name="T112" fmla="*/ 1961 w 2930"/>
                <a:gd name="T113" fmla="*/ 154 h 2216"/>
                <a:gd name="T114" fmla="*/ 1890 w 2930"/>
                <a:gd name="T115" fmla="*/ 177 h 2216"/>
                <a:gd name="T116" fmla="*/ 933 w 2930"/>
                <a:gd name="T117" fmla="*/ 160 h 2216"/>
                <a:gd name="T118" fmla="*/ 898 w 2930"/>
                <a:gd name="T119" fmla="*/ 78 h 2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0"/>
                <a:gd name="T181" fmla="*/ 0 h 2216"/>
                <a:gd name="T182" fmla="*/ 2930 w 2930"/>
                <a:gd name="T183" fmla="*/ 2216 h 2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close/>
                </a:path>
              </a:pathLst>
            </a:custGeom>
            <a:solidFill>
              <a:srgbClr val="FFFF00"/>
            </a:solidFill>
            <a:ln w="9525">
              <a:noFill/>
              <a:round/>
              <a:headEnd/>
              <a:tailEnd/>
            </a:ln>
          </p:spPr>
          <p:txBody>
            <a:bodyPr/>
            <a:lstStyle/>
            <a:p>
              <a:endParaRPr lang="en-US"/>
            </a:p>
          </p:txBody>
        </p:sp>
        <p:sp>
          <p:nvSpPr>
            <p:cNvPr id="79" name="Freeform 80"/>
            <p:cNvSpPr>
              <a:spLocks/>
            </p:cNvSpPr>
            <p:nvPr/>
          </p:nvSpPr>
          <p:spPr bwMode="auto">
            <a:xfrm>
              <a:off x="3474" y="2409"/>
              <a:ext cx="489" cy="369"/>
            </a:xfrm>
            <a:custGeom>
              <a:avLst/>
              <a:gdLst>
                <a:gd name="T0" fmla="*/ 6 w 2930"/>
                <a:gd name="T1" fmla="*/ 183 h 2216"/>
                <a:gd name="T2" fmla="*/ 0 w 2930"/>
                <a:gd name="T3" fmla="*/ 230 h 2216"/>
                <a:gd name="T4" fmla="*/ 59 w 2930"/>
                <a:gd name="T5" fmla="*/ 289 h 2216"/>
                <a:gd name="T6" fmla="*/ 71 w 2930"/>
                <a:gd name="T7" fmla="*/ 360 h 2216"/>
                <a:gd name="T8" fmla="*/ 94 w 2930"/>
                <a:gd name="T9" fmla="*/ 390 h 2216"/>
                <a:gd name="T10" fmla="*/ 77 w 2930"/>
                <a:gd name="T11" fmla="*/ 438 h 2216"/>
                <a:gd name="T12" fmla="*/ 160 w 2930"/>
                <a:gd name="T13" fmla="*/ 420 h 2216"/>
                <a:gd name="T14" fmla="*/ 201 w 2930"/>
                <a:gd name="T15" fmla="*/ 360 h 2216"/>
                <a:gd name="T16" fmla="*/ 248 w 2930"/>
                <a:gd name="T17" fmla="*/ 355 h 2216"/>
                <a:gd name="T18" fmla="*/ 213 w 2930"/>
                <a:gd name="T19" fmla="*/ 402 h 2216"/>
                <a:gd name="T20" fmla="*/ 443 w 2930"/>
                <a:gd name="T21" fmla="*/ 337 h 2216"/>
                <a:gd name="T22" fmla="*/ 437 w 2930"/>
                <a:gd name="T23" fmla="*/ 372 h 2216"/>
                <a:gd name="T24" fmla="*/ 591 w 2930"/>
                <a:gd name="T25" fmla="*/ 408 h 2216"/>
                <a:gd name="T26" fmla="*/ 680 w 2930"/>
                <a:gd name="T27" fmla="*/ 431 h 2216"/>
                <a:gd name="T28" fmla="*/ 750 w 2930"/>
                <a:gd name="T29" fmla="*/ 449 h 2216"/>
                <a:gd name="T30" fmla="*/ 745 w 2930"/>
                <a:gd name="T31" fmla="*/ 473 h 2216"/>
                <a:gd name="T32" fmla="*/ 850 w 2930"/>
                <a:gd name="T33" fmla="*/ 573 h 2216"/>
                <a:gd name="T34" fmla="*/ 827 w 2930"/>
                <a:gd name="T35" fmla="*/ 603 h 2216"/>
                <a:gd name="T36" fmla="*/ 821 w 2930"/>
                <a:gd name="T37" fmla="*/ 621 h 2216"/>
                <a:gd name="T38" fmla="*/ 969 w 2930"/>
                <a:gd name="T39" fmla="*/ 573 h 2216"/>
                <a:gd name="T40" fmla="*/ 1182 w 2930"/>
                <a:gd name="T41" fmla="*/ 491 h 2216"/>
                <a:gd name="T42" fmla="*/ 1187 w 2930"/>
                <a:gd name="T43" fmla="*/ 413 h 2216"/>
                <a:gd name="T44" fmla="*/ 1459 w 2930"/>
                <a:gd name="T45" fmla="*/ 502 h 2216"/>
                <a:gd name="T46" fmla="*/ 1636 w 2930"/>
                <a:gd name="T47" fmla="*/ 662 h 2216"/>
                <a:gd name="T48" fmla="*/ 1755 w 2930"/>
                <a:gd name="T49" fmla="*/ 715 h 2216"/>
                <a:gd name="T50" fmla="*/ 1826 w 2930"/>
                <a:gd name="T51" fmla="*/ 845 h 2216"/>
                <a:gd name="T52" fmla="*/ 1814 w 2930"/>
                <a:gd name="T53" fmla="*/ 1135 h 2216"/>
                <a:gd name="T54" fmla="*/ 1890 w 2930"/>
                <a:gd name="T55" fmla="*/ 1288 h 2216"/>
                <a:gd name="T56" fmla="*/ 1872 w 2930"/>
                <a:gd name="T57" fmla="*/ 1187 h 2216"/>
                <a:gd name="T58" fmla="*/ 1938 w 2930"/>
                <a:gd name="T59" fmla="*/ 1223 h 2216"/>
                <a:gd name="T60" fmla="*/ 1968 w 2930"/>
                <a:gd name="T61" fmla="*/ 1187 h 2216"/>
                <a:gd name="T62" fmla="*/ 1968 w 2930"/>
                <a:gd name="T63" fmla="*/ 1252 h 2216"/>
                <a:gd name="T64" fmla="*/ 1908 w 2930"/>
                <a:gd name="T65" fmla="*/ 1353 h 2216"/>
                <a:gd name="T66" fmla="*/ 1968 w 2930"/>
                <a:gd name="T67" fmla="*/ 1442 h 2216"/>
                <a:gd name="T68" fmla="*/ 2115 w 2930"/>
                <a:gd name="T69" fmla="*/ 1619 h 2216"/>
                <a:gd name="T70" fmla="*/ 2163 w 2930"/>
                <a:gd name="T71" fmla="*/ 1637 h 2216"/>
                <a:gd name="T72" fmla="*/ 2234 w 2930"/>
                <a:gd name="T73" fmla="*/ 1749 h 2216"/>
                <a:gd name="T74" fmla="*/ 2351 w 2930"/>
                <a:gd name="T75" fmla="*/ 1944 h 2216"/>
                <a:gd name="T76" fmla="*/ 2564 w 2930"/>
                <a:gd name="T77" fmla="*/ 2097 h 2216"/>
                <a:gd name="T78" fmla="*/ 2640 w 2930"/>
                <a:gd name="T79" fmla="*/ 2139 h 2216"/>
                <a:gd name="T80" fmla="*/ 2617 w 2930"/>
                <a:gd name="T81" fmla="*/ 2162 h 2216"/>
                <a:gd name="T82" fmla="*/ 2594 w 2930"/>
                <a:gd name="T83" fmla="*/ 2186 h 2216"/>
                <a:gd name="T84" fmla="*/ 2676 w 2930"/>
                <a:gd name="T85" fmla="*/ 2198 h 2216"/>
                <a:gd name="T86" fmla="*/ 2883 w 2930"/>
                <a:gd name="T87" fmla="*/ 2086 h 2216"/>
                <a:gd name="T88" fmla="*/ 2871 w 2930"/>
                <a:gd name="T89" fmla="*/ 1955 h 2216"/>
                <a:gd name="T90" fmla="*/ 2894 w 2930"/>
                <a:gd name="T91" fmla="*/ 1760 h 2216"/>
                <a:gd name="T92" fmla="*/ 2871 w 2930"/>
                <a:gd name="T93" fmla="*/ 1453 h 2216"/>
                <a:gd name="T94" fmla="*/ 2694 w 2930"/>
                <a:gd name="T95" fmla="*/ 1146 h 2216"/>
                <a:gd name="T96" fmla="*/ 2612 w 2930"/>
                <a:gd name="T97" fmla="*/ 1011 h 2216"/>
                <a:gd name="T98" fmla="*/ 2612 w 2930"/>
                <a:gd name="T99" fmla="*/ 892 h 2216"/>
                <a:gd name="T100" fmla="*/ 2458 w 2930"/>
                <a:gd name="T101" fmla="*/ 685 h 2216"/>
                <a:gd name="T102" fmla="*/ 2346 w 2930"/>
                <a:gd name="T103" fmla="*/ 562 h 2216"/>
                <a:gd name="T104" fmla="*/ 2186 w 2930"/>
                <a:gd name="T105" fmla="*/ 189 h 2216"/>
                <a:gd name="T106" fmla="*/ 2151 w 2930"/>
                <a:gd name="T107" fmla="*/ 147 h 2216"/>
                <a:gd name="T108" fmla="*/ 2097 w 2930"/>
                <a:gd name="T109" fmla="*/ 30 h 2216"/>
                <a:gd name="T110" fmla="*/ 1950 w 2930"/>
                <a:gd name="T111" fmla="*/ 18 h 2216"/>
                <a:gd name="T112" fmla="*/ 1961 w 2930"/>
                <a:gd name="T113" fmla="*/ 154 h 2216"/>
                <a:gd name="T114" fmla="*/ 1890 w 2930"/>
                <a:gd name="T115" fmla="*/ 177 h 2216"/>
                <a:gd name="T116" fmla="*/ 933 w 2930"/>
                <a:gd name="T117" fmla="*/ 160 h 2216"/>
                <a:gd name="T118" fmla="*/ 898 w 2930"/>
                <a:gd name="T119" fmla="*/ 78 h 22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0"/>
                <a:gd name="T181" fmla="*/ 0 h 2216"/>
                <a:gd name="T182" fmla="*/ 2930 w 2930"/>
                <a:gd name="T183" fmla="*/ 2216 h 22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path>
              </a:pathLst>
            </a:custGeom>
            <a:solidFill>
              <a:schemeClr val="bg1"/>
            </a:solidFill>
            <a:ln w="0">
              <a:solidFill>
                <a:srgbClr val="25221E"/>
              </a:solidFill>
              <a:prstDash val="solid"/>
              <a:round/>
              <a:headEnd/>
              <a:tailEnd/>
            </a:ln>
          </p:spPr>
          <p:txBody>
            <a:bodyPr/>
            <a:lstStyle/>
            <a:p>
              <a:endParaRPr lang="en-US"/>
            </a:p>
          </p:txBody>
        </p:sp>
        <p:sp>
          <p:nvSpPr>
            <p:cNvPr id="80" name="Freeform 81"/>
            <p:cNvSpPr>
              <a:spLocks/>
            </p:cNvSpPr>
            <p:nvPr/>
          </p:nvSpPr>
          <p:spPr bwMode="auto">
            <a:xfrm>
              <a:off x="3837" y="1757"/>
              <a:ext cx="246" cy="118"/>
            </a:xfrm>
            <a:custGeom>
              <a:avLst/>
              <a:gdLst>
                <a:gd name="T0" fmla="*/ 844 w 1477"/>
                <a:gd name="T1" fmla="*/ 48 h 710"/>
                <a:gd name="T2" fmla="*/ 47 w 1477"/>
                <a:gd name="T3" fmla="*/ 421 h 710"/>
                <a:gd name="T4" fmla="*/ 77 w 1477"/>
                <a:gd name="T5" fmla="*/ 385 h 710"/>
                <a:gd name="T6" fmla="*/ 172 w 1477"/>
                <a:gd name="T7" fmla="*/ 307 h 710"/>
                <a:gd name="T8" fmla="*/ 218 w 1477"/>
                <a:gd name="T9" fmla="*/ 261 h 710"/>
                <a:gd name="T10" fmla="*/ 254 w 1477"/>
                <a:gd name="T11" fmla="*/ 243 h 710"/>
                <a:gd name="T12" fmla="*/ 331 w 1477"/>
                <a:gd name="T13" fmla="*/ 231 h 710"/>
                <a:gd name="T14" fmla="*/ 443 w 1477"/>
                <a:gd name="T15" fmla="*/ 172 h 710"/>
                <a:gd name="T16" fmla="*/ 491 w 1477"/>
                <a:gd name="T17" fmla="*/ 190 h 710"/>
                <a:gd name="T18" fmla="*/ 532 w 1477"/>
                <a:gd name="T19" fmla="*/ 208 h 710"/>
                <a:gd name="T20" fmla="*/ 580 w 1477"/>
                <a:gd name="T21" fmla="*/ 290 h 710"/>
                <a:gd name="T22" fmla="*/ 632 w 1477"/>
                <a:gd name="T23" fmla="*/ 296 h 710"/>
                <a:gd name="T24" fmla="*/ 638 w 1477"/>
                <a:gd name="T25" fmla="*/ 337 h 710"/>
                <a:gd name="T26" fmla="*/ 738 w 1477"/>
                <a:gd name="T27" fmla="*/ 373 h 710"/>
                <a:gd name="T28" fmla="*/ 803 w 1477"/>
                <a:gd name="T29" fmla="*/ 421 h 710"/>
                <a:gd name="T30" fmla="*/ 827 w 1477"/>
                <a:gd name="T31" fmla="*/ 473 h 710"/>
                <a:gd name="T32" fmla="*/ 762 w 1477"/>
                <a:gd name="T33" fmla="*/ 603 h 710"/>
                <a:gd name="T34" fmla="*/ 816 w 1477"/>
                <a:gd name="T35" fmla="*/ 650 h 710"/>
                <a:gd name="T36" fmla="*/ 892 w 1477"/>
                <a:gd name="T37" fmla="*/ 662 h 710"/>
                <a:gd name="T38" fmla="*/ 910 w 1477"/>
                <a:gd name="T39" fmla="*/ 662 h 710"/>
                <a:gd name="T40" fmla="*/ 999 w 1477"/>
                <a:gd name="T41" fmla="*/ 657 h 710"/>
                <a:gd name="T42" fmla="*/ 1093 w 1477"/>
                <a:gd name="T43" fmla="*/ 692 h 710"/>
                <a:gd name="T44" fmla="*/ 1111 w 1477"/>
                <a:gd name="T45" fmla="*/ 680 h 710"/>
                <a:gd name="T46" fmla="*/ 1064 w 1477"/>
                <a:gd name="T47" fmla="*/ 614 h 710"/>
                <a:gd name="T48" fmla="*/ 1034 w 1477"/>
                <a:gd name="T49" fmla="*/ 603 h 710"/>
                <a:gd name="T50" fmla="*/ 1052 w 1477"/>
                <a:gd name="T51" fmla="*/ 586 h 710"/>
                <a:gd name="T52" fmla="*/ 1029 w 1477"/>
                <a:gd name="T53" fmla="*/ 561 h 710"/>
                <a:gd name="T54" fmla="*/ 975 w 1477"/>
                <a:gd name="T55" fmla="*/ 449 h 710"/>
                <a:gd name="T56" fmla="*/ 963 w 1477"/>
                <a:gd name="T57" fmla="*/ 385 h 710"/>
                <a:gd name="T58" fmla="*/ 975 w 1477"/>
                <a:gd name="T59" fmla="*/ 290 h 710"/>
                <a:gd name="T60" fmla="*/ 958 w 1477"/>
                <a:gd name="T61" fmla="*/ 254 h 710"/>
                <a:gd name="T62" fmla="*/ 975 w 1477"/>
                <a:gd name="T63" fmla="*/ 225 h 710"/>
                <a:gd name="T64" fmla="*/ 1040 w 1477"/>
                <a:gd name="T65" fmla="*/ 160 h 710"/>
                <a:gd name="T66" fmla="*/ 1064 w 1477"/>
                <a:gd name="T67" fmla="*/ 89 h 710"/>
                <a:gd name="T68" fmla="*/ 1111 w 1477"/>
                <a:gd name="T69" fmla="*/ 112 h 710"/>
                <a:gd name="T70" fmla="*/ 1064 w 1477"/>
                <a:gd name="T71" fmla="*/ 190 h 710"/>
                <a:gd name="T72" fmla="*/ 1029 w 1477"/>
                <a:gd name="T73" fmla="*/ 249 h 710"/>
                <a:gd name="T74" fmla="*/ 1075 w 1477"/>
                <a:gd name="T75" fmla="*/ 296 h 710"/>
                <a:gd name="T76" fmla="*/ 1087 w 1477"/>
                <a:gd name="T77" fmla="*/ 385 h 710"/>
                <a:gd name="T78" fmla="*/ 1052 w 1477"/>
                <a:gd name="T79" fmla="*/ 426 h 710"/>
                <a:gd name="T80" fmla="*/ 1093 w 1477"/>
                <a:gd name="T81" fmla="*/ 456 h 710"/>
                <a:gd name="T82" fmla="*/ 1093 w 1477"/>
                <a:gd name="T83" fmla="*/ 503 h 710"/>
                <a:gd name="T84" fmla="*/ 1111 w 1477"/>
                <a:gd name="T85" fmla="*/ 573 h 710"/>
                <a:gd name="T86" fmla="*/ 1176 w 1477"/>
                <a:gd name="T87" fmla="*/ 603 h 710"/>
                <a:gd name="T88" fmla="*/ 1217 w 1477"/>
                <a:gd name="T89" fmla="*/ 591 h 710"/>
                <a:gd name="T90" fmla="*/ 1222 w 1477"/>
                <a:gd name="T91" fmla="*/ 621 h 710"/>
                <a:gd name="T92" fmla="*/ 1252 w 1477"/>
                <a:gd name="T93" fmla="*/ 680 h 710"/>
                <a:gd name="T94" fmla="*/ 1306 w 1477"/>
                <a:gd name="T95" fmla="*/ 703 h 710"/>
                <a:gd name="T96" fmla="*/ 1336 w 1477"/>
                <a:gd name="T97" fmla="*/ 680 h 710"/>
                <a:gd name="T98" fmla="*/ 1435 w 1477"/>
                <a:gd name="T99" fmla="*/ 627 h 710"/>
                <a:gd name="T100" fmla="*/ 1477 w 1477"/>
                <a:gd name="T101" fmla="*/ 467 h 710"/>
                <a:gd name="T102" fmla="*/ 1265 w 1477"/>
                <a:gd name="T103" fmla="*/ 497 h 7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7"/>
                <a:gd name="T157" fmla="*/ 0 h 710"/>
                <a:gd name="T158" fmla="*/ 1477 w 1477"/>
                <a:gd name="T159" fmla="*/ 710 h 7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close/>
                </a:path>
              </a:pathLst>
            </a:custGeom>
            <a:solidFill>
              <a:srgbClr val="E9F8FD"/>
            </a:solidFill>
            <a:ln w="9525">
              <a:noFill/>
              <a:round/>
              <a:headEnd/>
              <a:tailEnd/>
            </a:ln>
          </p:spPr>
          <p:txBody>
            <a:bodyPr/>
            <a:lstStyle/>
            <a:p>
              <a:endParaRPr lang="en-US"/>
            </a:p>
          </p:txBody>
        </p:sp>
        <p:sp>
          <p:nvSpPr>
            <p:cNvPr id="81" name="Freeform 82"/>
            <p:cNvSpPr>
              <a:spLocks/>
            </p:cNvSpPr>
            <p:nvPr/>
          </p:nvSpPr>
          <p:spPr bwMode="auto">
            <a:xfrm>
              <a:off x="3837" y="1757"/>
              <a:ext cx="246" cy="118"/>
            </a:xfrm>
            <a:custGeom>
              <a:avLst/>
              <a:gdLst>
                <a:gd name="T0" fmla="*/ 844 w 1477"/>
                <a:gd name="T1" fmla="*/ 48 h 710"/>
                <a:gd name="T2" fmla="*/ 47 w 1477"/>
                <a:gd name="T3" fmla="*/ 421 h 710"/>
                <a:gd name="T4" fmla="*/ 77 w 1477"/>
                <a:gd name="T5" fmla="*/ 385 h 710"/>
                <a:gd name="T6" fmla="*/ 172 w 1477"/>
                <a:gd name="T7" fmla="*/ 307 h 710"/>
                <a:gd name="T8" fmla="*/ 218 w 1477"/>
                <a:gd name="T9" fmla="*/ 261 h 710"/>
                <a:gd name="T10" fmla="*/ 254 w 1477"/>
                <a:gd name="T11" fmla="*/ 243 h 710"/>
                <a:gd name="T12" fmla="*/ 331 w 1477"/>
                <a:gd name="T13" fmla="*/ 231 h 710"/>
                <a:gd name="T14" fmla="*/ 443 w 1477"/>
                <a:gd name="T15" fmla="*/ 172 h 710"/>
                <a:gd name="T16" fmla="*/ 491 w 1477"/>
                <a:gd name="T17" fmla="*/ 190 h 710"/>
                <a:gd name="T18" fmla="*/ 532 w 1477"/>
                <a:gd name="T19" fmla="*/ 208 h 710"/>
                <a:gd name="T20" fmla="*/ 580 w 1477"/>
                <a:gd name="T21" fmla="*/ 290 h 710"/>
                <a:gd name="T22" fmla="*/ 632 w 1477"/>
                <a:gd name="T23" fmla="*/ 296 h 710"/>
                <a:gd name="T24" fmla="*/ 638 w 1477"/>
                <a:gd name="T25" fmla="*/ 337 h 710"/>
                <a:gd name="T26" fmla="*/ 738 w 1477"/>
                <a:gd name="T27" fmla="*/ 373 h 710"/>
                <a:gd name="T28" fmla="*/ 803 w 1477"/>
                <a:gd name="T29" fmla="*/ 421 h 710"/>
                <a:gd name="T30" fmla="*/ 827 w 1477"/>
                <a:gd name="T31" fmla="*/ 473 h 710"/>
                <a:gd name="T32" fmla="*/ 762 w 1477"/>
                <a:gd name="T33" fmla="*/ 603 h 710"/>
                <a:gd name="T34" fmla="*/ 816 w 1477"/>
                <a:gd name="T35" fmla="*/ 650 h 710"/>
                <a:gd name="T36" fmla="*/ 892 w 1477"/>
                <a:gd name="T37" fmla="*/ 662 h 710"/>
                <a:gd name="T38" fmla="*/ 910 w 1477"/>
                <a:gd name="T39" fmla="*/ 662 h 710"/>
                <a:gd name="T40" fmla="*/ 999 w 1477"/>
                <a:gd name="T41" fmla="*/ 657 h 710"/>
                <a:gd name="T42" fmla="*/ 1093 w 1477"/>
                <a:gd name="T43" fmla="*/ 692 h 710"/>
                <a:gd name="T44" fmla="*/ 1111 w 1477"/>
                <a:gd name="T45" fmla="*/ 680 h 710"/>
                <a:gd name="T46" fmla="*/ 1064 w 1477"/>
                <a:gd name="T47" fmla="*/ 614 h 710"/>
                <a:gd name="T48" fmla="*/ 1034 w 1477"/>
                <a:gd name="T49" fmla="*/ 603 h 710"/>
                <a:gd name="T50" fmla="*/ 1052 w 1477"/>
                <a:gd name="T51" fmla="*/ 586 h 710"/>
                <a:gd name="T52" fmla="*/ 1029 w 1477"/>
                <a:gd name="T53" fmla="*/ 561 h 710"/>
                <a:gd name="T54" fmla="*/ 975 w 1477"/>
                <a:gd name="T55" fmla="*/ 449 h 710"/>
                <a:gd name="T56" fmla="*/ 963 w 1477"/>
                <a:gd name="T57" fmla="*/ 385 h 710"/>
                <a:gd name="T58" fmla="*/ 975 w 1477"/>
                <a:gd name="T59" fmla="*/ 290 h 710"/>
                <a:gd name="T60" fmla="*/ 958 w 1477"/>
                <a:gd name="T61" fmla="*/ 254 h 710"/>
                <a:gd name="T62" fmla="*/ 975 w 1477"/>
                <a:gd name="T63" fmla="*/ 225 h 710"/>
                <a:gd name="T64" fmla="*/ 1040 w 1477"/>
                <a:gd name="T65" fmla="*/ 160 h 710"/>
                <a:gd name="T66" fmla="*/ 1064 w 1477"/>
                <a:gd name="T67" fmla="*/ 89 h 710"/>
                <a:gd name="T68" fmla="*/ 1111 w 1477"/>
                <a:gd name="T69" fmla="*/ 112 h 710"/>
                <a:gd name="T70" fmla="*/ 1064 w 1477"/>
                <a:gd name="T71" fmla="*/ 190 h 710"/>
                <a:gd name="T72" fmla="*/ 1029 w 1477"/>
                <a:gd name="T73" fmla="*/ 249 h 710"/>
                <a:gd name="T74" fmla="*/ 1075 w 1477"/>
                <a:gd name="T75" fmla="*/ 296 h 710"/>
                <a:gd name="T76" fmla="*/ 1087 w 1477"/>
                <a:gd name="T77" fmla="*/ 385 h 710"/>
                <a:gd name="T78" fmla="*/ 1052 w 1477"/>
                <a:gd name="T79" fmla="*/ 426 h 710"/>
                <a:gd name="T80" fmla="*/ 1093 w 1477"/>
                <a:gd name="T81" fmla="*/ 456 h 710"/>
                <a:gd name="T82" fmla="*/ 1093 w 1477"/>
                <a:gd name="T83" fmla="*/ 503 h 710"/>
                <a:gd name="T84" fmla="*/ 1111 w 1477"/>
                <a:gd name="T85" fmla="*/ 573 h 710"/>
                <a:gd name="T86" fmla="*/ 1176 w 1477"/>
                <a:gd name="T87" fmla="*/ 603 h 710"/>
                <a:gd name="T88" fmla="*/ 1217 w 1477"/>
                <a:gd name="T89" fmla="*/ 591 h 710"/>
                <a:gd name="T90" fmla="*/ 1222 w 1477"/>
                <a:gd name="T91" fmla="*/ 621 h 710"/>
                <a:gd name="T92" fmla="*/ 1252 w 1477"/>
                <a:gd name="T93" fmla="*/ 680 h 710"/>
                <a:gd name="T94" fmla="*/ 1306 w 1477"/>
                <a:gd name="T95" fmla="*/ 703 h 710"/>
                <a:gd name="T96" fmla="*/ 1336 w 1477"/>
                <a:gd name="T97" fmla="*/ 680 h 710"/>
                <a:gd name="T98" fmla="*/ 1435 w 1477"/>
                <a:gd name="T99" fmla="*/ 627 h 710"/>
                <a:gd name="T100" fmla="*/ 1477 w 1477"/>
                <a:gd name="T101" fmla="*/ 467 h 710"/>
                <a:gd name="T102" fmla="*/ 1265 w 1477"/>
                <a:gd name="T103" fmla="*/ 497 h 7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7"/>
                <a:gd name="T157" fmla="*/ 0 h 710"/>
                <a:gd name="T158" fmla="*/ 1477 w 1477"/>
                <a:gd name="T159" fmla="*/ 710 h 7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path>
              </a:pathLst>
            </a:custGeom>
            <a:solidFill>
              <a:schemeClr val="bg1"/>
            </a:solidFill>
            <a:ln w="0">
              <a:solidFill>
                <a:srgbClr val="25221E"/>
              </a:solidFill>
              <a:prstDash val="solid"/>
              <a:round/>
              <a:headEnd/>
              <a:tailEnd/>
            </a:ln>
          </p:spPr>
          <p:txBody>
            <a:bodyPr/>
            <a:lstStyle/>
            <a:p>
              <a:endParaRPr lang="en-US"/>
            </a:p>
          </p:txBody>
        </p:sp>
        <p:sp>
          <p:nvSpPr>
            <p:cNvPr id="82" name="Freeform 83"/>
            <p:cNvSpPr>
              <a:spLocks/>
            </p:cNvSpPr>
            <p:nvPr/>
          </p:nvSpPr>
          <p:spPr bwMode="auto">
            <a:xfrm>
              <a:off x="4023" y="1747"/>
              <a:ext cx="59" cy="93"/>
            </a:xfrm>
            <a:custGeom>
              <a:avLst/>
              <a:gdLst>
                <a:gd name="T0" fmla="*/ 355 w 355"/>
                <a:gd name="T1" fmla="*/ 520 h 561"/>
                <a:gd name="T2" fmla="*/ 349 w 355"/>
                <a:gd name="T3" fmla="*/ 485 h 561"/>
                <a:gd name="T4" fmla="*/ 326 w 355"/>
                <a:gd name="T5" fmla="*/ 425 h 561"/>
                <a:gd name="T6" fmla="*/ 284 w 355"/>
                <a:gd name="T7" fmla="*/ 389 h 561"/>
                <a:gd name="T8" fmla="*/ 231 w 355"/>
                <a:gd name="T9" fmla="*/ 348 h 561"/>
                <a:gd name="T10" fmla="*/ 207 w 355"/>
                <a:gd name="T11" fmla="*/ 325 h 561"/>
                <a:gd name="T12" fmla="*/ 195 w 355"/>
                <a:gd name="T13" fmla="*/ 295 h 561"/>
                <a:gd name="T14" fmla="*/ 154 w 355"/>
                <a:gd name="T15" fmla="*/ 224 h 561"/>
                <a:gd name="T16" fmla="*/ 136 w 355"/>
                <a:gd name="T17" fmla="*/ 189 h 561"/>
                <a:gd name="T18" fmla="*/ 101 w 355"/>
                <a:gd name="T19" fmla="*/ 148 h 561"/>
                <a:gd name="T20" fmla="*/ 89 w 355"/>
                <a:gd name="T21" fmla="*/ 123 h 561"/>
                <a:gd name="T22" fmla="*/ 83 w 355"/>
                <a:gd name="T23" fmla="*/ 100 h 561"/>
                <a:gd name="T24" fmla="*/ 83 w 355"/>
                <a:gd name="T25" fmla="*/ 94 h 561"/>
                <a:gd name="T26" fmla="*/ 83 w 355"/>
                <a:gd name="T27" fmla="*/ 82 h 561"/>
                <a:gd name="T28" fmla="*/ 106 w 355"/>
                <a:gd name="T29" fmla="*/ 6 h 561"/>
                <a:gd name="T30" fmla="*/ 78 w 355"/>
                <a:gd name="T31" fmla="*/ 0 h 561"/>
                <a:gd name="T32" fmla="*/ 48 w 355"/>
                <a:gd name="T33" fmla="*/ 6 h 561"/>
                <a:gd name="T34" fmla="*/ 18 w 355"/>
                <a:gd name="T35" fmla="*/ 34 h 561"/>
                <a:gd name="T36" fmla="*/ 12 w 355"/>
                <a:gd name="T37" fmla="*/ 59 h 561"/>
                <a:gd name="T38" fmla="*/ 7 w 355"/>
                <a:gd name="T39" fmla="*/ 64 h 561"/>
                <a:gd name="T40" fmla="*/ 0 w 355"/>
                <a:gd name="T41" fmla="*/ 64 h 561"/>
                <a:gd name="T42" fmla="*/ 149 w 355"/>
                <a:gd name="T43" fmla="*/ 561 h 561"/>
                <a:gd name="T44" fmla="*/ 355 w 355"/>
                <a:gd name="T45" fmla="*/ 520 h 5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5"/>
                <a:gd name="T70" fmla="*/ 0 h 561"/>
                <a:gd name="T71" fmla="*/ 355 w 355"/>
                <a:gd name="T72" fmla="*/ 561 h 5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close/>
                </a:path>
              </a:pathLst>
            </a:custGeom>
            <a:solidFill>
              <a:srgbClr val="C3C3C2"/>
            </a:solidFill>
            <a:ln w="9525">
              <a:noFill/>
              <a:round/>
              <a:headEnd/>
              <a:tailEnd/>
            </a:ln>
          </p:spPr>
          <p:txBody>
            <a:bodyPr/>
            <a:lstStyle/>
            <a:p>
              <a:endParaRPr lang="en-US"/>
            </a:p>
          </p:txBody>
        </p:sp>
        <p:sp>
          <p:nvSpPr>
            <p:cNvPr id="83" name="Freeform 84"/>
            <p:cNvSpPr>
              <a:spLocks/>
            </p:cNvSpPr>
            <p:nvPr/>
          </p:nvSpPr>
          <p:spPr bwMode="auto">
            <a:xfrm>
              <a:off x="4023" y="1747"/>
              <a:ext cx="59" cy="93"/>
            </a:xfrm>
            <a:custGeom>
              <a:avLst/>
              <a:gdLst>
                <a:gd name="T0" fmla="*/ 355 w 355"/>
                <a:gd name="T1" fmla="*/ 520 h 561"/>
                <a:gd name="T2" fmla="*/ 349 w 355"/>
                <a:gd name="T3" fmla="*/ 485 h 561"/>
                <a:gd name="T4" fmla="*/ 326 w 355"/>
                <a:gd name="T5" fmla="*/ 425 h 561"/>
                <a:gd name="T6" fmla="*/ 284 w 355"/>
                <a:gd name="T7" fmla="*/ 389 h 561"/>
                <a:gd name="T8" fmla="*/ 231 w 355"/>
                <a:gd name="T9" fmla="*/ 348 h 561"/>
                <a:gd name="T10" fmla="*/ 207 w 355"/>
                <a:gd name="T11" fmla="*/ 325 h 561"/>
                <a:gd name="T12" fmla="*/ 195 w 355"/>
                <a:gd name="T13" fmla="*/ 295 h 561"/>
                <a:gd name="T14" fmla="*/ 154 w 355"/>
                <a:gd name="T15" fmla="*/ 224 h 561"/>
                <a:gd name="T16" fmla="*/ 136 w 355"/>
                <a:gd name="T17" fmla="*/ 189 h 561"/>
                <a:gd name="T18" fmla="*/ 101 w 355"/>
                <a:gd name="T19" fmla="*/ 148 h 561"/>
                <a:gd name="T20" fmla="*/ 89 w 355"/>
                <a:gd name="T21" fmla="*/ 123 h 561"/>
                <a:gd name="T22" fmla="*/ 83 w 355"/>
                <a:gd name="T23" fmla="*/ 100 h 561"/>
                <a:gd name="T24" fmla="*/ 83 w 355"/>
                <a:gd name="T25" fmla="*/ 94 h 561"/>
                <a:gd name="T26" fmla="*/ 83 w 355"/>
                <a:gd name="T27" fmla="*/ 82 h 561"/>
                <a:gd name="T28" fmla="*/ 106 w 355"/>
                <a:gd name="T29" fmla="*/ 6 h 561"/>
                <a:gd name="T30" fmla="*/ 78 w 355"/>
                <a:gd name="T31" fmla="*/ 0 h 561"/>
                <a:gd name="T32" fmla="*/ 48 w 355"/>
                <a:gd name="T33" fmla="*/ 6 h 561"/>
                <a:gd name="T34" fmla="*/ 18 w 355"/>
                <a:gd name="T35" fmla="*/ 34 h 561"/>
                <a:gd name="T36" fmla="*/ 12 w 355"/>
                <a:gd name="T37" fmla="*/ 59 h 561"/>
                <a:gd name="T38" fmla="*/ 7 w 355"/>
                <a:gd name="T39" fmla="*/ 64 h 561"/>
                <a:gd name="T40" fmla="*/ 0 w 355"/>
                <a:gd name="T41" fmla="*/ 64 h 561"/>
                <a:gd name="T42" fmla="*/ 149 w 355"/>
                <a:gd name="T43" fmla="*/ 561 h 561"/>
                <a:gd name="T44" fmla="*/ 355 w 355"/>
                <a:gd name="T45" fmla="*/ 520 h 5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5"/>
                <a:gd name="T70" fmla="*/ 0 h 561"/>
                <a:gd name="T71" fmla="*/ 355 w 355"/>
                <a:gd name="T72" fmla="*/ 561 h 5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path>
              </a:pathLst>
            </a:custGeom>
            <a:solidFill>
              <a:schemeClr val="bg1"/>
            </a:solidFill>
            <a:ln w="0">
              <a:solidFill>
                <a:srgbClr val="25221E"/>
              </a:solidFill>
              <a:prstDash val="solid"/>
              <a:round/>
              <a:headEnd/>
              <a:tailEnd/>
            </a:ln>
          </p:spPr>
          <p:txBody>
            <a:bodyPr/>
            <a:lstStyle/>
            <a:p>
              <a:endParaRPr lang="en-US"/>
            </a:p>
          </p:txBody>
        </p:sp>
        <p:sp>
          <p:nvSpPr>
            <p:cNvPr id="84" name="Freeform 85"/>
            <p:cNvSpPr>
              <a:spLocks/>
            </p:cNvSpPr>
            <p:nvPr/>
          </p:nvSpPr>
          <p:spPr bwMode="auto">
            <a:xfrm>
              <a:off x="4037" y="1637"/>
              <a:ext cx="73" cy="165"/>
            </a:xfrm>
            <a:custGeom>
              <a:avLst/>
              <a:gdLst>
                <a:gd name="T0" fmla="*/ 0 w 444"/>
                <a:gd name="T1" fmla="*/ 738 h 986"/>
                <a:gd name="T2" fmla="*/ 18 w 444"/>
                <a:gd name="T3" fmla="*/ 744 h 986"/>
                <a:gd name="T4" fmla="*/ 59 w 444"/>
                <a:gd name="T5" fmla="*/ 809 h 986"/>
                <a:gd name="T6" fmla="*/ 154 w 444"/>
                <a:gd name="T7" fmla="*/ 868 h 986"/>
                <a:gd name="T8" fmla="*/ 231 w 444"/>
                <a:gd name="T9" fmla="*/ 886 h 986"/>
                <a:gd name="T10" fmla="*/ 249 w 444"/>
                <a:gd name="T11" fmla="*/ 939 h 986"/>
                <a:gd name="T12" fmla="*/ 266 w 444"/>
                <a:gd name="T13" fmla="*/ 986 h 986"/>
                <a:gd name="T14" fmla="*/ 307 w 444"/>
                <a:gd name="T15" fmla="*/ 915 h 986"/>
                <a:gd name="T16" fmla="*/ 343 w 444"/>
                <a:gd name="T17" fmla="*/ 815 h 986"/>
                <a:gd name="T18" fmla="*/ 408 w 444"/>
                <a:gd name="T19" fmla="*/ 708 h 986"/>
                <a:gd name="T20" fmla="*/ 444 w 444"/>
                <a:gd name="T21" fmla="*/ 608 h 986"/>
                <a:gd name="T22" fmla="*/ 431 w 444"/>
                <a:gd name="T23" fmla="*/ 449 h 986"/>
                <a:gd name="T24" fmla="*/ 403 w 444"/>
                <a:gd name="T25" fmla="*/ 307 h 986"/>
                <a:gd name="T26" fmla="*/ 337 w 444"/>
                <a:gd name="T27" fmla="*/ 330 h 986"/>
                <a:gd name="T28" fmla="*/ 319 w 444"/>
                <a:gd name="T29" fmla="*/ 319 h 986"/>
                <a:gd name="T30" fmla="*/ 296 w 444"/>
                <a:gd name="T31" fmla="*/ 325 h 986"/>
                <a:gd name="T32" fmla="*/ 319 w 444"/>
                <a:gd name="T33" fmla="*/ 254 h 986"/>
                <a:gd name="T34" fmla="*/ 349 w 444"/>
                <a:gd name="T35" fmla="*/ 242 h 986"/>
                <a:gd name="T36" fmla="*/ 355 w 444"/>
                <a:gd name="T37" fmla="*/ 171 h 986"/>
                <a:gd name="T38" fmla="*/ 385 w 444"/>
                <a:gd name="T39" fmla="*/ 136 h 986"/>
                <a:gd name="T40" fmla="*/ 107 w 444"/>
                <a:gd name="T41" fmla="*/ 0 h 986"/>
                <a:gd name="T42" fmla="*/ 66 w 444"/>
                <a:gd name="T43" fmla="*/ 48 h 986"/>
                <a:gd name="T44" fmla="*/ 53 w 444"/>
                <a:gd name="T45" fmla="*/ 124 h 986"/>
                <a:gd name="T46" fmla="*/ 12 w 444"/>
                <a:gd name="T47" fmla="*/ 171 h 986"/>
                <a:gd name="T48" fmla="*/ 36 w 444"/>
                <a:gd name="T49" fmla="*/ 206 h 986"/>
                <a:gd name="T50" fmla="*/ 18 w 444"/>
                <a:gd name="T51" fmla="*/ 259 h 986"/>
                <a:gd name="T52" fmla="*/ 30 w 444"/>
                <a:gd name="T53" fmla="*/ 337 h 986"/>
                <a:gd name="T54" fmla="*/ 83 w 444"/>
                <a:gd name="T55" fmla="*/ 396 h 986"/>
                <a:gd name="T56" fmla="*/ 130 w 444"/>
                <a:gd name="T57" fmla="*/ 419 h 986"/>
                <a:gd name="T58" fmla="*/ 165 w 444"/>
                <a:gd name="T59" fmla="*/ 443 h 986"/>
                <a:gd name="T60" fmla="*/ 207 w 444"/>
                <a:gd name="T61" fmla="*/ 490 h 986"/>
                <a:gd name="T62" fmla="*/ 112 w 444"/>
                <a:gd name="T63" fmla="*/ 567 h 986"/>
                <a:gd name="T64" fmla="*/ 23 w 444"/>
                <a:gd name="T65" fmla="*/ 662 h 9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4"/>
                <a:gd name="T100" fmla="*/ 0 h 986"/>
                <a:gd name="T101" fmla="*/ 444 w 444"/>
                <a:gd name="T102" fmla="*/ 986 h 9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close/>
                </a:path>
              </a:pathLst>
            </a:custGeom>
            <a:solidFill>
              <a:srgbClr val="FFFF66"/>
            </a:solidFill>
            <a:ln w="9525">
              <a:noFill/>
              <a:round/>
              <a:headEnd/>
              <a:tailEnd/>
            </a:ln>
          </p:spPr>
          <p:txBody>
            <a:bodyPr/>
            <a:lstStyle/>
            <a:p>
              <a:endParaRPr lang="en-US"/>
            </a:p>
          </p:txBody>
        </p:sp>
        <p:sp>
          <p:nvSpPr>
            <p:cNvPr id="85" name="Freeform 86"/>
            <p:cNvSpPr>
              <a:spLocks/>
            </p:cNvSpPr>
            <p:nvPr/>
          </p:nvSpPr>
          <p:spPr bwMode="auto">
            <a:xfrm>
              <a:off x="4037" y="1637"/>
              <a:ext cx="73" cy="165"/>
            </a:xfrm>
            <a:custGeom>
              <a:avLst/>
              <a:gdLst>
                <a:gd name="T0" fmla="*/ 0 w 444"/>
                <a:gd name="T1" fmla="*/ 738 h 986"/>
                <a:gd name="T2" fmla="*/ 18 w 444"/>
                <a:gd name="T3" fmla="*/ 744 h 986"/>
                <a:gd name="T4" fmla="*/ 59 w 444"/>
                <a:gd name="T5" fmla="*/ 809 h 986"/>
                <a:gd name="T6" fmla="*/ 154 w 444"/>
                <a:gd name="T7" fmla="*/ 868 h 986"/>
                <a:gd name="T8" fmla="*/ 231 w 444"/>
                <a:gd name="T9" fmla="*/ 886 h 986"/>
                <a:gd name="T10" fmla="*/ 249 w 444"/>
                <a:gd name="T11" fmla="*/ 939 h 986"/>
                <a:gd name="T12" fmla="*/ 266 w 444"/>
                <a:gd name="T13" fmla="*/ 986 h 986"/>
                <a:gd name="T14" fmla="*/ 307 w 444"/>
                <a:gd name="T15" fmla="*/ 915 h 986"/>
                <a:gd name="T16" fmla="*/ 343 w 444"/>
                <a:gd name="T17" fmla="*/ 815 h 986"/>
                <a:gd name="T18" fmla="*/ 408 w 444"/>
                <a:gd name="T19" fmla="*/ 708 h 986"/>
                <a:gd name="T20" fmla="*/ 444 w 444"/>
                <a:gd name="T21" fmla="*/ 608 h 986"/>
                <a:gd name="T22" fmla="*/ 431 w 444"/>
                <a:gd name="T23" fmla="*/ 449 h 986"/>
                <a:gd name="T24" fmla="*/ 403 w 444"/>
                <a:gd name="T25" fmla="*/ 307 h 986"/>
                <a:gd name="T26" fmla="*/ 337 w 444"/>
                <a:gd name="T27" fmla="*/ 330 h 986"/>
                <a:gd name="T28" fmla="*/ 319 w 444"/>
                <a:gd name="T29" fmla="*/ 319 h 986"/>
                <a:gd name="T30" fmla="*/ 296 w 444"/>
                <a:gd name="T31" fmla="*/ 325 h 986"/>
                <a:gd name="T32" fmla="*/ 319 w 444"/>
                <a:gd name="T33" fmla="*/ 254 h 986"/>
                <a:gd name="T34" fmla="*/ 349 w 444"/>
                <a:gd name="T35" fmla="*/ 242 h 986"/>
                <a:gd name="T36" fmla="*/ 355 w 444"/>
                <a:gd name="T37" fmla="*/ 171 h 986"/>
                <a:gd name="T38" fmla="*/ 385 w 444"/>
                <a:gd name="T39" fmla="*/ 136 h 986"/>
                <a:gd name="T40" fmla="*/ 107 w 444"/>
                <a:gd name="T41" fmla="*/ 0 h 986"/>
                <a:gd name="T42" fmla="*/ 66 w 444"/>
                <a:gd name="T43" fmla="*/ 48 h 986"/>
                <a:gd name="T44" fmla="*/ 53 w 444"/>
                <a:gd name="T45" fmla="*/ 124 h 986"/>
                <a:gd name="T46" fmla="*/ 12 w 444"/>
                <a:gd name="T47" fmla="*/ 171 h 986"/>
                <a:gd name="T48" fmla="*/ 36 w 444"/>
                <a:gd name="T49" fmla="*/ 206 h 986"/>
                <a:gd name="T50" fmla="*/ 18 w 444"/>
                <a:gd name="T51" fmla="*/ 259 h 986"/>
                <a:gd name="T52" fmla="*/ 30 w 444"/>
                <a:gd name="T53" fmla="*/ 337 h 986"/>
                <a:gd name="T54" fmla="*/ 83 w 444"/>
                <a:gd name="T55" fmla="*/ 396 h 986"/>
                <a:gd name="T56" fmla="*/ 130 w 444"/>
                <a:gd name="T57" fmla="*/ 419 h 986"/>
                <a:gd name="T58" fmla="*/ 165 w 444"/>
                <a:gd name="T59" fmla="*/ 443 h 986"/>
                <a:gd name="T60" fmla="*/ 207 w 444"/>
                <a:gd name="T61" fmla="*/ 490 h 986"/>
                <a:gd name="T62" fmla="*/ 112 w 444"/>
                <a:gd name="T63" fmla="*/ 567 h 986"/>
                <a:gd name="T64" fmla="*/ 23 w 444"/>
                <a:gd name="T65" fmla="*/ 662 h 9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4"/>
                <a:gd name="T100" fmla="*/ 0 h 986"/>
                <a:gd name="T101" fmla="*/ 444 w 444"/>
                <a:gd name="T102" fmla="*/ 986 h 9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path>
              </a:pathLst>
            </a:custGeom>
            <a:solidFill>
              <a:schemeClr val="bg1"/>
            </a:solidFill>
            <a:ln w="0">
              <a:solidFill>
                <a:srgbClr val="25221E"/>
              </a:solidFill>
              <a:prstDash val="solid"/>
              <a:round/>
              <a:headEnd/>
              <a:tailEnd/>
            </a:ln>
          </p:spPr>
          <p:txBody>
            <a:bodyPr/>
            <a:lstStyle/>
            <a:p>
              <a:endParaRPr lang="en-US"/>
            </a:p>
          </p:txBody>
        </p:sp>
        <p:sp>
          <p:nvSpPr>
            <p:cNvPr id="86" name="Freeform 87"/>
            <p:cNvSpPr>
              <a:spLocks/>
            </p:cNvSpPr>
            <p:nvPr/>
          </p:nvSpPr>
          <p:spPr bwMode="auto">
            <a:xfrm>
              <a:off x="4105" y="1558"/>
              <a:ext cx="91" cy="91"/>
            </a:xfrm>
            <a:custGeom>
              <a:avLst/>
              <a:gdLst>
                <a:gd name="T0" fmla="*/ 0 w 549"/>
                <a:gd name="T1" fmla="*/ 117 h 543"/>
                <a:gd name="T2" fmla="*/ 183 w 549"/>
                <a:gd name="T3" fmla="*/ 71 h 543"/>
                <a:gd name="T4" fmla="*/ 201 w 549"/>
                <a:gd name="T5" fmla="*/ 94 h 543"/>
                <a:gd name="T6" fmla="*/ 206 w 549"/>
                <a:gd name="T7" fmla="*/ 88 h 543"/>
                <a:gd name="T8" fmla="*/ 213 w 549"/>
                <a:gd name="T9" fmla="*/ 76 h 543"/>
                <a:gd name="T10" fmla="*/ 485 w 549"/>
                <a:gd name="T11" fmla="*/ 0 h 543"/>
                <a:gd name="T12" fmla="*/ 549 w 549"/>
                <a:gd name="T13" fmla="*/ 224 h 543"/>
                <a:gd name="T14" fmla="*/ 538 w 549"/>
                <a:gd name="T15" fmla="*/ 247 h 543"/>
                <a:gd name="T16" fmla="*/ 531 w 549"/>
                <a:gd name="T17" fmla="*/ 259 h 543"/>
                <a:gd name="T18" fmla="*/ 538 w 549"/>
                <a:gd name="T19" fmla="*/ 271 h 543"/>
                <a:gd name="T20" fmla="*/ 538 w 549"/>
                <a:gd name="T21" fmla="*/ 282 h 543"/>
                <a:gd name="T22" fmla="*/ 502 w 549"/>
                <a:gd name="T23" fmla="*/ 282 h 543"/>
                <a:gd name="T24" fmla="*/ 414 w 549"/>
                <a:gd name="T25" fmla="*/ 325 h 543"/>
                <a:gd name="T26" fmla="*/ 384 w 549"/>
                <a:gd name="T27" fmla="*/ 318 h 543"/>
                <a:gd name="T28" fmla="*/ 378 w 549"/>
                <a:gd name="T29" fmla="*/ 330 h 543"/>
                <a:gd name="T30" fmla="*/ 378 w 549"/>
                <a:gd name="T31" fmla="*/ 348 h 543"/>
                <a:gd name="T32" fmla="*/ 373 w 549"/>
                <a:gd name="T33" fmla="*/ 353 h 543"/>
                <a:gd name="T34" fmla="*/ 319 w 549"/>
                <a:gd name="T35" fmla="*/ 360 h 543"/>
                <a:gd name="T36" fmla="*/ 242 w 549"/>
                <a:gd name="T37" fmla="*/ 395 h 543"/>
                <a:gd name="T38" fmla="*/ 231 w 549"/>
                <a:gd name="T39" fmla="*/ 383 h 543"/>
                <a:gd name="T40" fmla="*/ 183 w 549"/>
                <a:gd name="T41" fmla="*/ 431 h 543"/>
                <a:gd name="T42" fmla="*/ 82 w 549"/>
                <a:gd name="T43" fmla="*/ 520 h 543"/>
                <a:gd name="T44" fmla="*/ 41 w 549"/>
                <a:gd name="T45" fmla="*/ 543 h 543"/>
                <a:gd name="T46" fmla="*/ 6 w 549"/>
                <a:gd name="T47" fmla="*/ 507 h 543"/>
                <a:gd name="T48" fmla="*/ 53 w 549"/>
                <a:gd name="T49" fmla="*/ 460 h 543"/>
                <a:gd name="T50" fmla="*/ 59 w 549"/>
                <a:gd name="T51" fmla="*/ 442 h 543"/>
                <a:gd name="T52" fmla="*/ 36 w 549"/>
                <a:gd name="T53" fmla="*/ 419 h 543"/>
                <a:gd name="T54" fmla="*/ 0 w 549"/>
                <a:gd name="T55" fmla="*/ 117 h 5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9"/>
                <a:gd name="T85" fmla="*/ 0 h 543"/>
                <a:gd name="T86" fmla="*/ 549 w 549"/>
                <a:gd name="T87" fmla="*/ 543 h 5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close/>
                </a:path>
              </a:pathLst>
            </a:custGeom>
            <a:solidFill>
              <a:srgbClr val="FFFF00"/>
            </a:solidFill>
            <a:ln w="9525">
              <a:noFill/>
              <a:round/>
              <a:headEnd/>
              <a:tailEnd/>
            </a:ln>
          </p:spPr>
          <p:txBody>
            <a:bodyPr/>
            <a:lstStyle/>
            <a:p>
              <a:endParaRPr lang="en-US"/>
            </a:p>
          </p:txBody>
        </p:sp>
        <p:sp>
          <p:nvSpPr>
            <p:cNvPr id="87" name="Freeform 88"/>
            <p:cNvSpPr>
              <a:spLocks/>
            </p:cNvSpPr>
            <p:nvPr/>
          </p:nvSpPr>
          <p:spPr bwMode="auto">
            <a:xfrm>
              <a:off x="4105" y="1558"/>
              <a:ext cx="91" cy="91"/>
            </a:xfrm>
            <a:custGeom>
              <a:avLst/>
              <a:gdLst>
                <a:gd name="T0" fmla="*/ 0 w 549"/>
                <a:gd name="T1" fmla="*/ 117 h 543"/>
                <a:gd name="T2" fmla="*/ 183 w 549"/>
                <a:gd name="T3" fmla="*/ 71 h 543"/>
                <a:gd name="T4" fmla="*/ 201 w 549"/>
                <a:gd name="T5" fmla="*/ 94 h 543"/>
                <a:gd name="T6" fmla="*/ 206 w 549"/>
                <a:gd name="T7" fmla="*/ 88 h 543"/>
                <a:gd name="T8" fmla="*/ 213 w 549"/>
                <a:gd name="T9" fmla="*/ 76 h 543"/>
                <a:gd name="T10" fmla="*/ 485 w 549"/>
                <a:gd name="T11" fmla="*/ 0 h 543"/>
                <a:gd name="T12" fmla="*/ 549 w 549"/>
                <a:gd name="T13" fmla="*/ 224 h 543"/>
                <a:gd name="T14" fmla="*/ 538 w 549"/>
                <a:gd name="T15" fmla="*/ 247 h 543"/>
                <a:gd name="T16" fmla="*/ 531 w 549"/>
                <a:gd name="T17" fmla="*/ 259 h 543"/>
                <a:gd name="T18" fmla="*/ 538 w 549"/>
                <a:gd name="T19" fmla="*/ 271 h 543"/>
                <a:gd name="T20" fmla="*/ 538 w 549"/>
                <a:gd name="T21" fmla="*/ 282 h 543"/>
                <a:gd name="T22" fmla="*/ 502 w 549"/>
                <a:gd name="T23" fmla="*/ 282 h 543"/>
                <a:gd name="T24" fmla="*/ 414 w 549"/>
                <a:gd name="T25" fmla="*/ 325 h 543"/>
                <a:gd name="T26" fmla="*/ 384 w 549"/>
                <a:gd name="T27" fmla="*/ 318 h 543"/>
                <a:gd name="T28" fmla="*/ 378 w 549"/>
                <a:gd name="T29" fmla="*/ 330 h 543"/>
                <a:gd name="T30" fmla="*/ 378 w 549"/>
                <a:gd name="T31" fmla="*/ 348 h 543"/>
                <a:gd name="T32" fmla="*/ 373 w 549"/>
                <a:gd name="T33" fmla="*/ 353 h 543"/>
                <a:gd name="T34" fmla="*/ 319 w 549"/>
                <a:gd name="T35" fmla="*/ 360 h 543"/>
                <a:gd name="T36" fmla="*/ 242 w 549"/>
                <a:gd name="T37" fmla="*/ 395 h 543"/>
                <a:gd name="T38" fmla="*/ 231 w 549"/>
                <a:gd name="T39" fmla="*/ 383 h 543"/>
                <a:gd name="T40" fmla="*/ 183 w 549"/>
                <a:gd name="T41" fmla="*/ 431 h 543"/>
                <a:gd name="T42" fmla="*/ 82 w 549"/>
                <a:gd name="T43" fmla="*/ 520 h 543"/>
                <a:gd name="T44" fmla="*/ 41 w 549"/>
                <a:gd name="T45" fmla="*/ 543 h 543"/>
                <a:gd name="T46" fmla="*/ 6 w 549"/>
                <a:gd name="T47" fmla="*/ 507 h 543"/>
                <a:gd name="T48" fmla="*/ 53 w 549"/>
                <a:gd name="T49" fmla="*/ 460 h 543"/>
                <a:gd name="T50" fmla="*/ 59 w 549"/>
                <a:gd name="T51" fmla="*/ 442 h 543"/>
                <a:gd name="T52" fmla="*/ 36 w 549"/>
                <a:gd name="T53" fmla="*/ 419 h 543"/>
                <a:gd name="T54" fmla="*/ 0 w 549"/>
                <a:gd name="T55" fmla="*/ 117 h 5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9"/>
                <a:gd name="T85" fmla="*/ 0 h 543"/>
                <a:gd name="T86" fmla="*/ 549 w 549"/>
                <a:gd name="T87" fmla="*/ 543 h 5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path>
              </a:pathLst>
            </a:custGeom>
            <a:solidFill>
              <a:schemeClr val="bg1"/>
            </a:solidFill>
            <a:ln w="0">
              <a:solidFill>
                <a:srgbClr val="25221E"/>
              </a:solidFill>
              <a:prstDash val="solid"/>
              <a:round/>
              <a:headEnd/>
              <a:tailEnd/>
            </a:ln>
          </p:spPr>
          <p:txBody>
            <a:bodyPr/>
            <a:lstStyle/>
            <a:p>
              <a:endParaRPr lang="en-US"/>
            </a:p>
          </p:txBody>
        </p:sp>
        <p:sp>
          <p:nvSpPr>
            <p:cNvPr id="88" name="Freeform 89"/>
            <p:cNvSpPr>
              <a:spLocks/>
            </p:cNvSpPr>
            <p:nvPr/>
          </p:nvSpPr>
          <p:spPr bwMode="auto">
            <a:xfrm>
              <a:off x="4102" y="1491"/>
              <a:ext cx="178" cy="92"/>
            </a:xfrm>
            <a:custGeom>
              <a:avLst/>
              <a:gdLst>
                <a:gd name="T0" fmla="*/ 218 w 1063"/>
                <a:gd name="T1" fmla="*/ 178 h 550"/>
                <a:gd name="T2" fmla="*/ 567 w 1063"/>
                <a:gd name="T3" fmla="*/ 89 h 550"/>
                <a:gd name="T4" fmla="*/ 585 w 1063"/>
                <a:gd name="T5" fmla="*/ 89 h 550"/>
                <a:gd name="T6" fmla="*/ 585 w 1063"/>
                <a:gd name="T7" fmla="*/ 54 h 550"/>
                <a:gd name="T8" fmla="*/ 638 w 1063"/>
                <a:gd name="T9" fmla="*/ 6 h 550"/>
                <a:gd name="T10" fmla="*/ 679 w 1063"/>
                <a:gd name="T11" fmla="*/ 13 h 550"/>
                <a:gd name="T12" fmla="*/ 733 w 1063"/>
                <a:gd name="T13" fmla="*/ 89 h 550"/>
                <a:gd name="T14" fmla="*/ 738 w 1063"/>
                <a:gd name="T15" fmla="*/ 119 h 550"/>
                <a:gd name="T16" fmla="*/ 703 w 1063"/>
                <a:gd name="T17" fmla="*/ 166 h 550"/>
                <a:gd name="T18" fmla="*/ 692 w 1063"/>
                <a:gd name="T19" fmla="*/ 236 h 550"/>
                <a:gd name="T20" fmla="*/ 774 w 1063"/>
                <a:gd name="T21" fmla="*/ 254 h 550"/>
                <a:gd name="T22" fmla="*/ 857 w 1063"/>
                <a:gd name="T23" fmla="*/ 355 h 550"/>
                <a:gd name="T24" fmla="*/ 958 w 1063"/>
                <a:gd name="T25" fmla="*/ 396 h 550"/>
                <a:gd name="T26" fmla="*/ 1022 w 1063"/>
                <a:gd name="T27" fmla="*/ 332 h 550"/>
                <a:gd name="T28" fmla="*/ 981 w 1063"/>
                <a:gd name="T29" fmla="*/ 296 h 550"/>
                <a:gd name="T30" fmla="*/ 945 w 1063"/>
                <a:gd name="T31" fmla="*/ 254 h 550"/>
                <a:gd name="T32" fmla="*/ 987 w 1063"/>
                <a:gd name="T33" fmla="*/ 261 h 550"/>
                <a:gd name="T34" fmla="*/ 1063 w 1063"/>
                <a:gd name="T35" fmla="*/ 396 h 550"/>
                <a:gd name="T36" fmla="*/ 1034 w 1063"/>
                <a:gd name="T37" fmla="*/ 408 h 550"/>
                <a:gd name="T38" fmla="*/ 951 w 1063"/>
                <a:gd name="T39" fmla="*/ 456 h 550"/>
                <a:gd name="T40" fmla="*/ 875 w 1063"/>
                <a:gd name="T41" fmla="*/ 503 h 550"/>
                <a:gd name="T42" fmla="*/ 875 w 1063"/>
                <a:gd name="T43" fmla="*/ 479 h 550"/>
                <a:gd name="T44" fmla="*/ 851 w 1063"/>
                <a:gd name="T45" fmla="*/ 444 h 550"/>
                <a:gd name="T46" fmla="*/ 786 w 1063"/>
                <a:gd name="T47" fmla="*/ 538 h 550"/>
                <a:gd name="T48" fmla="*/ 756 w 1063"/>
                <a:gd name="T49" fmla="*/ 520 h 550"/>
                <a:gd name="T50" fmla="*/ 738 w 1063"/>
                <a:gd name="T51" fmla="*/ 508 h 550"/>
                <a:gd name="T52" fmla="*/ 709 w 1063"/>
                <a:gd name="T53" fmla="*/ 485 h 550"/>
                <a:gd name="T54" fmla="*/ 656 w 1063"/>
                <a:gd name="T55" fmla="*/ 461 h 550"/>
                <a:gd name="T56" fmla="*/ 621 w 1063"/>
                <a:gd name="T57" fmla="*/ 414 h 550"/>
                <a:gd name="T58" fmla="*/ 497 w 1063"/>
                <a:gd name="T59" fmla="*/ 403 h 550"/>
                <a:gd name="T60" fmla="*/ 218 w 1063"/>
                <a:gd name="T61" fmla="*/ 491 h 550"/>
                <a:gd name="T62" fmla="*/ 195 w 1063"/>
                <a:gd name="T63" fmla="*/ 474 h 550"/>
                <a:gd name="T64" fmla="*/ 0 w 1063"/>
                <a:gd name="T65" fmla="*/ 508 h 5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3"/>
                <a:gd name="T100" fmla="*/ 0 h 550"/>
                <a:gd name="T101" fmla="*/ 1063 w 1063"/>
                <a:gd name="T102" fmla="*/ 550 h 5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close/>
                </a:path>
              </a:pathLst>
            </a:custGeom>
            <a:solidFill>
              <a:srgbClr val="FFFF00"/>
            </a:solidFill>
            <a:ln w="9525">
              <a:noFill/>
              <a:round/>
              <a:headEnd/>
              <a:tailEnd/>
            </a:ln>
          </p:spPr>
          <p:txBody>
            <a:bodyPr/>
            <a:lstStyle/>
            <a:p>
              <a:endParaRPr lang="en-US"/>
            </a:p>
          </p:txBody>
        </p:sp>
        <p:sp>
          <p:nvSpPr>
            <p:cNvPr id="89" name="Freeform 90"/>
            <p:cNvSpPr>
              <a:spLocks/>
            </p:cNvSpPr>
            <p:nvPr/>
          </p:nvSpPr>
          <p:spPr bwMode="auto">
            <a:xfrm>
              <a:off x="4102" y="1491"/>
              <a:ext cx="178" cy="92"/>
            </a:xfrm>
            <a:custGeom>
              <a:avLst/>
              <a:gdLst>
                <a:gd name="T0" fmla="*/ 218 w 1063"/>
                <a:gd name="T1" fmla="*/ 178 h 550"/>
                <a:gd name="T2" fmla="*/ 567 w 1063"/>
                <a:gd name="T3" fmla="*/ 89 h 550"/>
                <a:gd name="T4" fmla="*/ 585 w 1063"/>
                <a:gd name="T5" fmla="*/ 89 h 550"/>
                <a:gd name="T6" fmla="*/ 585 w 1063"/>
                <a:gd name="T7" fmla="*/ 54 h 550"/>
                <a:gd name="T8" fmla="*/ 638 w 1063"/>
                <a:gd name="T9" fmla="*/ 6 h 550"/>
                <a:gd name="T10" fmla="*/ 679 w 1063"/>
                <a:gd name="T11" fmla="*/ 13 h 550"/>
                <a:gd name="T12" fmla="*/ 733 w 1063"/>
                <a:gd name="T13" fmla="*/ 89 h 550"/>
                <a:gd name="T14" fmla="*/ 738 w 1063"/>
                <a:gd name="T15" fmla="*/ 119 h 550"/>
                <a:gd name="T16" fmla="*/ 703 w 1063"/>
                <a:gd name="T17" fmla="*/ 166 h 550"/>
                <a:gd name="T18" fmla="*/ 692 w 1063"/>
                <a:gd name="T19" fmla="*/ 236 h 550"/>
                <a:gd name="T20" fmla="*/ 774 w 1063"/>
                <a:gd name="T21" fmla="*/ 254 h 550"/>
                <a:gd name="T22" fmla="*/ 857 w 1063"/>
                <a:gd name="T23" fmla="*/ 355 h 550"/>
                <a:gd name="T24" fmla="*/ 958 w 1063"/>
                <a:gd name="T25" fmla="*/ 396 h 550"/>
                <a:gd name="T26" fmla="*/ 1022 w 1063"/>
                <a:gd name="T27" fmla="*/ 332 h 550"/>
                <a:gd name="T28" fmla="*/ 981 w 1063"/>
                <a:gd name="T29" fmla="*/ 296 h 550"/>
                <a:gd name="T30" fmla="*/ 945 w 1063"/>
                <a:gd name="T31" fmla="*/ 254 h 550"/>
                <a:gd name="T32" fmla="*/ 987 w 1063"/>
                <a:gd name="T33" fmla="*/ 261 h 550"/>
                <a:gd name="T34" fmla="*/ 1063 w 1063"/>
                <a:gd name="T35" fmla="*/ 396 h 550"/>
                <a:gd name="T36" fmla="*/ 1034 w 1063"/>
                <a:gd name="T37" fmla="*/ 408 h 550"/>
                <a:gd name="T38" fmla="*/ 951 w 1063"/>
                <a:gd name="T39" fmla="*/ 456 h 550"/>
                <a:gd name="T40" fmla="*/ 875 w 1063"/>
                <a:gd name="T41" fmla="*/ 503 h 550"/>
                <a:gd name="T42" fmla="*/ 875 w 1063"/>
                <a:gd name="T43" fmla="*/ 479 h 550"/>
                <a:gd name="T44" fmla="*/ 851 w 1063"/>
                <a:gd name="T45" fmla="*/ 444 h 550"/>
                <a:gd name="T46" fmla="*/ 786 w 1063"/>
                <a:gd name="T47" fmla="*/ 538 h 550"/>
                <a:gd name="T48" fmla="*/ 756 w 1063"/>
                <a:gd name="T49" fmla="*/ 520 h 550"/>
                <a:gd name="T50" fmla="*/ 738 w 1063"/>
                <a:gd name="T51" fmla="*/ 508 h 550"/>
                <a:gd name="T52" fmla="*/ 709 w 1063"/>
                <a:gd name="T53" fmla="*/ 485 h 550"/>
                <a:gd name="T54" fmla="*/ 656 w 1063"/>
                <a:gd name="T55" fmla="*/ 461 h 550"/>
                <a:gd name="T56" fmla="*/ 621 w 1063"/>
                <a:gd name="T57" fmla="*/ 414 h 550"/>
                <a:gd name="T58" fmla="*/ 497 w 1063"/>
                <a:gd name="T59" fmla="*/ 403 h 550"/>
                <a:gd name="T60" fmla="*/ 218 w 1063"/>
                <a:gd name="T61" fmla="*/ 491 h 550"/>
                <a:gd name="T62" fmla="*/ 195 w 1063"/>
                <a:gd name="T63" fmla="*/ 474 h 550"/>
                <a:gd name="T64" fmla="*/ 0 w 1063"/>
                <a:gd name="T65" fmla="*/ 508 h 5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3"/>
                <a:gd name="T100" fmla="*/ 0 h 550"/>
                <a:gd name="T101" fmla="*/ 1063 w 1063"/>
                <a:gd name="T102" fmla="*/ 550 h 5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path>
              </a:pathLst>
            </a:custGeom>
            <a:solidFill>
              <a:schemeClr val="bg1"/>
            </a:solidFill>
            <a:ln w="0">
              <a:solidFill>
                <a:srgbClr val="25221E"/>
              </a:solidFill>
              <a:prstDash val="solid"/>
              <a:round/>
              <a:headEnd/>
              <a:tailEnd/>
            </a:ln>
          </p:spPr>
          <p:txBody>
            <a:bodyPr/>
            <a:lstStyle/>
            <a:p>
              <a:endParaRPr lang="en-US"/>
            </a:p>
          </p:txBody>
        </p:sp>
        <p:sp>
          <p:nvSpPr>
            <p:cNvPr id="90" name="Freeform 91"/>
            <p:cNvSpPr>
              <a:spLocks/>
            </p:cNvSpPr>
            <p:nvPr/>
          </p:nvSpPr>
          <p:spPr bwMode="auto">
            <a:xfrm>
              <a:off x="4185" y="1554"/>
              <a:ext cx="46" cy="52"/>
            </a:xfrm>
            <a:custGeom>
              <a:avLst/>
              <a:gdLst>
                <a:gd name="T0" fmla="*/ 0 w 277"/>
                <a:gd name="T1" fmla="*/ 25 h 307"/>
                <a:gd name="T2" fmla="*/ 64 w 277"/>
                <a:gd name="T3" fmla="*/ 249 h 307"/>
                <a:gd name="T4" fmla="*/ 53 w 277"/>
                <a:gd name="T5" fmla="*/ 272 h 307"/>
                <a:gd name="T6" fmla="*/ 46 w 277"/>
                <a:gd name="T7" fmla="*/ 284 h 307"/>
                <a:gd name="T8" fmla="*/ 53 w 277"/>
                <a:gd name="T9" fmla="*/ 296 h 307"/>
                <a:gd name="T10" fmla="*/ 53 w 277"/>
                <a:gd name="T11" fmla="*/ 307 h 307"/>
                <a:gd name="T12" fmla="*/ 70 w 277"/>
                <a:gd name="T13" fmla="*/ 307 h 307"/>
                <a:gd name="T14" fmla="*/ 129 w 277"/>
                <a:gd name="T15" fmla="*/ 272 h 307"/>
                <a:gd name="T16" fmla="*/ 159 w 277"/>
                <a:gd name="T17" fmla="*/ 243 h 307"/>
                <a:gd name="T18" fmla="*/ 159 w 277"/>
                <a:gd name="T19" fmla="*/ 213 h 307"/>
                <a:gd name="T20" fmla="*/ 153 w 277"/>
                <a:gd name="T21" fmla="*/ 195 h 307"/>
                <a:gd name="T22" fmla="*/ 153 w 277"/>
                <a:gd name="T23" fmla="*/ 160 h 307"/>
                <a:gd name="T24" fmla="*/ 177 w 277"/>
                <a:gd name="T25" fmla="*/ 137 h 307"/>
                <a:gd name="T26" fmla="*/ 188 w 277"/>
                <a:gd name="T27" fmla="*/ 142 h 307"/>
                <a:gd name="T28" fmla="*/ 188 w 277"/>
                <a:gd name="T29" fmla="*/ 166 h 307"/>
                <a:gd name="T30" fmla="*/ 188 w 277"/>
                <a:gd name="T31" fmla="*/ 213 h 307"/>
                <a:gd name="T32" fmla="*/ 200 w 277"/>
                <a:gd name="T33" fmla="*/ 231 h 307"/>
                <a:gd name="T34" fmla="*/ 218 w 277"/>
                <a:gd name="T35" fmla="*/ 225 h 307"/>
                <a:gd name="T36" fmla="*/ 218 w 277"/>
                <a:gd name="T37" fmla="*/ 195 h 307"/>
                <a:gd name="T38" fmla="*/ 230 w 277"/>
                <a:gd name="T39" fmla="*/ 195 h 307"/>
                <a:gd name="T40" fmla="*/ 248 w 277"/>
                <a:gd name="T41" fmla="*/ 178 h 307"/>
                <a:gd name="T42" fmla="*/ 277 w 277"/>
                <a:gd name="T43" fmla="*/ 178 h 307"/>
                <a:gd name="T44" fmla="*/ 277 w 277"/>
                <a:gd name="T45" fmla="*/ 172 h 307"/>
                <a:gd name="T46" fmla="*/ 259 w 277"/>
                <a:gd name="T47" fmla="*/ 142 h 307"/>
                <a:gd name="T48" fmla="*/ 253 w 277"/>
                <a:gd name="T49" fmla="*/ 137 h 307"/>
                <a:gd name="T50" fmla="*/ 241 w 277"/>
                <a:gd name="T51" fmla="*/ 130 h 307"/>
                <a:gd name="T52" fmla="*/ 236 w 277"/>
                <a:gd name="T53" fmla="*/ 125 h 307"/>
                <a:gd name="T54" fmla="*/ 212 w 277"/>
                <a:gd name="T55" fmla="*/ 107 h 307"/>
                <a:gd name="T56" fmla="*/ 212 w 277"/>
                <a:gd name="T57" fmla="*/ 101 h 307"/>
                <a:gd name="T58" fmla="*/ 159 w 277"/>
                <a:gd name="T59" fmla="*/ 83 h 307"/>
                <a:gd name="T60" fmla="*/ 141 w 277"/>
                <a:gd name="T61" fmla="*/ 42 h 307"/>
                <a:gd name="T62" fmla="*/ 124 w 277"/>
                <a:gd name="T63" fmla="*/ 36 h 307"/>
                <a:gd name="T64" fmla="*/ 112 w 277"/>
                <a:gd name="T65" fmla="*/ 0 h 307"/>
                <a:gd name="T66" fmla="*/ 0 w 277"/>
                <a:gd name="T67" fmla="*/ 25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7"/>
                <a:gd name="T103" fmla="*/ 0 h 307"/>
                <a:gd name="T104" fmla="*/ 277 w 277"/>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close/>
                </a:path>
              </a:pathLst>
            </a:custGeom>
            <a:solidFill>
              <a:srgbClr val="C3C3C2"/>
            </a:solidFill>
            <a:ln w="9525">
              <a:noFill/>
              <a:round/>
              <a:headEnd/>
              <a:tailEnd/>
            </a:ln>
          </p:spPr>
          <p:txBody>
            <a:bodyPr/>
            <a:lstStyle/>
            <a:p>
              <a:endParaRPr lang="en-US"/>
            </a:p>
          </p:txBody>
        </p:sp>
        <p:sp>
          <p:nvSpPr>
            <p:cNvPr id="91" name="Freeform 92"/>
            <p:cNvSpPr>
              <a:spLocks/>
            </p:cNvSpPr>
            <p:nvPr/>
          </p:nvSpPr>
          <p:spPr bwMode="auto">
            <a:xfrm>
              <a:off x="4185" y="1554"/>
              <a:ext cx="46" cy="52"/>
            </a:xfrm>
            <a:custGeom>
              <a:avLst/>
              <a:gdLst>
                <a:gd name="T0" fmla="*/ 0 w 277"/>
                <a:gd name="T1" fmla="*/ 25 h 307"/>
                <a:gd name="T2" fmla="*/ 64 w 277"/>
                <a:gd name="T3" fmla="*/ 249 h 307"/>
                <a:gd name="T4" fmla="*/ 53 w 277"/>
                <a:gd name="T5" fmla="*/ 272 h 307"/>
                <a:gd name="T6" fmla="*/ 46 w 277"/>
                <a:gd name="T7" fmla="*/ 284 h 307"/>
                <a:gd name="T8" fmla="*/ 53 w 277"/>
                <a:gd name="T9" fmla="*/ 296 h 307"/>
                <a:gd name="T10" fmla="*/ 53 w 277"/>
                <a:gd name="T11" fmla="*/ 307 h 307"/>
                <a:gd name="T12" fmla="*/ 70 w 277"/>
                <a:gd name="T13" fmla="*/ 307 h 307"/>
                <a:gd name="T14" fmla="*/ 129 w 277"/>
                <a:gd name="T15" fmla="*/ 272 h 307"/>
                <a:gd name="T16" fmla="*/ 159 w 277"/>
                <a:gd name="T17" fmla="*/ 243 h 307"/>
                <a:gd name="T18" fmla="*/ 159 w 277"/>
                <a:gd name="T19" fmla="*/ 213 h 307"/>
                <a:gd name="T20" fmla="*/ 153 w 277"/>
                <a:gd name="T21" fmla="*/ 195 h 307"/>
                <a:gd name="T22" fmla="*/ 153 w 277"/>
                <a:gd name="T23" fmla="*/ 160 h 307"/>
                <a:gd name="T24" fmla="*/ 177 w 277"/>
                <a:gd name="T25" fmla="*/ 137 h 307"/>
                <a:gd name="T26" fmla="*/ 188 w 277"/>
                <a:gd name="T27" fmla="*/ 142 h 307"/>
                <a:gd name="T28" fmla="*/ 188 w 277"/>
                <a:gd name="T29" fmla="*/ 166 h 307"/>
                <a:gd name="T30" fmla="*/ 188 w 277"/>
                <a:gd name="T31" fmla="*/ 213 h 307"/>
                <a:gd name="T32" fmla="*/ 200 w 277"/>
                <a:gd name="T33" fmla="*/ 231 h 307"/>
                <a:gd name="T34" fmla="*/ 218 w 277"/>
                <a:gd name="T35" fmla="*/ 225 h 307"/>
                <a:gd name="T36" fmla="*/ 218 w 277"/>
                <a:gd name="T37" fmla="*/ 195 h 307"/>
                <a:gd name="T38" fmla="*/ 230 w 277"/>
                <a:gd name="T39" fmla="*/ 195 h 307"/>
                <a:gd name="T40" fmla="*/ 248 w 277"/>
                <a:gd name="T41" fmla="*/ 178 h 307"/>
                <a:gd name="T42" fmla="*/ 277 w 277"/>
                <a:gd name="T43" fmla="*/ 178 h 307"/>
                <a:gd name="T44" fmla="*/ 277 w 277"/>
                <a:gd name="T45" fmla="*/ 172 h 307"/>
                <a:gd name="T46" fmla="*/ 259 w 277"/>
                <a:gd name="T47" fmla="*/ 142 h 307"/>
                <a:gd name="T48" fmla="*/ 253 w 277"/>
                <a:gd name="T49" fmla="*/ 137 h 307"/>
                <a:gd name="T50" fmla="*/ 241 w 277"/>
                <a:gd name="T51" fmla="*/ 130 h 307"/>
                <a:gd name="T52" fmla="*/ 236 w 277"/>
                <a:gd name="T53" fmla="*/ 125 h 307"/>
                <a:gd name="T54" fmla="*/ 212 w 277"/>
                <a:gd name="T55" fmla="*/ 107 h 307"/>
                <a:gd name="T56" fmla="*/ 212 w 277"/>
                <a:gd name="T57" fmla="*/ 101 h 307"/>
                <a:gd name="T58" fmla="*/ 159 w 277"/>
                <a:gd name="T59" fmla="*/ 83 h 307"/>
                <a:gd name="T60" fmla="*/ 141 w 277"/>
                <a:gd name="T61" fmla="*/ 42 h 307"/>
                <a:gd name="T62" fmla="*/ 124 w 277"/>
                <a:gd name="T63" fmla="*/ 36 h 307"/>
                <a:gd name="T64" fmla="*/ 112 w 277"/>
                <a:gd name="T65" fmla="*/ 0 h 307"/>
                <a:gd name="T66" fmla="*/ 0 w 277"/>
                <a:gd name="T67" fmla="*/ 25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7"/>
                <a:gd name="T103" fmla="*/ 0 h 307"/>
                <a:gd name="T104" fmla="*/ 277 w 277"/>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path>
              </a:pathLst>
            </a:custGeom>
            <a:solidFill>
              <a:schemeClr val="bg1"/>
            </a:solidFill>
            <a:ln w="0">
              <a:solidFill>
                <a:srgbClr val="25221E"/>
              </a:solidFill>
              <a:prstDash val="solid"/>
              <a:round/>
              <a:headEnd/>
              <a:tailEnd/>
            </a:ln>
          </p:spPr>
          <p:txBody>
            <a:bodyPr/>
            <a:lstStyle/>
            <a:p>
              <a:endParaRPr lang="en-US"/>
            </a:p>
          </p:txBody>
        </p:sp>
        <p:sp>
          <p:nvSpPr>
            <p:cNvPr id="92" name="Freeform 93"/>
            <p:cNvSpPr>
              <a:spLocks/>
            </p:cNvSpPr>
            <p:nvPr/>
          </p:nvSpPr>
          <p:spPr bwMode="auto">
            <a:xfrm>
              <a:off x="4060" y="1360"/>
              <a:ext cx="93" cy="170"/>
            </a:xfrm>
            <a:custGeom>
              <a:avLst/>
              <a:gdLst>
                <a:gd name="T0" fmla="*/ 0 w 555"/>
                <a:gd name="T1" fmla="*/ 130 h 1016"/>
                <a:gd name="T2" fmla="*/ 18 w 555"/>
                <a:gd name="T3" fmla="*/ 171 h 1016"/>
                <a:gd name="T4" fmla="*/ 12 w 555"/>
                <a:gd name="T5" fmla="*/ 189 h 1016"/>
                <a:gd name="T6" fmla="*/ 23 w 555"/>
                <a:gd name="T7" fmla="*/ 207 h 1016"/>
                <a:gd name="T8" fmla="*/ 30 w 555"/>
                <a:gd name="T9" fmla="*/ 219 h 1016"/>
                <a:gd name="T10" fmla="*/ 77 w 555"/>
                <a:gd name="T11" fmla="*/ 336 h 1016"/>
                <a:gd name="T12" fmla="*/ 89 w 555"/>
                <a:gd name="T13" fmla="*/ 420 h 1016"/>
                <a:gd name="T14" fmla="*/ 71 w 555"/>
                <a:gd name="T15" fmla="*/ 466 h 1016"/>
                <a:gd name="T16" fmla="*/ 77 w 555"/>
                <a:gd name="T17" fmla="*/ 508 h 1016"/>
                <a:gd name="T18" fmla="*/ 124 w 555"/>
                <a:gd name="T19" fmla="*/ 620 h 1016"/>
                <a:gd name="T20" fmla="*/ 119 w 555"/>
                <a:gd name="T21" fmla="*/ 673 h 1016"/>
                <a:gd name="T22" fmla="*/ 130 w 555"/>
                <a:gd name="T23" fmla="*/ 691 h 1016"/>
                <a:gd name="T24" fmla="*/ 136 w 555"/>
                <a:gd name="T25" fmla="*/ 691 h 1016"/>
                <a:gd name="T26" fmla="*/ 136 w 555"/>
                <a:gd name="T27" fmla="*/ 679 h 1016"/>
                <a:gd name="T28" fmla="*/ 154 w 555"/>
                <a:gd name="T29" fmla="*/ 673 h 1016"/>
                <a:gd name="T30" fmla="*/ 183 w 555"/>
                <a:gd name="T31" fmla="*/ 727 h 1016"/>
                <a:gd name="T32" fmla="*/ 201 w 555"/>
                <a:gd name="T33" fmla="*/ 826 h 1016"/>
                <a:gd name="T34" fmla="*/ 201 w 555"/>
                <a:gd name="T35" fmla="*/ 880 h 1016"/>
                <a:gd name="T36" fmla="*/ 225 w 555"/>
                <a:gd name="T37" fmla="*/ 951 h 1016"/>
                <a:gd name="T38" fmla="*/ 254 w 555"/>
                <a:gd name="T39" fmla="*/ 1016 h 1016"/>
                <a:gd name="T40" fmla="*/ 472 w 555"/>
                <a:gd name="T41" fmla="*/ 963 h 1016"/>
                <a:gd name="T42" fmla="*/ 467 w 555"/>
                <a:gd name="T43" fmla="*/ 945 h 1016"/>
                <a:gd name="T44" fmla="*/ 443 w 555"/>
                <a:gd name="T45" fmla="*/ 922 h 1016"/>
                <a:gd name="T46" fmla="*/ 443 w 555"/>
                <a:gd name="T47" fmla="*/ 880 h 1016"/>
                <a:gd name="T48" fmla="*/ 455 w 555"/>
                <a:gd name="T49" fmla="*/ 862 h 1016"/>
                <a:gd name="T50" fmla="*/ 443 w 555"/>
                <a:gd name="T51" fmla="*/ 826 h 1016"/>
                <a:gd name="T52" fmla="*/ 426 w 555"/>
                <a:gd name="T53" fmla="*/ 661 h 1016"/>
                <a:gd name="T54" fmla="*/ 426 w 555"/>
                <a:gd name="T55" fmla="*/ 608 h 1016"/>
                <a:gd name="T56" fmla="*/ 449 w 555"/>
                <a:gd name="T57" fmla="*/ 519 h 1016"/>
                <a:gd name="T58" fmla="*/ 461 w 555"/>
                <a:gd name="T59" fmla="*/ 455 h 1016"/>
                <a:gd name="T60" fmla="*/ 467 w 555"/>
                <a:gd name="T61" fmla="*/ 407 h 1016"/>
                <a:gd name="T62" fmla="*/ 449 w 555"/>
                <a:gd name="T63" fmla="*/ 372 h 1016"/>
                <a:gd name="T64" fmla="*/ 449 w 555"/>
                <a:gd name="T65" fmla="*/ 336 h 1016"/>
                <a:gd name="T66" fmla="*/ 461 w 555"/>
                <a:gd name="T67" fmla="*/ 313 h 1016"/>
                <a:gd name="T68" fmla="*/ 526 w 555"/>
                <a:gd name="T69" fmla="*/ 260 h 1016"/>
                <a:gd name="T70" fmla="*/ 555 w 555"/>
                <a:gd name="T71" fmla="*/ 171 h 1016"/>
                <a:gd name="T72" fmla="*/ 526 w 555"/>
                <a:gd name="T73" fmla="*/ 118 h 1016"/>
                <a:gd name="T74" fmla="*/ 520 w 555"/>
                <a:gd name="T75" fmla="*/ 95 h 1016"/>
                <a:gd name="T76" fmla="*/ 532 w 555"/>
                <a:gd name="T77" fmla="*/ 77 h 1016"/>
                <a:gd name="T78" fmla="*/ 526 w 555"/>
                <a:gd name="T79" fmla="*/ 59 h 1016"/>
                <a:gd name="T80" fmla="*/ 514 w 555"/>
                <a:gd name="T81" fmla="*/ 0 h 1016"/>
                <a:gd name="T82" fmla="*/ 0 w 555"/>
                <a:gd name="T83" fmla="*/ 130 h 1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5"/>
                <a:gd name="T127" fmla="*/ 0 h 1016"/>
                <a:gd name="T128" fmla="*/ 555 w 555"/>
                <a:gd name="T129" fmla="*/ 1016 h 1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close/>
                </a:path>
              </a:pathLst>
            </a:custGeom>
            <a:solidFill>
              <a:srgbClr val="E0E0E0"/>
            </a:solidFill>
            <a:ln w="9525">
              <a:noFill/>
              <a:round/>
              <a:headEnd/>
              <a:tailEnd/>
            </a:ln>
          </p:spPr>
          <p:txBody>
            <a:bodyPr/>
            <a:lstStyle/>
            <a:p>
              <a:endParaRPr lang="en-US"/>
            </a:p>
          </p:txBody>
        </p:sp>
        <p:sp>
          <p:nvSpPr>
            <p:cNvPr id="93" name="Freeform 94"/>
            <p:cNvSpPr>
              <a:spLocks/>
            </p:cNvSpPr>
            <p:nvPr/>
          </p:nvSpPr>
          <p:spPr bwMode="auto">
            <a:xfrm>
              <a:off x="4060" y="1360"/>
              <a:ext cx="93" cy="170"/>
            </a:xfrm>
            <a:custGeom>
              <a:avLst/>
              <a:gdLst>
                <a:gd name="T0" fmla="*/ 0 w 555"/>
                <a:gd name="T1" fmla="*/ 130 h 1016"/>
                <a:gd name="T2" fmla="*/ 18 w 555"/>
                <a:gd name="T3" fmla="*/ 171 h 1016"/>
                <a:gd name="T4" fmla="*/ 12 w 555"/>
                <a:gd name="T5" fmla="*/ 189 h 1016"/>
                <a:gd name="T6" fmla="*/ 23 w 555"/>
                <a:gd name="T7" fmla="*/ 207 h 1016"/>
                <a:gd name="T8" fmla="*/ 30 w 555"/>
                <a:gd name="T9" fmla="*/ 219 h 1016"/>
                <a:gd name="T10" fmla="*/ 77 w 555"/>
                <a:gd name="T11" fmla="*/ 336 h 1016"/>
                <a:gd name="T12" fmla="*/ 89 w 555"/>
                <a:gd name="T13" fmla="*/ 420 h 1016"/>
                <a:gd name="T14" fmla="*/ 71 w 555"/>
                <a:gd name="T15" fmla="*/ 466 h 1016"/>
                <a:gd name="T16" fmla="*/ 77 w 555"/>
                <a:gd name="T17" fmla="*/ 508 h 1016"/>
                <a:gd name="T18" fmla="*/ 124 w 555"/>
                <a:gd name="T19" fmla="*/ 620 h 1016"/>
                <a:gd name="T20" fmla="*/ 119 w 555"/>
                <a:gd name="T21" fmla="*/ 673 h 1016"/>
                <a:gd name="T22" fmla="*/ 130 w 555"/>
                <a:gd name="T23" fmla="*/ 691 h 1016"/>
                <a:gd name="T24" fmla="*/ 136 w 555"/>
                <a:gd name="T25" fmla="*/ 691 h 1016"/>
                <a:gd name="T26" fmla="*/ 136 w 555"/>
                <a:gd name="T27" fmla="*/ 679 h 1016"/>
                <a:gd name="T28" fmla="*/ 154 w 555"/>
                <a:gd name="T29" fmla="*/ 673 h 1016"/>
                <a:gd name="T30" fmla="*/ 183 w 555"/>
                <a:gd name="T31" fmla="*/ 727 h 1016"/>
                <a:gd name="T32" fmla="*/ 201 w 555"/>
                <a:gd name="T33" fmla="*/ 826 h 1016"/>
                <a:gd name="T34" fmla="*/ 201 w 555"/>
                <a:gd name="T35" fmla="*/ 880 h 1016"/>
                <a:gd name="T36" fmla="*/ 225 w 555"/>
                <a:gd name="T37" fmla="*/ 951 h 1016"/>
                <a:gd name="T38" fmla="*/ 254 w 555"/>
                <a:gd name="T39" fmla="*/ 1016 h 1016"/>
                <a:gd name="T40" fmla="*/ 472 w 555"/>
                <a:gd name="T41" fmla="*/ 963 h 1016"/>
                <a:gd name="T42" fmla="*/ 467 w 555"/>
                <a:gd name="T43" fmla="*/ 945 h 1016"/>
                <a:gd name="T44" fmla="*/ 443 w 555"/>
                <a:gd name="T45" fmla="*/ 922 h 1016"/>
                <a:gd name="T46" fmla="*/ 443 w 555"/>
                <a:gd name="T47" fmla="*/ 880 h 1016"/>
                <a:gd name="T48" fmla="*/ 455 w 555"/>
                <a:gd name="T49" fmla="*/ 862 h 1016"/>
                <a:gd name="T50" fmla="*/ 443 w 555"/>
                <a:gd name="T51" fmla="*/ 826 h 1016"/>
                <a:gd name="T52" fmla="*/ 426 w 555"/>
                <a:gd name="T53" fmla="*/ 661 h 1016"/>
                <a:gd name="T54" fmla="*/ 426 w 555"/>
                <a:gd name="T55" fmla="*/ 608 h 1016"/>
                <a:gd name="T56" fmla="*/ 449 w 555"/>
                <a:gd name="T57" fmla="*/ 519 h 1016"/>
                <a:gd name="T58" fmla="*/ 461 w 555"/>
                <a:gd name="T59" fmla="*/ 455 h 1016"/>
                <a:gd name="T60" fmla="*/ 467 w 555"/>
                <a:gd name="T61" fmla="*/ 407 h 1016"/>
                <a:gd name="T62" fmla="*/ 449 w 555"/>
                <a:gd name="T63" fmla="*/ 372 h 1016"/>
                <a:gd name="T64" fmla="*/ 449 w 555"/>
                <a:gd name="T65" fmla="*/ 336 h 1016"/>
                <a:gd name="T66" fmla="*/ 461 w 555"/>
                <a:gd name="T67" fmla="*/ 313 h 1016"/>
                <a:gd name="T68" fmla="*/ 526 w 555"/>
                <a:gd name="T69" fmla="*/ 260 h 1016"/>
                <a:gd name="T70" fmla="*/ 555 w 555"/>
                <a:gd name="T71" fmla="*/ 171 h 1016"/>
                <a:gd name="T72" fmla="*/ 526 w 555"/>
                <a:gd name="T73" fmla="*/ 118 h 1016"/>
                <a:gd name="T74" fmla="*/ 520 w 555"/>
                <a:gd name="T75" fmla="*/ 95 h 1016"/>
                <a:gd name="T76" fmla="*/ 532 w 555"/>
                <a:gd name="T77" fmla="*/ 77 h 1016"/>
                <a:gd name="T78" fmla="*/ 526 w 555"/>
                <a:gd name="T79" fmla="*/ 59 h 1016"/>
                <a:gd name="T80" fmla="*/ 514 w 555"/>
                <a:gd name="T81" fmla="*/ 0 h 1016"/>
                <a:gd name="T82" fmla="*/ 0 w 555"/>
                <a:gd name="T83" fmla="*/ 130 h 1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5"/>
                <a:gd name="T127" fmla="*/ 0 h 1016"/>
                <a:gd name="T128" fmla="*/ 555 w 555"/>
                <a:gd name="T129" fmla="*/ 1016 h 1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path>
              </a:pathLst>
            </a:custGeom>
            <a:solidFill>
              <a:schemeClr val="bg1"/>
            </a:solidFill>
            <a:ln w="0">
              <a:solidFill>
                <a:srgbClr val="25221E"/>
              </a:solidFill>
              <a:prstDash val="solid"/>
              <a:round/>
              <a:headEnd/>
              <a:tailEnd/>
            </a:ln>
          </p:spPr>
          <p:txBody>
            <a:bodyPr/>
            <a:lstStyle/>
            <a:p>
              <a:endParaRPr lang="en-US"/>
            </a:p>
          </p:txBody>
        </p:sp>
        <p:sp>
          <p:nvSpPr>
            <p:cNvPr id="94" name="Freeform 95"/>
            <p:cNvSpPr>
              <a:spLocks/>
            </p:cNvSpPr>
            <p:nvPr/>
          </p:nvSpPr>
          <p:spPr bwMode="auto">
            <a:xfrm>
              <a:off x="4131" y="1336"/>
              <a:ext cx="86" cy="185"/>
            </a:xfrm>
            <a:custGeom>
              <a:avLst/>
              <a:gdLst>
                <a:gd name="T0" fmla="*/ 507 w 513"/>
                <a:gd name="T1" fmla="*/ 946 h 1111"/>
                <a:gd name="T2" fmla="*/ 490 w 513"/>
                <a:gd name="T3" fmla="*/ 933 h 1111"/>
                <a:gd name="T4" fmla="*/ 466 w 513"/>
                <a:gd name="T5" fmla="*/ 939 h 1111"/>
                <a:gd name="T6" fmla="*/ 442 w 513"/>
                <a:gd name="T7" fmla="*/ 981 h 1111"/>
                <a:gd name="T8" fmla="*/ 413 w 513"/>
                <a:gd name="T9" fmla="*/ 987 h 1111"/>
                <a:gd name="T10" fmla="*/ 419 w 513"/>
                <a:gd name="T11" fmla="*/ 1017 h 1111"/>
                <a:gd name="T12" fmla="*/ 413 w 513"/>
                <a:gd name="T13" fmla="*/ 1022 h 1111"/>
                <a:gd name="T14" fmla="*/ 407 w 513"/>
                <a:gd name="T15" fmla="*/ 1017 h 1111"/>
                <a:gd name="T16" fmla="*/ 395 w 513"/>
                <a:gd name="T17" fmla="*/ 1022 h 1111"/>
                <a:gd name="T18" fmla="*/ 389 w 513"/>
                <a:gd name="T19" fmla="*/ 1034 h 1111"/>
                <a:gd name="T20" fmla="*/ 46 w 513"/>
                <a:gd name="T21" fmla="*/ 1111 h 1111"/>
                <a:gd name="T22" fmla="*/ 41 w 513"/>
                <a:gd name="T23" fmla="*/ 1093 h 1111"/>
                <a:gd name="T24" fmla="*/ 17 w 513"/>
                <a:gd name="T25" fmla="*/ 1070 h 1111"/>
                <a:gd name="T26" fmla="*/ 17 w 513"/>
                <a:gd name="T27" fmla="*/ 1028 h 1111"/>
                <a:gd name="T28" fmla="*/ 29 w 513"/>
                <a:gd name="T29" fmla="*/ 1010 h 1111"/>
                <a:gd name="T30" fmla="*/ 17 w 513"/>
                <a:gd name="T31" fmla="*/ 974 h 1111"/>
                <a:gd name="T32" fmla="*/ 0 w 513"/>
                <a:gd name="T33" fmla="*/ 809 h 1111"/>
                <a:gd name="T34" fmla="*/ 0 w 513"/>
                <a:gd name="T35" fmla="*/ 756 h 1111"/>
                <a:gd name="T36" fmla="*/ 23 w 513"/>
                <a:gd name="T37" fmla="*/ 667 h 1111"/>
                <a:gd name="T38" fmla="*/ 35 w 513"/>
                <a:gd name="T39" fmla="*/ 603 h 1111"/>
                <a:gd name="T40" fmla="*/ 41 w 513"/>
                <a:gd name="T41" fmla="*/ 555 h 1111"/>
                <a:gd name="T42" fmla="*/ 23 w 513"/>
                <a:gd name="T43" fmla="*/ 520 h 1111"/>
                <a:gd name="T44" fmla="*/ 23 w 513"/>
                <a:gd name="T45" fmla="*/ 484 h 1111"/>
                <a:gd name="T46" fmla="*/ 35 w 513"/>
                <a:gd name="T47" fmla="*/ 461 h 1111"/>
                <a:gd name="T48" fmla="*/ 100 w 513"/>
                <a:gd name="T49" fmla="*/ 408 h 1111"/>
                <a:gd name="T50" fmla="*/ 129 w 513"/>
                <a:gd name="T51" fmla="*/ 319 h 1111"/>
                <a:gd name="T52" fmla="*/ 100 w 513"/>
                <a:gd name="T53" fmla="*/ 266 h 1111"/>
                <a:gd name="T54" fmla="*/ 94 w 513"/>
                <a:gd name="T55" fmla="*/ 243 h 1111"/>
                <a:gd name="T56" fmla="*/ 106 w 513"/>
                <a:gd name="T57" fmla="*/ 225 h 1111"/>
                <a:gd name="T58" fmla="*/ 100 w 513"/>
                <a:gd name="T59" fmla="*/ 207 h 1111"/>
                <a:gd name="T60" fmla="*/ 88 w 513"/>
                <a:gd name="T61" fmla="*/ 148 h 1111"/>
                <a:gd name="T62" fmla="*/ 100 w 513"/>
                <a:gd name="T63" fmla="*/ 77 h 1111"/>
                <a:gd name="T64" fmla="*/ 82 w 513"/>
                <a:gd name="T65" fmla="*/ 48 h 1111"/>
                <a:gd name="T66" fmla="*/ 88 w 513"/>
                <a:gd name="T67" fmla="*/ 41 h 1111"/>
                <a:gd name="T68" fmla="*/ 112 w 513"/>
                <a:gd name="T69" fmla="*/ 41 h 1111"/>
                <a:gd name="T70" fmla="*/ 124 w 513"/>
                <a:gd name="T71" fmla="*/ 12 h 1111"/>
                <a:gd name="T72" fmla="*/ 142 w 513"/>
                <a:gd name="T73" fmla="*/ 23 h 1111"/>
                <a:gd name="T74" fmla="*/ 159 w 513"/>
                <a:gd name="T75" fmla="*/ 18 h 1111"/>
                <a:gd name="T76" fmla="*/ 177 w 513"/>
                <a:gd name="T77" fmla="*/ 0 h 1111"/>
                <a:gd name="T78" fmla="*/ 401 w 513"/>
                <a:gd name="T79" fmla="*/ 685 h 1111"/>
                <a:gd name="T80" fmla="*/ 407 w 513"/>
                <a:gd name="T81" fmla="*/ 697 h 1111"/>
                <a:gd name="T82" fmla="*/ 407 w 513"/>
                <a:gd name="T83" fmla="*/ 727 h 1111"/>
                <a:gd name="T84" fmla="*/ 407 w 513"/>
                <a:gd name="T85" fmla="*/ 738 h 1111"/>
                <a:gd name="T86" fmla="*/ 466 w 513"/>
                <a:gd name="T87" fmla="*/ 786 h 1111"/>
                <a:gd name="T88" fmla="*/ 478 w 513"/>
                <a:gd name="T89" fmla="*/ 786 h 1111"/>
                <a:gd name="T90" fmla="*/ 484 w 513"/>
                <a:gd name="T91" fmla="*/ 809 h 1111"/>
                <a:gd name="T92" fmla="*/ 484 w 513"/>
                <a:gd name="T93" fmla="*/ 821 h 1111"/>
                <a:gd name="T94" fmla="*/ 513 w 513"/>
                <a:gd name="T95" fmla="*/ 880 h 1111"/>
                <a:gd name="T96" fmla="*/ 513 w 513"/>
                <a:gd name="T97" fmla="*/ 892 h 1111"/>
                <a:gd name="T98" fmla="*/ 507 w 513"/>
                <a:gd name="T99" fmla="*/ 916 h 1111"/>
                <a:gd name="T100" fmla="*/ 507 w 513"/>
                <a:gd name="T101" fmla="*/ 946 h 1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3"/>
                <a:gd name="T154" fmla="*/ 0 h 1111"/>
                <a:gd name="T155" fmla="*/ 513 w 513"/>
                <a:gd name="T156" fmla="*/ 1111 h 1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close/>
                </a:path>
              </a:pathLst>
            </a:custGeom>
            <a:solidFill>
              <a:schemeClr val="bg1"/>
            </a:solidFill>
            <a:ln w="9525">
              <a:noFill/>
              <a:round/>
              <a:headEnd/>
              <a:tailEnd/>
            </a:ln>
          </p:spPr>
          <p:txBody>
            <a:bodyPr/>
            <a:lstStyle/>
            <a:p>
              <a:endParaRPr lang="en-US"/>
            </a:p>
          </p:txBody>
        </p:sp>
        <p:sp>
          <p:nvSpPr>
            <p:cNvPr id="95" name="Freeform 96"/>
            <p:cNvSpPr>
              <a:spLocks/>
            </p:cNvSpPr>
            <p:nvPr/>
          </p:nvSpPr>
          <p:spPr bwMode="auto">
            <a:xfrm>
              <a:off x="4131" y="1336"/>
              <a:ext cx="86" cy="185"/>
            </a:xfrm>
            <a:custGeom>
              <a:avLst/>
              <a:gdLst>
                <a:gd name="T0" fmla="*/ 507 w 513"/>
                <a:gd name="T1" fmla="*/ 946 h 1111"/>
                <a:gd name="T2" fmla="*/ 490 w 513"/>
                <a:gd name="T3" fmla="*/ 933 h 1111"/>
                <a:gd name="T4" fmla="*/ 466 w 513"/>
                <a:gd name="T5" fmla="*/ 939 h 1111"/>
                <a:gd name="T6" fmla="*/ 442 w 513"/>
                <a:gd name="T7" fmla="*/ 981 h 1111"/>
                <a:gd name="T8" fmla="*/ 413 w 513"/>
                <a:gd name="T9" fmla="*/ 987 h 1111"/>
                <a:gd name="T10" fmla="*/ 419 w 513"/>
                <a:gd name="T11" fmla="*/ 1017 h 1111"/>
                <a:gd name="T12" fmla="*/ 413 w 513"/>
                <a:gd name="T13" fmla="*/ 1022 h 1111"/>
                <a:gd name="T14" fmla="*/ 407 w 513"/>
                <a:gd name="T15" fmla="*/ 1017 h 1111"/>
                <a:gd name="T16" fmla="*/ 395 w 513"/>
                <a:gd name="T17" fmla="*/ 1022 h 1111"/>
                <a:gd name="T18" fmla="*/ 389 w 513"/>
                <a:gd name="T19" fmla="*/ 1034 h 1111"/>
                <a:gd name="T20" fmla="*/ 46 w 513"/>
                <a:gd name="T21" fmla="*/ 1111 h 1111"/>
                <a:gd name="T22" fmla="*/ 41 w 513"/>
                <a:gd name="T23" fmla="*/ 1093 h 1111"/>
                <a:gd name="T24" fmla="*/ 17 w 513"/>
                <a:gd name="T25" fmla="*/ 1070 h 1111"/>
                <a:gd name="T26" fmla="*/ 17 w 513"/>
                <a:gd name="T27" fmla="*/ 1028 h 1111"/>
                <a:gd name="T28" fmla="*/ 29 w 513"/>
                <a:gd name="T29" fmla="*/ 1010 h 1111"/>
                <a:gd name="T30" fmla="*/ 17 w 513"/>
                <a:gd name="T31" fmla="*/ 974 h 1111"/>
                <a:gd name="T32" fmla="*/ 0 w 513"/>
                <a:gd name="T33" fmla="*/ 809 h 1111"/>
                <a:gd name="T34" fmla="*/ 0 w 513"/>
                <a:gd name="T35" fmla="*/ 756 h 1111"/>
                <a:gd name="T36" fmla="*/ 23 w 513"/>
                <a:gd name="T37" fmla="*/ 667 h 1111"/>
                <a:gd name="T38" fmla="*/ 35 w 513"/>
                <a:gd name="T39" fmla="*/ 603 h 1111"/>
                <a:gd name="T40" fmla="*/ 41 w 513"/>
                <a:gd name="T41" fmla="*/ 555 h 1111"/>
                <a:gd name="T42" fmla="*/ 23 w 513"/>
                <a:gd name="T43" fmla="*/ 520 h 1111"/>
                <a:gd name="T44" fmla="*/ 23 w 513"/>
                <a:gd name="T45" fmla="*/ 484 h 1111"/>
                <a:gd name="T46" fmla="*/ 35 w 513"/>
                <a:gd name="T47" fmla="*/ 461 h 1111"/>
                <a:gd name="T48" fmla="*/ 100 w 513"/>
                <a:gd name="T49" fmla="*/ 408 h 1111"/>
                <a:gd name="T50" fmla="*/ 129 w 513"/>
                <a:gd name="T51" fmla="*/ 319 h 1111"/>
                <a:gd name="T52" fmla="*/ 100 w 513"/>
                <a:gd name="T53" fmla="*/ 266 h 1111"/>
                <a:gd name="T54" fmla="*/ 94 w 513"/>
                <a:gd name="T55" fmla="*/ 243 h 1111"/>
                <a:gd name="T56" fmla="*/ 106 w 513"/>
                <a:gd name="T57" fmla="*/ 225 h 1111"/>
                <a:gd name="T58" fmla="*/ 100 w 513"/>
                <a:gd name="T59" fmla="*/ 207 h 1111"/>
                <a:gd name="T60" fmla="*/ 88 w 513"/>
                <a:gd name="T61" fmla="*/ 148 h 1111"/>
                <a:gd name="T62" fmla="*/ 100 w 513"/>
                <a:gd name="T63" fmla="*/ 77 h 1111"/>
                <a:gd name="T64" fmla="*/ 82 w 513"/>
                <a:gd name="T65" fmla="*/ 48 h 1111"/>
                <a:gd name="T66" fmla="*/ 88 w 513"/>
                <a:gd name="T67" fmla="*/ 41 h 1111"/>
                <a:gd name="T68" fmla="*/ 112 w 513"/>
                <a:gd name="T69" fmla="*/ 41 h 1111"/>
                <a:gd name="T70" fmla="*/ 124 w 513"/>
                <a:gd name="T71" fmla="*/ 12 h 1111"/>
                <a:gd name="T72" fmla="*/ 142 w 513"/>
                <a:gd name="T73" fmla="*/ 23 h 1111"/>
                <a:gd name="T74" fmla="*/ 159 w 513"/>
                <a:gd name="T75" fmla="*/ 18 h 1111"/>
                <a:gd name="T76" fmla="*/ 177 w 513"/>
                <a:gd name="T77" fmla="*/ 0 h 1111"/>
                <a:gd name="T78" fmla="*/ 401 w 513"/>
                <a:gd name="T79" fmla="*/ 685 h 1111"/>
                <a:gd name="T80" fmla="*/ 407 w 513"/>
                <a:gd name="T81" fmla="*/ 697 h 1111"/>
                <a:gd name="T82" fmla="*/ 407 w 513"/>
                <a:gd name="T83" fmla="*/ 727 h 1111"/>
                <a:gd name="T84" fmla="*/ 407 w 513"/>
                <a:gd name="T85" fmla="*/ 738 h 1111"/>
                <a:gd name="T86" fmla="*/ 466 w 513"/>
                <a:gd name="T87" fmla="*/ 786 h 1111"/>
                <a:gd name="T88" fmla="*/ 478 w 513"/>
                <a:gd name="T89" fmla="*/ 786 h 1111"/>
                <a:gd name="T90" fmla="*/ 484 w 513"/>
                <a:gd name="T91" fmla="*/ 809 h 1111"/>
                <a:gd name="T92" fmla="*/ 484 w 513"/>
                <a:gd name="T93" fmla="*/ 821 h 1111"/>
                <a:gd name="T94" fmla="*/ 513 w 513"/>
                <a:gd name="T95" fmla="*/ 880 h 1111"/>
                <a:gd name="T96" fmla="*/ 513 w 513"/>
                <a:gd name="T97" fmla="*/ 892 h 1111"/>
                <a:gd name="T98" fmla="*/ 507 w 513"/>
                <a:gd name="T99" fmla="*/ 916 h 1111"/>
                <a:gd name="T100" fmla="*/ 507 w 513"/>
                <a:gd name="T101" fmla="*/ 946 h 111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13"/>
                <a:gd name="T154" fmla="*/ 0 h 1111"/>
                <a:gd name="T155" fmla="*/ 513 w 513"/>
                <a:gd name="T156" fmla="*/ 1111 h 111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path>
              </a:pathLst>
            </a:custGeom>
            <a:noFill/>
            <a:ln w="0">
              <a:solidFill>
                <a:srgbClr val="25221E"/>
              </a:solidFill>
              <a:prstDash val="solid"/>
              <a:round/>
              <a:headEnd/>
              <a:tailEnd/>
            </a:ln>
          </p:spPr>
          <p:txBody>
            <a:bodyPr/>
            <a:lstStyle/>
            <a:p>
              <a:endParaRPr lang="en-US"/>
            </a:p>
          </p:txBody>
        </p:sp>
        <p:sp>
          <p:nvSpPr>
            <p:cNvPr id="96" name="Freeform 97"/>
            <p:cNvSpPr>
              <a:spLocks/>
            </p:cNvSpPr>
            <p:nvPr/>
          </p:nvSpPr>
          <p:spPr bwMode="auto">
            <a:xfrm>
              <a:off x="4161" y="1166"/>
              <a:ext cx="196" cy="317"/>
            </a:xfrm>
            <a:custGeom>
              <a:avLst/>
              <a:gdLst>
                <a:gd name="T0" fmla="*/ 224 w 1175"/>
                <a:gd name="T1" fmla="*/ 1701 h 1896"/>
                <a:gd name="T2" fmla="*/ 230 w 1175"/>
                <a:gd name="T3" fmla="*/ 1743 h 1896"/>
                <a:gd name="T4" fmla="*/ 289 w 1175"/>
                <a:gd name="T5" fmla="*/ 1802 h 1896"/>
                <a:gd name="T6" fmla="*/ 307 w 1175"/>
                <a:gd name="T7" fmla="*/ 1825 h 1896"/>
                <a:gd name="T8" fmla="*/ 336 w 1175"/>
                <a:gd name="T9" fmla="*/ 1896 h 1896"/>
                <a:gd name="T10" fmla="*/ 348 w 1175"/>
                <a:gd name="T11" fmla="*/ 1837 h 1896"/>
                <a:gd name="T12" fmla="*/ 384 w 1175"/>
                <a:gd name="T13" fmla="*/ 1737 h 1896"/>
                <a:gd name="T14" fmla="*/ 425 w 1175"/>
                <a:gd name="T15" fmla="*/ 1630 h 1896"/>
                <a:gd name="T16" fmla="*/ 419 w 1175"/>
                <a:gd name="T17" fmla="*/ 1607 h 1896"/>
                <a:gd name="T18" fmla="*/ 478 w 1175"/>
                <a:gd name="T19" fmla="*/ 1495 h 1896"/>
                <a:gd name="T20" fmla="*/ 502 w 1175"/>
                <a:gd name="T21" fmla="*/ 1536 h 1896"/>
                <a:gd name="T22" fmla="*/ 520 w 1175"/>
                <a:gd name="T23" fmla="*/ 1530 h 1896"/>
                <a:gd name="T24" fmla="*/ 526 w 1175"/>
                <a:gd name="T25" fmla="*/ 1483 h 1896"/>
                <a:gd name="T26" fmla="*/ 609 w 1175"/>
                <a:gd name="T27" fmla="*/ 1447 h 1896"/>
                <a:gd name="T28" fmla="*/ 620 w 1175"/>
                <a:gd name="T29" fmla="*/ 1412 h 1896"/>
                <a:gd name="T30" fmla="*/ 673 w 1175"/>
                <a:gd name="T31" fmla="*/ 1394 h 1896"/>
                <a:gd name="T32" fmla="*/ 691 w 1175"/>
                <a:gd name="T33" fmla="*/ 1335 h 1896"/>
                <a:gd name="T34" fmla="*/ 726 w 1175"/>
                <a:gd name="T35" fmla="*/ 1252 h 1896"/>
                <a:gd name="T36" fmla="*/ 738 w 1175"/>
                <a:gd name="T37" fmla="*/ 1229 h 1896"/>
                <a:gd name="T38" fmla="*/ 803 w 1175"/>
                <a:gd name="T39" fmla="*/ 1229 h 1896"/>
                <a:gd name="T40" fmla="*/ 827 w 1175"/>
                <a:gd name="T41" fmla="*/ 1164 h 1896"/>
                <a:gd name="T42" fmla="*/ 874 w 1175"/>
                <a:gd name="T43" fmla="*/ 1117 h 1896"/>
                <a:gd name="T44" fmla="*/ 945 w 1175"/>
                <a:gd name="T45" fmla="*/ 1152 h 1896"/>
                <a:gd name="T46" fmla="*/ 1028 w 1175"/>
                <a:gd name="T47" fmla="*/ 1057 h 1896"/>
                <a:gd name="T48" fmla="*/ 1104 w 1175"/>
                <a:gd name="T49" fmla="*/ 975 h 1896"/>
                <a:gd name="T50" fmla="*/ 1134 w 1175"/>
                <a:gd name="T51" fmla="*/ 968 h 1896"/>
                <a:gd name="T52" fmla="*/ 1175 w 1175"/>
                <a:gd name="T53" fmla="*/ 915 h 1896"/>
                <a:gd name="T54" fmla="*/ 1146 w 1175"/>
                <a:gd name="T55" fmla="*/ 874 h 1896"/>
                <a:gd name="T56" fmla="*/ 1122 w 1175"/>
                <a:gd name="T57" fmla="*/ 874 h 1896"/>
                <a:gd name="T58" fmla="*/ 1146 w 1175"/>
                <a:gd name="T59" fmla="*/ 839 h 1896"/>
                <a:gd name="T60" fmla="*/ 1116 w 1175"/>
                <a:gd name="T61" fmla="*/ 768 h 1896"/>
                <a:gd name="T62" fmla="*/ 1069 w 1175"/>
                <a:gd name="T63" fmla="*/ 757 h 1896"/>
                <a:gd name="T64" fmla="*/ 1033 w 1175"/>
                <a:gd name="T65" fmla="*/ 774 h 1896"/>
                <a:gd name="T66" fmla="*/ 974 w 1175"/>
                <a:gd name="T67" fmla="*/ 661 h 1896"/>
                <a:gd name="T68" fmla="*/ 980 w 1175"/>
                <a:gd name="T69" fmla="*/ 626 h 1896"/>
                <a:gd name="T70" fmla="*/ 957 w 1175"/>
                <a:gd name="T71" fmla="*/ 620 h 1896"/>
                <a:gd name="T72" fmla="*/ 904 w 1175"/>
                <a:gd name="T73" fmla="*/ 615 h 1896"/>
                <a:gd name="T74" fmla="*/ 863 w 1175"/>
                <a:gd name="T75" fmla="*/ 603 h 1896"/>
                <a:gd name="T76" fmla="*/ 838 w 1175"/>
                <a:gd name="T77" fmla="*/ 526 h 1896"/>
                <a:gd name="T78" fmla="*/ 579 w 1175"/>
                <a:gd name="T79" fmla="*/ 6 h 1896"/>
                <a:gd name="T80" fmla="*/ 513 w 1175"/>
                <a:gd name="T81" fmla="*/ 6 h 1896"/>
                <a:gd name="T82" fmla="*/ 490 w 1175"/>
                <a:gd name="T83" fmla="*/ 47 h 1896"/>
                <a:gd name="T84" fmla="*/ 437 w 1175"/>
                <a:gd name="T85" fmla="*/ 65 h 1896"/>
                <a:gd name="T86" fmla="*/ 348 w 1175"/>
                <a:gd name="T87" fmla="*/ 124 h 1896"/>
                <a:gd name="T88" fmla="*/ 330 w 1175"/>
                <a:gd name="T89" fmla="*/ 47 h 1896"/>
                <a:gd name="T90" fmla="*/ 301 w 1175"/>
                <a:gd name="T91" fmla="*/ 30 h 1896"/>
                <a:gd name="T92" fmla="*/ 148 w 1175"/>
                <a:gd name="T93" fmla="*/ 395 h 1896"/>
                <a:gd name="T94" fmla="*/ 165 w 1175"/>
                <a:gd name="T95" fmla="*/ 466 h 1896"/>
                <a:gd name="T96" fmla="*/ 153 w 1175"/>
                <a:gd name="T97" fmla="*/ 532 h 1896"/>
                <a:gd name="T98" fmla="*/ 124 w 1175"/>
                <a:gd name="T99" fmla="*/ 579 h 1896"/>
                <a:gd name="T100" fmla="*/ 148 w 1175"/>
                <a:gd name="T101" fmla="*/ 768 h 1896"/>
                <a:gd name="T102" fmla="*/ 94 w 1175"/>
                <a:gd name="T103" fmla="*/ 869 h 1896"/>
                <a:gd name="T104" fmla="*/ 100 w 1175"/>
                <a:gd name="T105" fmla="*/ 940 h 1896"/>
                <a:gd name="T106" fmla="*/ 71 w 1175"/>
                <a:gd name="T107" fmla="*/ 945 h 1896"/>
                <a:gd name="T108" fmla="*/ 64 w 1175"/>
                <a:gd name="T109" fmla="*/ 1004 h 1896"/>
                <a:gd name="T110" fmla="*/ 29 w 1175"/>
                <a:gd name="T111" fmla="*/ 993 h 18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5"/>
                <a:gd name="T169" fmla="*/ 0 h 1896"/>
                <a:gd name="T170" fmla="*/ 1175 w 1175"/>
                <a:gd name="T171" fmla="*/ 1896 h 18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close/>
                </a:path>
              </a:pathLst>
            </a:custGeom>
            <a:solidFill>
              <a:srgbClr val="FFFF66"/>
            </a:solidFill>
            <a:ln w="9525">
              <a:noFill/>
              <a:round/>
              <a:headEnd/>
              <a:tailEnd/>
            </a:ln>
          </p:spPr>
          <p:txBody>
            <a:bodyPr/>
            <a:lstStyle/>
            <a:p>
              <a:endParaRPr lang="en-US"/>
            </a:p>
          </p:txBody>
        </p:sp>
        <p:sp>
          <p:nvSpPr>
            <p:cNvPr id="97" name="Freeform 98"/>
            <p:cNvSpPr>
              <a:spLocks/>
            </p:cNvSpPr>
            <p:nvPr/>
          </p:nvSpPr>
          <p:spPr bwMode="auto">
            <a:xfrm>
              <a:off x="4161" y="1166"/>
              <a:ext cx="196" cy="317"/>
            </a:xfrm>
            <a:custGeom>
              <a:avLst/>
              <a:gdLst>
                <a:gd name="T0" fmla="*/ 224 w 1175"/>
                <a:gd name="T1" fmla="*/ 1701 h 1896"/>
                <a:gd name="T2" fmla="*/ 230 w 1175"/>
                <a:gd name="T3" fmla="*/ 1743 h 1896"/>
                <a:gd name="T4" fmla="*/ 289 w 1175"/>
                <a:gd name="T5" fmla="*/ 1802 h 1896"/>
                <a:gd name="T6" fmla="*/ 307 w 1175"/>
                <a:gd name="T7" fmla="*/ 1825 h 1896"/>
                <a:gd name="T8" fmla="*/ 336 w 1175"/>
                <a:gd name="T9" fmla="*/ 1896 h 1896"/>
                <a:gd name="T10" fmla="*/ 348 w 1175"/>
                <a:gd name="T11" fmla="*/ 1837 h 1896"/>
                <a:gd name="T12" fmla="*/ 384 w 1175"/>
                <a:gd name="T13" fmla="*/ 1737 h 1896"/>
                <a:gd name="T14" fmla="*/ 425 w 1175"/>
                <a:gd name="T15" fmla="*/ 1630 h 1896"/>
                <a:gd name="T16" fmla="*/ 419 w 1175"/>
                <a:gd name="T17" fmla="*/ 1607 h 1896"/>
                <a:gd name="T18" fmla="*/ 478 w 1175"/>
                <a:gd name="T19" fmla="*/ 1495 h 1896"/>
                <a:gd name="T20" fmla="*/ 502 w 1175"/>
                <a:gd name="T21" fmla="*/ 1536 h 1896"/>
                <a:gd name="T22" fmla="*/ 520 w 1175"/>
                <a:gd name="T23" fmla="*/ 1530 h 1896"/>
                <a:gd name="T24" fmla="*/ 526 w 1175"/>
                <a:gd name="T25" fmla="*/ 1483 h 1896"/>
                <a:gd name="T26" fmla="*/ 609 w 1175"/>
                <a:gd name="T27" fmla="*/ 1447 h 1896"/>
                <a:gd name="T28" fmla="*/ 620 w 1175"/>
                <a:gd name="T29" fmla="*/ 1412 h 1896"/>
                <a:gd name="T30" fmla="*/ 673 w 1175"/>
                <a:gd name="T31" fmla="*/ 1394 h 1896"/>
                <a:gd name="T32" fmla="*/ 691 w 1175"/>
                <a:gd name="T33" fmla="*/ 1335 h 1896"/>
                <a:gd name="T34" fmla="*/ 726 w 1175"/>
                <a:gd name="T35" fmla="*/ 1252 h 1896"/>
                <a:gd name="T36" fmla="*/ 738 w 1175"/>
                <a:gd name="T37" fmla="*/ 1229 h 1896"/>
                <a:gd name="T38" fmla="*/ 803 w 1175"/>
                <a:gd name="T39" fmla="*/ 1229 h 1896"/>
                <a:gd name="T40" fmla="*/ 827 w 1175"/>
                <a:gd name="T41" fmla="*/ 1164 h 1896"/>
                <a:gd name="T42" fmla="*/ 874 w 1175"/>
                <a:gd name="T43" fmla="*/ 1117 h 1896"/>
                <a:gd name="T44" fmla="*/ 945 w 1175"/>
                <a:gd name="T45" fmla="*/ 1152 h 1896"/>
                <a:gd name="T46" fmla="*/ 1028 w 1175"/>
                <a:gd name="T47" fmla="*/ 1057 h 1896"/>
                <a:gd name="T48" fmla="*/ 1104 w 1175"/>
                <a:gd name="T49" fmla="*/ 975 h 1896"/>
                <a:gd name="T50" fmla="*/ 1134 w 1175"/>
                <a:gd name="T51" fmla="*/ 968 h 1896"/>
                <a:gd name="T52" fmla="*/ 1175 w 1175"/>
                <a:gd name="T53" fmla="*/ 915 h 1896"/>
                <a:gd name="T54" fmla="*/ 1146 w 1175"/>
                <a:gd name="T55" fmla="*/ 874 h 1896"/>
                <a:gd name="T56" fmla="*/ 1122 w 1175"/>
                <a:gd name="T57" fmla="*/ 874 h 1896"/>
                <a:gd name="T58" fmla="*/ 1146 w 1175"/>
                <a:gd name="T59" fmla="*/ 839 h 1896"/>
                <a:gd name="T60" fmla="*/ 1116 w 1175"/>
                <a:gd name="T61" fmla="*/ 768 h 1896"/>
                <a:gd name="T62" fmla="*/ 1069 w 1175"/>
                <a:gd name="T63" fmla="*/ 757 h 1896"/>
                <a:gd name="T64" fmla="*/ 1033 w 1175"/>
                <a:gd name="T65" fmla="*/ 774 h 1896"/>
                <a:gd name="T66" fmla="*/ 974 w 1175"/>
                <a:gd name="T67" fmla="*/ 661 h 1896"/>
                <a:gd name="T68" fmla="*/ 980 w 1175"/>
                <a:gd name="T69" fmla="*/ 626 h 1896"/>
                <a:gd name="T70" fmla="*/ 957 w 1175"/>
                <a:gd name="T71" fmla="*/ 620 h 1896"/>
                <a:gd name="T72" fmla="*/ 904 w 1175"/>
                <a:gd name="T73" fmla="*/ 615 h 1896"/>
                <a:gd name="T74" fmla="*/ 863 w 1175"/>
                <a:gd name="T75" fmla="*/ 603 h 1896"/>
                <a:gd name="T76" fmla="*/ 838 w 1175"/>
                <a:gd name="T77" fmla="*/ 526 h 1896"/>
                <a:gd name="T78" fmla="*/ 579 w 1175"/>
                <a:gd name="T79" fmla="*/ 6 h 1896"/>
                <a:gd name="T80" fmla="*/ 513 w 1175"/>
                <a:gd name="T81" fmla="*/ 6 h 1896"/>
                <a:gd name="T82" fmla="*/ 490 w 1175"/>
                <a:gd name="T83" fmla="*/ 47 h 1896"/>
                <a:gd name="T84" fmla="*/ 437 w 1175"/>
                <a:gd name="T85" fmla="*/ 65 h 1896"/>
                <a:gd name="T86" fmla="*/ 348 w 1175"/>
                <a:gd name="T87" fmla="*/ 124 h 1896"/>
                <a:gd name="T88" fmla="*/ 330 w 1175"/>
                <a:gd name="T89" fmla="*/ 47 h 1896"/>
                <a:gd name="T90" fmla="*/ 301 w 1175"/>
                <a:gd name="T91" fmla="*/ 30 h 1896"/>
                <a:gd name="T92" fmla="*/ 148 w 1175"/>
                <a:gd name="T93" fmla="*/ 395 h 1896"/>
                <a:gd name="T94" fmla="*/ 165 w 1175"/>
                <a:gd name="T95" fmla="*/ 466 h 1896"/>
                <a:gd name="T96" fmla="*/ 153 w 1175"/>
                <a:gd name="T97" fmla="*/ 532 h 1896"/>
                <a:gd name="T98" fmla="*/ 124 w 1175"/>
                <a:gd name="T99" fmla="*/ 579 h 1896"/>
                <a:gd name="T100" fmla="*/ 148 w 1175"/>
                <a:gd name="T101" fmla="*/ 768 h 1896"/>
                <a:gd name="T102" fmla="*/ 94 w 1175"/>
                <a:gd name="T103" fmla="*/ 869 h 1896"/>
                <a:gd name="T104" fmla="*/ 100 w 1175"/>
                <a:gd name="T105" fmla="*/ 940 h 1896"/>
                <a:gd name="T106" fmla="*/ 71 w 1175"/>
                <a:gd name="T107" fmla="*/ 945 h 1896"/>
                <a:gd name="T108" fmla="*/ 64 w 1175"/>
                <a:gd name="T109" fmla="*/ 1004 h 1896"/>
                <a:gd name="T110" fmla="*/ 29 w 1175"/>
                <a:gd name="T111" fmla="*/ 993 h 18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5"/>
                <a:gd name="T169" fmla="*/ 0 h 1896"/>
                <a:gd name="T170" fmla="*/ 1175 w 1175"/>
                <a:gd name="T171" fmla="*/ 1896 h 18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path>
              </a:pathLst>
            </a:custGeom>
            <a:solidFill>
              <a:schemeClr val="bg1"/>
            </a:solidFill>
            <a:ln w="0">
              <a:solidFill>
                <a:srgbClr val="25221E"/>
              </a:solidFill>
              <a:prstDash val="solid"/>
              <a:round/>
              <a:headEnd/>
              <a:tailEnd/>
            </a:ln>
          </p:spPr>
          <p:txBody>
            <a:bodyPr/>
            <a:lstStyle/>
            <a:p>
              <a:endParaRPr lang="en-US"/>
            </a:p>
          </p:txBody>
        </p:sp>
        <p:sp>
          <p:nvSpPr>
            <p:cNvPr id="98" name="Freeform 99"/>
            <p:cNvSpPr>
              <a:spLocks/>
            </p:cNvSpPr>
            <p:nvPr/>
          </p:nvSpPr>
          <p:spPr bwMode="auto">
            <a:xfrm>
              <a:off x="3693" y="1744"/>
              <a:ext cx="240" cy="237"/>
            </a:xfrm>
            <a:custGeom>
              <a:avLst/>
              <a:gdLst>
                <a:gd name="T0" fmla="*/ 479 w 1443"/>
                <a:gd name="T1" fmla="*/ 0 h 1424"/>
                <a:gd name="T2" fmla="*/ 474 w 1443"/>
                <a:gd name="T3" fmla="*/ 59 h 1424"/>
                <a:gd name="T4" fmla="*/ 485 w 1443"/>
                <a:gd name="T5" fmla="*/ 123 h 1424"/>
                <a:gd name="T6" fmla="*/ 449 w 1443"/>
                <a:gd name="T7" fmla="*/ 307 h 1424"/>
                <a:gd name="T8" fmla="*/ 456 w 1443"/>
                <a:gd name="T9" fmla="*/ 361 h 1424"/>
                <a:gd name="T10" fmla="*/ 426 w 1443"/>
                <a:gd name="T11" fmla="*/ 437 h 1424"/>
                <a:gd name="T12" fmla="*/ 355 w 1443"/>
                <a:gd name="T13" fmla="*/ 514 h 1424"/>
                <a:gd name="T14" fmla="*/ 314 w 1443"/>
                <a:gd name="T15" fmla="*/ 538 h 1424"/>
                <a:gd name="T16" fmla="*/ 261 w 1443"/>
                <a:gd name="T17" fmla="*/ 561 h 1424"/>
                <a:gd name="T18" fmla="*/ 231 w 1443"/>
                <a:gd name="T19" fmla="*/ 602 h 1424"/>
                <a:gd name="T20" fmla="*/ 213 w 1443"/>
                <a:gd name="T21" fmla="*/ 721 h 1424"/>
                <a:gd name="T22" fmla="*/ 148 w 1443"/>
                <a:gd name="T23" fmla="*/ 714 h 1424"/>
                <a:gd name="T24" fmla="*/ 95 w 1443"/>
                <a:gd name="T25" fmla="*/ 810 h 1424"/>
                <a:gd name="T26" fmla="*/ 95 w 1443"/>
                <a:gd name="T27" fmla="*/ 904 h 1424"/>
                <a:gd name="T28" fmla="*/ 41 w 1443"/>
                <a:gd name="T29" fmla="*/ 975 h 1424"/>
                <a:gd name="T30" fmla="*/ 6 w 1443"/>
                <a:gd name="T31" fmla="*/ 1028 h 1424"/>
                <a:gd name="T32" fmla="*/ 6 w 1443"/>
                <a:gd name="T33" fmla="*/ 1087 h 1424"/>
                <a:gd name="T34" fmla="*/ 77 w 1443"/>
                <a:gd name="T35" fmla="*/ 1199 h 1424"/>
                <a:gd name="T36" fmla="*/ 130 w 1443"/>
                <a:gd name="T37" fmla="*/ 1270 h 1424"/>
                <a:gd name="T38" fmla="*/ 178 w 1443"/>
                <a:gd name="T39" fmla="*/ 1282 h 1424"/>
                <a:gd name="T40" fmla="*/ 195 w 1443"/>
                <a:gd name="T41" fmla="*/ 1294 h 1424"/>
                <a:gd name="T42" fmla="*/ 237 w 1443"/>
                <a:gd name="T43" fmla="*/ 1312 h 1424"/>
                <a:gd name="T44" fmla="*/ 237 w 1443"/>
                <a:gd name="T45" fmla="*/ 1347 h 1424"/>
                <a:gd name="T46" fmla="*/ 355 w 1443"/>
                <a:gd name="T47" fmla="*/ 1424 h 1424"/>
                <a:gd name="T48" fmla="*/ 426 w 1443"/>
                <a:gd name="T49" fmla="*/ 1394 h 1424"/>
                <a:gd name="T50" fmla="*/ 456 w 1443"/>
                <a:gd name="T51" fmla="*/ 1358 h 1424"/>
                <a:gd name="T52" fmla="*/ 497 w 1443"/>
                <a:gd name="T53" fmla="*/ 1388 h 1424"/>
                <a:gd name="T54" fmla="*/ 603 w 1443"/>
                <a:gd name="T55" fmla="*/ 1353 h 1424"/>
                <a:gd name="T56" fmla="*/ 621 w 1443"/>
                <a:gd name="T57" fmla="*/ 1299 h 1424"/>
                <a:gd name="T58" fmla="*/ 703 w 1443"/>
                <a:gd name="T59" fmla="*/ 1258 h 1424"/>
                <a:gd name="T60" fmla="*/ 781 w 1443"/>
                <a:gd name="T61" fmla="*/ 1199 h 1424"/>
                <a:gd name="T62" fmla="*/ 774 w 1443"/>
                <a:gd name="T63" fmla="*/ 1128 h 1424"/>
                <a:gd name="T64" fmla="*/ 898 w 1443"/>
                <a:gd name="T65" fmla="*/ 762 h 1424"/>
                <a:gd name="T66" fmla="*/ 951 w 1443"/>
                <a:gd name="T67" fmla="*/ 785 h 1424"/>
                <a:gd name="T68" fmla="*/ 976 w 1443"/>
                <a:gd name="T69" fmla="*/ 821 h 1424"/>
                <a:gd name="T70" fmla="*/ 1040 w 1443"/>
                <a:gd name="T71" fmla="*/ 767 h 1424"/>
                <a:gd name="T72" fmla="*/ 1093 w 1443"/>
                <a:gd name="T73" fmla="*/ 632 h 1424"/>
                <a:gd name="T74" fmla="*/ 1152 w 1443"/>
                <a:gd name="T75" fmla="*/ 585 h 1424"/>
                <a:gd name="T76" fmla="*/ 1200 w 1443"/>
                <a:gd name="T77" fmla="*/ 549 h 1424"/>
                <a:gd name="T78" fmla="*/ 1235 w 1443"/>
                <a:gd name="T79" fmla="*/ 485 h 1424"/>
                <a:gd name="T80" fmla="*/ 1223 w 1443"/>
                <a:gd name="T81" fmla="*/ 455 h 1424"/>
                <a:gd name="T82" fmla="*/ 1241 w 1443"/>
                <a:gd name="T83" fmla="*/ 361 h 1424"/>
                <a:gd name="T84" fmla="*/ 1395 w 1443"/>
                <a:gd name="T85" fmla="*/ 443 h 1424"/>
                <a:gd name="T86" fmla="*/ 1425 w 1443"/>
                <a:gd name="T87" fmla="*/ 449 h 1424"/>
                <a:gd name="T88" fmla="*/ 1407 w 1443"/>
                <a:gd name="T89" fmla="*/ 295 h 1424"/>
                <a:gd name="T90" fmla="*/ 1383 w 1443"/>
                <a:gd name="T91" fmla="*/ 260 h 1424"/>
                <a:gd name="T92" fmla="*/ 1329 w 1443"/>
                <a:gd name="T93" fmla="*/ 265 h 1424"/>
                <a:gd name="T94" fmla="*/ 1200 w 1443"/>
                <a:gd name="T95" fmla="*/ 290 h 1424"/>
                <a:gd name="T96" fmla="*/ 1152 w 1443"/>
                <a:gd name="T97" fmla="*/ 331 h 1424"/>
                <a:gd name="T98" fmla="*/ 1099 w 1443"/>
                <a:gd name="T99" fmla="*/ 301 h 1424"/>
                <a:gd name="T100" fmla="*/ 1058 w 1443"/>
                <a:gd name="T101" fmla="*/ 354 h 1424"/>
                <a:gd name="T102" fmla="*/ 1005 w 1443"/>
                <a:gd name="T103" fmla="*/ 396 h 1424"/>
                <a:gd name="T104" fmla="*/ 923 w 1443"/>
                <a:gd name="T105" fmla="*/ 478 h 1424"/>
                <a:gd name="T106" fmla="*/ 863 w 1443"/>
                <a:gd name="T107" fmla="*/ 295 h 1424"/>
                <a:gd name="T108" fmla="*/ 485 w 1443"/>
                <a:gd name="T109" fmla="*/ 0 h 1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3"/>
                <a:gd name="T166" fmla="*/ 0 h 1424"/>
                <a:gd name="T167" fmla="*/ 1443 w 1443"/>
                <a:gd name="T168" fmla="*/ 1424 h 1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close/>
                </a:path>
              </a:pathLst>
            </a:custGeom>
            <a:solidFill>
              <a:schemeClr val="bg1"/>
            </a:solidFill>
            <a:ln w="9525">
              <a:noFill/>
              <a:round/>
              <a:headEnd/>
              <a:tailEnd/>
            </a:ln>
          </p:spPr>
          <p:txBody>
            <a:bodyPr/>
            <a:lstStyle/>
            <a:p>
              <a:endParaRPr lang="en-US"/>
            </a:p>
          </p:txBody>
        </p:sp>
        <p:sp>
          <p:nvSpPr>
            <p:cNvPr id="99" name="Freeform 100"/>
            <p:cNvSpPr>
              <a:spLocks/>
            </p:cNvSpPr>
            <p:nvPr/>
          </p:nvSpPr>
          <p:spPr bwMode="auto">
            <a:xfrm>
              <a:off x="3693" y="1744"/>
              <a:ext cx="240" cy="237"/>
            </a:xfrm>
            <a:custGeom>
              <a:avLst/>
              <a:gdLst>
                <a:gd name="T0" fmla="*/ 479 w 1443"/>
                <a:gd name="T1" fmla="*/ 0 h 1424"/>
                <a:gd name="T2" fmla="*/ 474 w 1443"/>
                <a:gd name="T3" fmla="*/ 59 h 1424"/>
                <a:gd name="T4" fmla="*/ 485 w 1443"/>
                <a:gd name="T5" fmla="*/ 123 h 1424"/>
                <a:gd name="T6" fmla="*/ 449 w 1443"/>
                <a:gd name="T7" fmla="*/ 307 h 1424"/>
                <a:gd name="T8" fmla="*/ 456 w 1443"/>
                <a:gd name="T9" fmla="*/ 361 h 1424"/>
                <a:gd name="T10" fmla="*/ 426 w 1443"/>
                <a:gd name="T11" fmla="*/ 437 h 1424"/>
                <a:gd name="T12" fmla="*/ 355 w 1443"/>
                <a:gd name="T13" fmla="*/ 514 h 1424"/>
                <a:gd name="T14" fmla="*/ 314 w 1443"/>
                <a:gd name="T15" fmla="*/ 538 h 1424"/>
                <a:gd name="T16" fmla="*/ 261 w 1443"/>
                <a:gd name="T17" fmla="*/ 561 h 1424"/>
                <a:gd name="T18" fmla="*/ 231 w 1443"/>
                <a:gd name="T19" fmla="*/ 602 h 1424"/>
                <a:gd name="T20" fmla="*/ 213 w 1443"/>
                <a:gd name="T21" fmla="*/ 721 h 1424"/>
                <a:gd name="T22" fmla="*/ 148 w 1443"/>
                <a:gd name="T23" fmla="*/ 714 h 1424"/>
                <a:gd name="T24" fmla="*/ 95 w 1443"/>
                <a:gd name="T25" fmla="*/ 810 h 1424"/>
                <a:gd name="T26" fmla="*/ 95 w 1443"/>
                <a:gd name="T27" fmla="*/ 904 h 1424"/>
                <a:gd name="T28" fmla="*/ 41 w 1443"/>
                <a:gd name="T29" fmla="*/ 975 h 1424"/>
                <a:gd name="T30" fmla="*/ 6 w 1443"/>
                <a:gd name="T31" fmla="*/ 1028 h 1424"/>
                <a:gd name="T32" fmla="*/ 6 w 1443"/>
                <a:gd name="T33" fmla="*/ 1087 h 1424"/>
                <a:gd name="T34" fmla="*/ 77 w 1443"/>
                <a:gd name="T35" fmla="*/ 1199 h 1424"/>
                <a:gd name="T36" fmla="*/ 130 w 1443"/>
                <a:gd name="T37" fmla="*/ 1270 h 1424"/>
                <a:gd name="T38" fmla="*/ 178 w 1443"/>
                <a:gd name="T39" fmla="*/ 1282 h 1424"/>
                <a:gd name="T40" fmla="*/ 195 w 1443"/>
                <a:gd name="T41" fmla="*/ 1294 h 1424"/>
                <a:gd name="T42" fmla="*/ 237 w 1443"/>
                <a:gd name="T43" fmla="*/ 1312 h 1424"/>
                <a:gd name="T44" fmla="*/ 237 w 1443"/>
                <a:gd name="T45" fmla="*/ 1347 h 1424"/>
                <a:gd name="T46" fmla="*/ 355 w 1443"/>
                <a:gd name="T47" fmla="*/ 1424 h 1424"/>
                <a:gd name="T48" fmla="*/ 426 w 1443"/>
                <a:gd name="T49" fmla="*/ 1394 h 1424"/>
                <a:gd name="T50" fmla="*/ 456 w 1443"/>
                <a:gd name="T51" fmla="*/ 1358 h 1424"/>
                <a:gd name="T52" fmla="*/ 497 w 1443"/>
                <a:gd name="T53" fmla="*/ 1388 h 1424"/>
                <a:gd name="T54" fmla="*/ 603 w 1443"/>
                <a:gd name="T55" fmla="*/ 1353 h 1424"/>
                <a:gd name="T56" fmla="*/ 621 w 1443"/>
                <a:gd name="T57" fmla="*/ 1299 h 1424"/>
                <a:gd name="T58" fmla="*/ 703 w 1443"/>
                <a:gd name="T59" fmla="*/ 1258 h 1424"/>
                <a:gd name="T60" fmla="*/ 781 w 1443"/>
                <a:gd name="T61" fmla="*/ 1199 h 1424"/>
                <a:gd name="T62" fmla="*/ 774 w 1443"/>
                <a:gd name="T63" fmla="*/ 1128 h 1424"/>
                <a:gd name="T64" fmla="*/ 898 w 1443"/>
                <a:gd name="T65" fmla="*/ 762 h 1424"/>
                <a:gd name="T66" fmla="*/ 951 w 1443"/>
                <a:gd name="T67" fmla="*/ 785 h 1424"/>
                <a:gd name="T68" fmla="*/ 976 w 1443"/>
                <a:gd name="T69" fmla="*/ 821 h 1424"/>
                <a:gd name="T70" fmla="*/ 1040 w 1443"/>
                <a:gd name="T71" fmla="*/ 767 h 1424"/>
                <a:gd name="T72" fmla="*/ 1093 w 1443"/>
                <a:gd name="T73" fmla="*/ 632 h 1424"/>
                <a:gd name="T74" fmla="*/ 1152 w 1443"/>
                <a:gd name="T75" fmla="*/ 585 h 1424"/>
                <a:gd name="T76" fmla="*/ 1200 w 1443"/>
                <a:gd name="T77" fmla="*/ 549 h 1424"/>
                <a:gd name="T78" fmla="*/ 1235 w 1443"/>
                <a:gd name="T79" fmla="*/ 485 h 1424"/>
                <a:gd name="T80" fmla="*/ 1223 w 1443"/>
                <a:gd name="T81" fmla="*/ 455 h 1424"/>
                <a:gd name="T82" fmla="*/ 1241 w 1443"/>
                <a:gd name="T83" fmla="*/ 361 h 1424"/>
                <a:gd name="T84" fmla="*/ 1395 w 1443"/>
                <a:gd name="T85" fmla="*/ 443 h 1424"/>
                <a:gd name="T86" fmla="*/ 1425 w 1443"/>
                <a:gd name="T87" fmla="*/ 449 h 1424"/>
                <a:gd name="T88" fmla="*/ 1407 w 1443"/>
                <a:gd name="T89" fmla="*/ 295 h 1424"/>
                <a:gd name="T90" fmla="*/ 1383 w 1443"/>
                <a:gd name="T91" fmla="*/ 260 h 1424"/>
                <a:gd name="T92" fmla="*/ 1329 w 1443"/>
                <a:gd name="T93" fmla="*/ 265 h 1424"/>
                <a:gd name="T94" fmla="*/ 1200 w 1443"/>
                <a:gd name="T95" fmla="*/ 290 h 1424"/>
                <a:gd name="T96" fmla="*/ 1152 w 1443"/>
                <a:gd name="T97" fmla="*/ 331 h 1424"/>
                <a:gd name="T98" fmla="*/ 1099 w 1443"/>
                <a:gd name="T99" fmla="*/ 301 h 1424"/>
                <a:gd name="T100" fmla="*/ 1058 w 1443"/>
                <a:gd name="T101" fmla="*/ 354 h 1424"/>
                <a:gd name="T102" fmla="*/ 1005 w 1443"/>
                <a:gd name="T103" fmla="*/ 396 h 1424"/>
                <a:gd name="T104" fmla="*/ 923 w 1443"/>
                <a:gd name="T105" fmla="*/ 478 h 1424"/>
                <a:gd name="T106" fmla="*/ 863 w 1443"/>
                <a:gd name="T107" fmla="*/ 295 h 1424"/>
                <a:gd name="T108" fmla="*/ 485 w 1443"/>
                <a:gd name="T109" fmla="*/ 0 h 1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43"/>
                <a:gd name="T166" fmla="*/ 0 h 1424"/>
                <a:gd name="T167" fmla="*/ 1443 w 1443"/>
                <a:gd name="T168" fmla="*/ 1424 h 1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path>
              </a:pathLst>
            </a:custGeom>
            <a:noFill/>
            <a:ln w="0">
              <a:solidFill>
                <a:srgbClr val="25221E"/>
              </a:solidFill>
              <a:prstDash val="solid"/>
              <a:round/>
              <a:headEnd/>
              <a:tailEnd/>
            </a:ln>
          </p:spPr>
          <p:txBody>
            <a:bodyPr/>
            <a:lstStyle/>
            <a:p>
              <a:endParaRPr lang="en-US"/>
            </a:p>
          </p:txBody>
        </p:sp>
        <p:sp>
          <p:nvSpPr>
            <p:cNvPr id="100" name="Freeform 101"/>
            <p:cNvSpPr>
              <a:spLocks/>
            </p:cNvSpPr>
            <p:nvPr/>
          </p:nvSpPr>
          <p:spPr bwMode="auto">
            <a:xfrm>
              <a:off x="3064" y="2077"/>
              <a:ext cx="267" cy="244"/>
            </a:xfrm>
            <a:custGeom>
              <a:avLst/>
              <a:gdLst>
                <a:gd name="T0" fmla="*/ 0 w 1601"/>
                <a:gd name="T1" fmla="*/ 60 h 1466"/>
                <a:gd name="T2" fmla="*/ 1441 w 1601"/>
                <a:gd name="T3" fmla="*/ 0 h 1466"/>
                <a:gd name="T4" fmla="*/ 1435 w 1601"/>
                <a:gd name="T5" fmla="*/ 18 h 1466"/>
                <a:gd name="T6" fmla="*/ 1464 w 1601"/>
                <a:gd name="T7" fmla="*/ 36 h 1466"/>
                <a:gd name="T8" fmla="*/ 1476 w 1601"/>
                <a:gd name="T9" fmla="*/ 71 h 1466"/>
                <a:gd name="T10" fmla="*/ 1471 w 1601"/>
                <a:gd name="T11" fmla="*/ 101 h 1466"/>
                <a:gd name="T12" fmla="*/ 1429 w 1601"/>
                <a:gd name="T13" fmla="*/ 137 h 1466"/>
                <a:gd name="T14" fmla="*/ 1388 w 1601"/>
                <a:gd name="T15" fmla="*/ 183 h 1466"/>
                <a:gd name="T16" fmla="*/ 1382 w 1601"/>
                <a:gd name="T17" fmla="*/ 213 h 1466"/>
                <a:gd name="T18" fmla="*/ 1601 w 1601"/>
                <a:gd name="T19" fmla="*/ 195 h 1466"/>
                <a:gd name="T20" fmla="*/ 1595 w 1601"/>
                <a:gd name="T21" fmla="*/ 213 h 1466"/>
                <a:gd name="T22" fmla="*/ 1601 w 1601"/>
                <a:gd name="T23" fmla="*/ 236 h 1466"/>
                <a:gd name="T24" fmla="*/ 1583 w 1601"/>
                <a:gd name="T25" fmla="*/ 272 h 1466"/>
                <a:gd name="T26" fmla="*/ 1542 w 1601"/>
                <a:gd name="T27" fmla="*/ 314 h 1466"/>
                <a:gd name="T28" fmla="*/ 1530 w 1601"/>
                <a:gd name="T29" fmla="*/ 396 h 1466"/>
                <a:gd name="T30" fmla="*/ 1482 w 1601"/>
                <a:gd name="T31" fmla="*/ 449 h 1466"/>
                <a:gd name="T32" fmla="*/ 1494 w 1601"/>
                <a:gd name="T33" fmla="*/ 497 h 1466"/>
                <a:gd name="T34" fmla="*/ 1494 w 1601"/>
                <a:gd name="T35" fmla="*/ 573 h 1466"/>
                <a:gd name="T36" fmla="*/ 1482 w 1601"/>
                <a:gd name="T37" fmla="*/ 573 h 1466"/>
                <a:gd name="T38" fmla="*/ 1441 w 1601"/>
                <a:gd name="T39" fmla="*/ 609 h 1466"/>
                <a:gd name="T40" fmla="*/ 1441 w 1601"/>
                <a:gd name="T41" fmla="*/ 632 h 1466"/>
                <a:gd name="T42" fmla="*/ 1376 w 1601"/>
                <a:gd name="T43" fmla="*/ 685 h 1466"/>
                <a:gd name="T44" fmla="*/ 1352 w 1601"/>
                <a:gd name="T45" fmla="*/ 751 h 1466"/>
                <a:gd name="T46" fmla="*/ 1358 w 1601"/>
                <a:gd name="T47" fmla="*/ 809 h 1466"/>
                <a:gd name="T48" fmla="*/ 1352 w 1601"/>
                <a:gd name="T49" fmla="*/ 851 h 1466"/>
                <a:gd name="T50" fmla="*/ 1294 w 1601"/>
                <a:gd name="T51" fmla="*/ 887 h 1466"/>
                <a:gd name="T52" fmla="*/ 1253 w 1601"/>
                <a:gd name="T53" fmla="*/ 946 h 1466"/>
                <a:gd name="T54" fmla="*/ 1235 w 1601"/>
                <a:gd name="T55" fmla="*/ 963 h 1466"/>
                <a:gd name="T56" fmla="*/ 1235 w 1601"/>
                <a:gd name="T57" fmla="*/ 1017 h 1466"/>
                <a:gd name="T58" fmla="*/ 1205 w 1601"/>
                <a:gd name="T59" fmla="*/ 1052 h 1466"/>
                <a:gd name="T60" fmla="*/ 1205 w 1601"/>
                <a:gd name="T61" fmla="*/ 1093 h 1466"/>
                <a:gd name="T62" fmla="*/ 1182 w 1601"/>
                <a:gd name="T63" fmla="*/ 1146 h 1466"/>
                <a:gd name="T64" fmla="*/ 1152 w 1601"/>
                <a:gd name="T65" fmla="*/ 1205 h 1466"/>
                <a:gd name="T66" fmla="*/ 1164 w 1601"/>
                <a:gd name="T67" fmla="*/ 1265 h 1466"/>
                <a:gd name="T68" fmla="*/ 1193 w 1601"/>
                <a:gd name="T69" fmla="*/ 1294 h 1466"/>
                <a:gd name="T70" fmla="*/ 1199 w 1601"/>
                <a:gd name="T71" fmla="*/ 1336 h 1466"/>
                <a:gd name="T72" fmla="*/ 1210 w 1601"/>
                <a:gd name="T73" fmla="*/ 1347 h 1466"/>
                <a:gd name="T74" fmla="*/ 1210 w 1601"/>
                <a:gd name="T75" fmla="*/ 1365 h 1466"/>
                <a:gd name="T76" fmla="*/ 1193 w 1601"/>
                <a:gd name="T77" fmla="*/ 1377 h 1466"/>
                <a:gd name="T78" fmla="*/ 1182 w 1601"/>
                <a:gd name="T79" fmla="*/ 1412 h 1466"/>
                <a:gd name="T80" fmla="*/ 1187 w 1601"/>
                <a:gd name="T81" fmla="*/ 1436 h 1466"/>
                <a:gd name="T82" fmla="*/ 213 w 1601"/>
                <a:gd name="T83" fmla="*/ 1466 h 1466"/>
                <a:gd name="T84" fmla="*/ 206 w 1601"/>
                <a:gd name="T85" fmla="*/ 1247 h 1466"/>
                <a:gd name="T86" fmla="*/ 160 w 1601"/>
                <a:gd name="T87" fmla="*/ 1235 h 1466"/>
                <a:gd name="T88" fmla="*/ 112 w 1601"/>
                <a:gd name="T89" fmla="*/ 1253 h 1466"/>
                <a:gd name="T90" fmla="*/ 100 w 1601"/>
                <a:gd name="T91" fmla="*/ 1253 h 1466"/>
                <a:gd name="T92" fmla="*/ 53 w 1601"/>
                <a:gd name="T93" fmla="*/ 1212 h 1466"/>
                <a:gd name="T94" fmla="*/ 59 w 1601"/>
                <a:gd name="T95" fmla="*/ 497 h 1466"/>
                <a:gd name="T96" fmla="*/ 0 w 1601"/>
                <a:gd name="T97" fmla="*/ 60 h 14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1"/>
                <a:gd name="T148" fmla="*/ 0 h 1466"/>
                <a:gd name="T149" fmla="*/ 1601 w 1601"/>
                <a:gd name="T150" fmla="*/ 1466 h 14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close/>
                </a:path>
              </a:pathLst>
            </a:custGeom>
            <a:noFill/>
            <a:ln w="9525">
              <a:noFill/>
              <a:round/>
              <a:headEnd/>
              <a:tailEnd/>
            </a:ln>
          </p:spPr>
          <p:txBody>
            <a:bodyPr/>
            <a:lstStyle/>
            <a:p>
              <a:endParaRPr lang="en-US"/>
            </a:p>
          </p:txBody>
        </p:sp>
        <p:sp>
          <p:nvSpPr>
            <p:cNvPr id="101" name="Freeform 102"/>
            <p:cNvSpPr>
              <a:spLocks/>
            </p:cNvSpPr>
            <p:nvPr/>
          </p:nvSpPr>
          <p:spPr bwMode="auto">
            <a:xfrm>
              <a:off x="3064" y="2077"/>
              <a:ext cx="267" cy="244"/>
            </a:xfrm>
            <a:custGeom>
              <a:avLst/>
              <a:gdLst>
                <a:gd name="T0" fmla="*/ 0 w 1601"/>
                <a:gd name="T1" fmla="*/ 60 h 1466"/>
                <a:gd name="T2" fmla="*/ 1441 w 1601"/>
                <a:gd name="T3" fmla="*/ 0 h 1466"/>
                <a:gd name="T4" fmla="*/ 1435 w 1601"/>
                <a:gd name="T5" fmla="*/ 18 h 1466"/>
                <a:gd name="T6" fmla="*/ 1464 w 1601"/>
                <a:gd name="T7" fmla="*/ 36 h 1466"/>
                <a:gd name="T8" fmla="*/ 1476 w 1601"/>
                <a:gd name="T9" fmla="*/ 71 h 1466"/>
                <a:gd name="T10" fmla="*/ 1471 w 1601"/>
                <a:gd name="T11" fmla="*/ 101 h 1466"/>
                <a:gd name="T12" fmla="*/ 1429 w 1601"/>
                <a:gd name="T13" fmla="*/ 137 h 1466"/>
                <a:gd name="T14" fmla="*/ 1388 w 1601"/>
                <a:gd name="T15" fmla="*/ 183 h 1466"/>
                <a:gd name="T16" fmla="*/ 1382 w 1601"/>
                <a:gd name="T17" fmla="*/ 213 h 1466"/>
                <a:gd name="T18" fmla="*/ 1601 w 1601"/>
                <a:gd name="T19" fmla="*/ 195 h 1466"/>
                <a:gd name="T20" fmla="*/ 1595 w 1601"/>
                <a:gd name="T21" fmla="*/ 213 h 1466"/>
                <a:gd name="T22" fmla="*/ 1601 w 1601"/>
                <a:gd name="T23" fmla="*/ 236 h 1466"/>
                <a:gd name="T24" fmla="*/ 1583 w 1601"/>
                <a:gd name="T25" fmla="*/ 272 h 1466"/>
                <a:gd name="T26" fmla="*/ 1542 w 1601"/>
                <a:gd name="T27" fmla="*/ 314 h 1466"/>
                <a:gd name="T28" fmla="*/ 1530 w 1601"/>
                <a:gd name="T29" fmla="*/ 396 h 1466"/>
                <a:gd name="T30" fmla="*/ 1482 w 1601"/>
                <a:gd name="T31" fmla="*/ 449 h 1466"/>
                <a:gd name="T32" fmla="*/ 1494 w 1601"/>
                <a:gd name="T33" fmla="*/ 497 h 1466"/>
                <a:gd name="T34" fmla="*/ 1494 w 1601"/>
                <a:gd name="T35" fmla="*/ 573 h 1466"/>
                <a:gd name="T36" fmla="*/ 1482 w 1601"/>
                <a:gd name="T37" fmla="*/ 573 h 1466"/>
                <a:gd name="T38" fmla="*/ 1441 w 1601"/>
                <a:gd name="T39" fmla="*/ 609 h 1466"/>
                <a:gd name="T40" fmla="*/ 1441 w 1601"/>
                <a:gd name="T41" fmla="*/ 632 h 1466"/>
                <a:gd name="T42" fmla="*/ 1376 w 1601"/>
                <a:gd name="T43" fmla="*/ 685 h 1466"/>
                <a:gd name="T44" fmla="*/ 1352 w 1601"/>
                <a:gd name="T45" fmla="*/ 751 h 1466"/>
                <a:gd name="T46" fmla="*/ 1358 w 1601"/>
                <a:gd name="T47" fmla="*/ 809 h 1466"/>
                <a:gd name="T48" fmla="*/ 1352 w 1601"/>
                <a:gd name="T49" fmla="*/ 851 h 1466"/>
                <a:gd name="T50" fmla="*/ 1294 w 1601"/>
                <a:gd name="T51" fmla="*/ 887 h 1466"/>
                <a:gd name="T52" fmla="*/ 1253 w 1601"/>
                <a:gd name="T53" fmla="*/ 946 h 1466"/>
                <a:gd name="T54" fmla="*/ 1235 w 1601"/>
                <a:gd name="T55" fmla="*/ 963 h 1466"/>
                <a:gd name="T56" fmla="*/ 1235 w 1601"/>
                <a:gd name="T57" fmla="*/ 1017 h 1466"/>
                <a:gd name="T58" fmla="*/ 1205 w 1601"/>
                <a:gd name="T59" fmla="*/ 1052 h 1466"/>
                <a:gd name="T60" fmla="*/ 1205 w 1601"/>
                <a:gd name="T61" fmla="*/ 1093 h 1466"/>
                <a:gd name="T62" fmla="*/ 1182 w 1601"/>
                <a:gd name="T63" fmla="*/ 1146 h 1466"/>
                <a:gd name="T64" fmla="*/ 1152 w 1601"/>
                <a:gd name="T65" fmla="*/ 1205 h 1466"/>
                <a:gd name="T66" fmla="*/ 1164 w 1601"/>
                <a:gd name="T67" fmla="*/ 1265 h 1466"/>
                <a:gd name="T68" fmla="*/ 1193 w 1601"/>
                <a:gd name="T69" fmla="*/ 1294 h 1466"/>
                <a:gd name="T70" fmla="*/ 1199 w 1601"/>
                <a:gd name="T71" fmla="*/ 1336 h 1466"/>
                <a:gd name="T72" fmla="*/ 1210 w 1601"/>
                <a:gd name="T73" fmla="*/ 1347 h 1466"/>
                <a:gd name="T74" fmla="*/ 1210 w 1601"/>
                <a:gd name="T75" fmla="*/ 1365 h 1466"/>
                <a:gd name="T76" fmla="*/ 1193 w 1601"/>
                <a:gd name="T77" fmla="*/ 1377 h 1466"/>
                <a:gd name="T78" fmla="*/ 1182 w 1601"/>
                <a:gd name="T79" fmla="*/ 1412 h 1466"/>
                <a:gd name="T80" fmla="*/ 1187 w 1601"/>
                <a:gd name="T81" fmla="*/ 1436 h 1466"/>
                <a:gd name="T82" fmla="*/ 213 w 1601"/>
                <a:gd name="T83" fmla="*/ 1466 h 1466"/>
                <a:gd name="T84" fmla="*/ 206 w 1601"/>
                <a:gd name="T85" fmla="*/ 1247 h 1466"/>
                <a:gd name="T86" fmla="*/ 160 w 1601"/>
                <a:gd name="T87" fmla="*/ 1235 h 1466"/>
                <a:gd name="T88" fmla="*/ 112 w 1601"/>
                <a:gd name="T89" fmla="*/ 1253 h 1466"/>
                <a:gd name="T90" fmla="*/ 100 w 1601"/>
                <a:gd name="T91" fmla="*/ 1253 h 1466"/>
                <a:gd name="T92" fmla="*/ 53 w 1601"/>
                <a:gd name="T93" fmla="*/ 1212 h 1466"/>
                <a:gd name="T94" fmla="*/ 59 w 1601"/>
                <a:gd name="T95" fmla="*/ 497 h 1466"/>
                <a:gd name="T96" fmla="*/ 0 w 1601"/>
                <a:gd name="T97" fmla="*/ 60 h 14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1"/>
                <a:gd name="T148" fmla="*/ 0 h 1466"/>
                <a:gd name="T149" fmla="*/ 1601 w 1601"/>
                <a:gd name="T150" fmla="*/ 1466 h 14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path>
              </a:pathLst>
            </a:custGeom>
            <a:noFill/>
            <a:ln w="0">
              <a:solidFill>
                <a:srgbClr val="25221E"/>
              </a:solidFill>
              <a:prstDash val="solid"/>
              <a:round/>
              <a:headEnd/>
              <a:tailEnd/>
            </a:ln>
          </p:spPr>
          <p:txBody>
            <a:bodyPr/>
            <a:lstStyle/>
            <a:p>
              <a:endParaRPr lang="en-US"/>
            </a:p>
          </p:txBody>
        </p:sp>
        <p:sp>
          <p:nvSpPr>
            <p:cNvPr id="102" name="Freeform 103"/>
            <p:cNvSpPr>
              <a:spLocks/>
            </p:cNvSpPr>
            <p:nvPr/>
          </p:nvSpPr>
          <p:spPr bwMode="auto">
            <a:xfrm>
              <a:off x="2626" y="2810"/>
              <a:ext cx="64" cy="76"/>
            </a:xfrm>
            <a:custGeom>
              <a:avLst/>
              <a:gdLst>
                <a:gd name="T0" fmla="*/ 0 w 384"/>
                <a:gd name="T1" fmla="*/ 154 h 456"/>
                <a:gd name="T2" fmla="*/ 41 w 384"/>
                <a:gd name="T3" fmla="*/ 307 h 456"/>
                <a:gd name="T4" fmla="*/ 41 w 384"/>
                <a:gd name="T5" fmla="*/ 378 h 456"/>
                <a:gd name="T6" fmla="*/ 154 w 384"/>
                <a:gd name="T7" fmla="*/ 456 h 456"/>
                <a:gd name="T8" fmla="*/ 189 w 384"/>
                <a:gd name="T9" fmla="*/ 378 h 456"/>
                <a:gd name="T10" fmla="*/ 384 w 384"/>
                <a:gd name="T11" fmla="*/ 266 h 456"/>
                <a:gd name="T12" fmla="*/ 307 w 384"/>
                <a:gd name="T13" fmla="*/ 119 h 456"/>
                <a:gd name="T14" fmla="*/ 76 w 384"/>
                <a:gd name="T15" fmla="*/ 0 h 456"/>
                <a:gd name="T16" fmla="*/ 76 w 384"/>
                <a:gd name="T17" fmla="*/ 119 h 456"/>
                <a:gd name="T18" fmla="*/ 0 w 384"/>
                <a:gd name="T19" fmla="*/ 154 h 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456"/>
                <a:gd name="T32" fmla="*/ 384 w 384"/>
                <a:gd name="T33" fmla="*/ 456 h 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close/>
                </a:path>
              </a:pathLst>
            </a:custGeom>
            <a:noFill/>
            <a:ln w="9525">
              <a:noFill/>
              <a:round/>
              <a:headEnd/>
              <a:tailEnd/>
            </a:ln>
          </p:spPr>
          <p:txBody>
            <a:bodyPr/>
            <a:lstStyle/>
            <a:p>
              <a:endParaRPr lang="en-US"/>
            </a:p>
          </p:txBody>
        </p:sp>
        <p:sp>
          <p:nvSpPr>
            <p:cNvPr id="103" name="Freeform 104"/>
            <p:cNvSpPr>
              <a:spLocks/>
            </p:cNvSpPr>
            <p:nvPr/>
          </p:nvSpPr>
          <p:spPr bwMode="auto">
            <a:xfrm>
              <a:off x="2626" y="2810"/>
              <a:ext cx="64" cy="76"/>
            </a:xfrm>
            <a:custGeom>
              <a:avLst/>
              <a:gdLst>
                <a:gd name="T0" fmla="*/ 0 w 384"/>
                <a:gd name="T1" fmla="*/ 154 h 456"/>
                <a:gd name="T2" fmla="*/ 41 w 384"/>
                <a:gd name="T3" fmla="*/ 307 h 456"/>
                <a:gd name="T4" fmla="*/ 41 w 384"/>
                <a:gd name="T5" fmla="*/ 378 h 456"/>
                <a:gd name="T6" fmla="*/ 154 w 384"/>
                <a:gd name="T7" fmla="*/ 456 h 456"/>
                <a:gd name="T8" fmla="*/ 189 w 384"/>
                <a:gd name="T9" fmla="*/ 378 h 456"/>
                <a:gd name="T10" fmla="*/ 384 w 384"/>
                <a:gd name="T11" fmla="*/ 266 h 456"/>
                <a:gd name="T12" fmla="*/ 307 w 384"/>
                <a:gd name="T13" fmla="*/ 119 h 456"/>
                <a:gd name="T14" fmla="*/ 76 w 384"/>
                <a:gd name="T15" fmla="*/ 0 h 456"/>
                <a:gd name="T16" fmla="*/ 76 w 384"/>
                <a:gd name="T17" fmla="*/ 119 h 456"/>
                <a:gd name="T18" fmla="*/ 0 w 384"/>
                <a:gd name="T19" fmla="*/ 154 h 4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
                <a:gd name="T31" fmla="*/ 0 h 456"/>
                <a:gd name="T32" fmla="*/ 384 w 384"/>
                <a:gd name="T33" fmla="*/ 456 h 4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path>
              </a:pathLst>
            </a:custGeom>
            <a:noFill/>
            <a:ln w="0">
              <a:solidFill>
                <a:srgbClr val="25221E"/>
              </a:solidFill>
              <a:prstDash val="solid"/>
              <a:round/>
              <a:headEnd/>
              <a:tailEnd/>
            </a:ln>
          </p:spPr>
          <p:txBody>
            <a:bodyPr/>
            <a:lstStyle/>
            <a:p>
              <a:endParaRPr lang="en-US"/>
            </a:p>
          </p:txBody>
        </p:sp>
        <p:sp>
          <p:nvSpPr>
            <p:cNvPr id="104" name="Freeform 105"/>
            <p:cNvSpPr>
              <a:spLocks/>
            </p:cNvSpPr>
            <p:nvPr/>
          </p:nvSpPr>
          <p:spPr bwMode="auto">
            <a:xfrm>
              <a:off x="2594" y="2766"/>
              <a:ext cx="38" cy="25"/>
            </a:xfrm>
            <a:custGeom>
              <a:avLst/>
              <a:gdLst>
                <a:gd name="T0" fmla="*/ 77 w 230"/>
                <a:gd name="T1" fmla="*/ 153 h 153"/>
                <a:gd name="T2" fmla="*/ 189 w 230"/>
                <a:gd name="T3" fmla="*/ 153 h 153"/>
                <a:gd name="T4" fmla="*/ 230 w 230"/>
                <a:gd name="T5" fmla="*/ 77 h 153"/>
                <a:gd name="T6" fmla="*/ 112 w 230"/>
                <a:gd name="T7" fmla="*/ 41 h 153"/>
                <a:gd name="T8" fmla="*/ 77 w 230"/>
                <a:gd name="T9" fmla="*/ 41 h 153"/>
                <a:gd name="T10" fmla="*/ 41 w 230"/>
                <a:gd name="T11" fmla="*/ 0 h 153"/>
                <a:gd name="T12" fmla="*/ 0 w 230"/>
                <a:gd name="T13" fmla="*/ 41 h 153"/>
                <a:gd name="T14" fmla="*/ 41 w 230"/>
                <a:gd name="T15" fmla="*/ 112 h 153"/>
                <a:gd name="T16" fmla="*/ 77 w 230"/>
                <a:gd name="T17" fmla="*/ 153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3"/>
                <a:gd name="T29" fmla="*/ 230 w 230"/>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3">
                  <a:moveTo>
                    <a:pt x="77" y="153"/>
                  </a:moveTo>
                  <a:lnTo>
                    <a:pt x="189" y="153"/>
                  </a:lnTo>
                  <a:lnTo>
                    <a:pt x="230" y="77"/>
                  </a:lnTo>
                  <a:lnTo>
                    <a:pt x="112" y="41"/>
                  </a:lnTo>
                  <a:lnTo>
                    <a:pt x="77" y="41"/>
                  </a:lnTo>
                  <a:lnTo>
                    <a:pt x="41" y="0"/>
                  </a:lnTo>
                  <a:lnTo>
                    <a:pt x="0" y="41"/>
                  </a:lnTo>
                  <a:lnTo>
                    <a:pt x="41" y="112"/>
                  </a:lnTo>
                  <a:lnTo>
                    <a:pt x="77" y="153"/>
                  </a:lnTo>
                  <a:close/>
                </a:path>
              </a:pathLst>
            </a:custGeom>
            <a:solidFill>
              <a:srgbClr val="C3C3C2"/>
            </a:solidFill>
            <a:ln w="9525">
              <a:noFill/>
              <a:round/>
              <a:headEnd/>
              <a:tailEnd/>
            </a:ln>
          </p:spPr>
          <p:txBody>
            <a:bodyPr/>
            <a:lstStyle/>
            <a:p>
              <a:endParaRPr lang="en-US"/>
            </a:p>
          </p:txBody>
        </p:sp>
        <p:sp>
          <p:nvSpPr>
            <p:cNvPr id="105" name="Freeform 106"/>
            <p:cNvSpPr>
              <a:spLocks/>
            </p:cNvSpPr>
            <p:nvPr/>
          </p:nvSpPr>
          <p:spPr bwMode="auto">
            <a:xfrm>
              <a:off x="2594" y="2766"/>
              <a:ext cx="38" cy="25"/>
            </a:xfrm>
            <a:custGeom>
              <a:avLst/>
              <a:gdLst>
                <a:gd name="T0" fmla="*/ 77 w 230"/>
                <a:gd name="T1" fmla="*/ 153 h 153"/>
                <a:gd name="T2" fmla="*/ 189 w 230"/>
                <a:gd name="T3" fmla="*/ 153 h 153"/>
                <a:gd name="T4" fmla="*/ 230 w 230"/>
                <a:gd name="T5" fmla="*/ 77 h 153"/>
                <a:gd name="T6" fmla="*/ 112 w 230"/>
                <a:gd name="T7" fmla="*/ 41 h 153"/>
                <a:gd name="T8" fmla="*/ 77 w 230"/>
                <a:gd name="T9" fmla="*/ 41 h 153"/>
                <a:gd name="T10" fmla="*/ 41 w 230"/>
                <a:gd name="T11" fmla="*/ 0 h 153"/>
                <a:gd name="T12" fmla="*/ 0 w 230"/>
                <a:gd name="T13" fmla="*/ 41 h 153"/>
                <a:gd name="T14" fmla="*/ 41 w 230"/>
                <a:gd name="T15" fmla="*/ 112 h 153"/>
                <a:gd name="T16" fmla="*/ 77 w 230"/>
                <a:gd name="T17" fmla="*/ 153 h 1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3"/>
                <a:gd name="T29" fmla="*/ 230 w 230"/>
                <a:gd name="T30" fmla="*/ 153 h 1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3">
                  <a:moveTo>
                    <a:pt x="77" y="153"/>
                  </a:moveTo>
                  <a:lnTo>
                    <a:pt x="189" y="153"/>
                  </a:lnTo>
                  <a:lnTo>
                    <a:pt x="230" y="77"/>
                  </a:lnTo>
                  <a:lnTo>
                    <a:pt x="112" y="41"/>
                  </a:lnTo>
                  <a:lnTo>
                    <a:pt x="77" y="41"/>
                  </a:lnTo>
                  <a:lnTo>
                    <a:pt x="41" y="0"/>
                  </a:lnTo>
                  <a:lnTo>
                    <a:pt x="0" y="41"/>
                  </a:lnTo>
                  <a:lnTo>
                    <a:pt x="41" y="112"/>
                  </a:lnTo>
                  <a:lnTo>
                    <a:pt x="77" y="153"/>
                  </a:lnTo>
                </a:path>
              </a:pathLst>
            </a:custGeom>
            <a:solidFill>
              <a:srgbClr val="E9F8FD"/>
            </a:solidFill>
            <a:ln w="0">
              <a:solidFill>
                <a:srgbClr val="25221E"/>
              </a:solidFill>
              <a:prstDash val="solid"/>
              <a:round/>
              <a:headEnd/>
              <a:tailEnd/>
            </a:ln>
          </p:spPr>
          <p:txBody>
            <a:bodyPr/>
            <a:lstStyle/>
            <a:p>
              <a:endParaRPr lang="en-US"/>
            </a:p>
          </p:txBody>
        </p:sp>
        <p:sp>
          <p:nvSpPr>
            <p:cNvPr id="106" name="Freeform 107"/>
            <p:cNvSpPr>
              <a:spLocks/>
            </p:cNvSpPr>
            <p:nvPr/>
          </p:nvSpPr>
          <p:spPr bwMode="auto">
            <a:xfrm>
              <a:off x="2587" y="2791"/>
              <a:ext cx="14" cy="6"/>
            </a:xfrm>
            <a:custGeom>
              <a:avLst/>
              <a:gdLst>
                <a:gd name="T0" fmla="*/ 0 w 83"/>
                <a:gd name="T1" fmla="*/ 36 h 36"/>
                <a:gd name="T2" fmla="*/ 83 w 83"/>
                <a:gd name="T3" fmla="*/ 0 h 36"/>
                <a:gd name="T4" fmla="*/ 83 w 83"/>
                <a:gd name="T5" fmla="*/ 36 h 36"/>
                <a:gd name="T6" fmla="*/ 0 w 83"/>
                <a:gd name="T7" fmla="*/ 36 h 36"/>
                <a:gd name="T8" fmla="*/ 0 60000 65536"/>
                <a:gd name="T9" fmla="*/ 0 60000 65536"/>
                <a:gd name="T10" fmla="*/ 0 60000 65536"/>
                <a:gd name="T11" fmla="*/ 0 60000 65536"/>
                <a:gd name="T12" fmla="*/ 0 w 83"/>
                <a:gd name="T13" fmla="*/ 0 h 36"/>
                <a:gd name="T14" fmla="*/ 83 w 83"/>
                <a:gd name="T15" fmla="*/ 36 h 36"/>
              </a:gdLst>
              <a:ahLst/>
              <a:cxnLst>
                <a:cxn ang="T8">
                  <a:pos x="T0" y="T1"/>
                </a:cxn>
                <a:cxn ang="T9">
                  <a:pos x="T2" y="T3"/>
                </a:cxn>
                <a:cxn ang="T10">
                  <a:pos x="T4" y="T5"/>
                </a:cxn>
                <a:cxn ang="T11">
                  <a:pos x="T6" y="T7"/>
                </a:cxn>
              </a:cxnLst>
              <a:rect l="T12" t="T13" r="T14" b="T15"/>
              <a:pathLst>
                <a:path w="83" h="36">
                  <a:moveTo>
                    <a:pt x="0" y="36"/>
                  </a:moveTo>
                  <a:lnTo>
                    <a:pt x="83" y="0"/>
                  </a:lnTo>
                  <a:lnTo>
                    <a:pt x="83" y="36"/>
                  </a:lnTo>
                  <a:lnTo>
                    <a:pt x="0" y="36"/>
                  </a:lnTo>
                  <a:close/>
                </a:path>
              </a:pathLst>
            </a:custGeom>
            <a:solidFill>
              <a:srgbClr val="E9F8FD"/>
            </a:solidFill>
            <a:ln w="9525">
              <a:noFill/>
              <a:round/>
              <a:headEnd/>
              <a:tailEnd/>
            </a:ln>
          </p:spPr>
          <p:txBody>
            <a:bodyPr/>
            <a:lstStyle/>
            <a:p>
              <a:endParaRPr lang="en-US"/>
            </a:p>
          </p:txBody>
        </p:sp>
        <p:sp>
          <p:nvSpPr>
            <p:cNvPr id="107" name="Freeform 108"/>
            <p:cNvSpPr>
              <a:spLocks/>
            </p:cNvSpPr>
            <p:nvPr/>
          </p:nvSpPr>
          <p:spPr bwMode="auto">
            <a:xfrm>
              <a:off x="2587" y="2791"/>
              <a:ext cx="14" cy="6"/>
            </a:xfrm>
            <a:custGeom>
              <a:avLst/>
              <a:gdLst>
                <a:gd name="T0" fmla="*/ 0 w 83"/>
                <a:gd name="T1" fmla="*/ 36 h 36"/>
                <a:gd name="T2" fmla="*/ 83 w 83"/>
                <a:gd name="T3" fmla="*/ 0 h 36"/>
                <a:gd name="T4" fmla="*/ 83 w 83"/>
                <a:gd name="T5" fmla="*/ 36 h 36"/>
                <a:gd name="T6" fmla="*/ 0 w 83"/>
                <a:gd name="T7" fmla="*/ 36 h 36"/>
                <a:gd name="T8" fmla="*/ 0 60000 65536"/>
                <a:gd name="T9" fmla="*/ 0 60000 65536"/>
                <a:gd name="T10" fmla="*/ 0 60000 65536"/>
                <a:gd name="T11" fmla="*/ 0 60000 65536"/>
                <a:gd name="T12" fmla="*/ 0 w 83"/>
                <a:gd name="T13" fmla="*/ 0 h 36"/>
                <a:gd name="T14" fmla="*/ 83 w 83"/>
                <a:gd name="T15" fmla="*/ 36 h 36"/>
              </a:gdLst>
              <a:ahLst/>
              <a:cxnLst>
                <a:cxn ang="T8">
                  <a:pos x="T0" y="T1"/>
                </a:cxn>
                <a:cxn ang="T9">
                  <a:pos x="T2" y="T3"/>
                </a:cxn>
                <a:cxn ang="T10">
                  <a:pos x="T4" y="T5"/>
                </a:cxn>
                <a:cxn ang="T11">
                  <a:pos x="T6" y="T7"/>
                </a:cxn>
              </a:cxnLst>
              <a:rect l="T12" t="T13" r="T14" b="T15"/>
              <a:pathLst>
                <a:path w="83" h="36">
                  <a:moveTo>
                    <a:pt x="0" y="36"/>
                  </a:moveTo>
                  <a:lnTo>
                    <a:pt x="83" y="0"/>
                  </a:lnTo>
                  <a:lnTo>
                    <a:pt x="83" y="36"/>
                  </a:lnTo>
                  <a:lnTo>
                    <a:pt x="0" y="36"/>
                  </a:lnTo>
                </a:path>
              </a:pathLst>
            </a:custGeom>
            <a:noFill/>
            <a:ln w="0">
              <a:solidFill>
                <a:srgbClr val="25221E"/>
              </a:solidFill>
              <a:prstDash val="solid"/>
              <a:round/>
              <a:headEnd/>
              <a:tailEnd/>
            </a:ln>
          </p:spPr>
          <p:txBody>
            <a:bodyPr/>
            <a:lstStyle/>
            <a:p>
              <a:endParaRPr lang="en-US"/>
            </a:p>
          </p:txBody>
        </p:sp>
        <p:sp>
          <p:nvSpPr>
            <p:cNvPr id="108" name="Freeform 109"/>
            <p:cNvSpPr>
              <a:spLocks/>
            </p:cNvSpPr>
            <p:nvPr/>
          </p:nvSpPr>
          <p:spPr bwMode="auto">
            <a:xfrm>
              <a:off x="2576" y="2773"/>
              <a:ext cx="13" cy="13"/>
            </a:xfrm>
            <a:custGeom>
              <a:avLst/>
              <a:gdLst>
                <a:gd name="T0" fmla="*/ 35 w 76"/>
                <a:gd name="T1" fmla="*/ 0 h 76"/>
                <a:gd name="T2" fmla="*/ 43 w 76"/>
                <a:gd name="T3" fmla="*/ 1 h 76"/>
                <a:gd name="T4" fmla="*/ 51 w 76"/>
                <a:gd name="T5" fmla="*/ 3 h 76"/>
                <a:gd name="T6" fmla="*/ 58 w 76"/>
                <a:gd name="T7" fmla="*/ 6 h 76"/>
                <a:gd name="T8" fmla="*/ 64 w 76"/>
                <a:gd name="T9" fmla="*/ 11 h 76"/>
                <a:gd name="T10" fmla="*/ 70 w 76"/>
                <a:gd name="T11" fmla="*/ 16 h 76"/>
                <a:gd name="T12" fmla="*/ 73 w 76"/>
                <a:gd name="T13" fmla="*/ 22 h 76"/>
                <a:gd name="T14" fmla="*/ 75 w 76"/>
                <a:gd name="T15" fmla="*/ 29 h 76"/>
                <a:gd name="T16" fmla="*/ 76 w 76"/>
                <a:gd name="T17" fmla="*/ 35 h 76"/>
                <a:gd name="T18" fmla="*/ 75 w 76"/>
                <a:gd name="T19" fmla="*/ 42 h 76"/>
                <a:gd name="T20" fmla="*/ 73 w 76"/>
                <a:gd name="T21" fmla="*/ 50 h 76"/>
                <a:gd name="T22" fmla="*/ 70 w 76"/>
                <a:gd name="T23" fmla="*/ 56 h 76"/>
                <a:gd name="T24" fmla="*/ 64 w 76"/>
                <a:gd name="T25" fmla="*/ 63 h 76"/>
                <a:gd name="T26" fmla="*/ 58 w 76"/>
                <a:gd name="T27" fmla="*/ 68 h 76"/>
                <a:gd name="T28" fmla="*/ 51 w 76"/>
                <a:gd name="T29" fmla="*/ 73 h 76"/>
                <a:gd name="T30" fmla="*/ 43 w 76"/>
                <a:gd name="T31" fmla="*/ 76 h 76"/>
                <a:gd name="T32" fmla="*/ 35 w 76"/>
                <a:gd name="T33" fmla="*/ 76 h 76"/>
                <a:gd name="T34" fmla="*/ 29 w 76"/>
                <a:gd name="T35" fmla="*/ 76 h 76"/>
                <a:gd name="T36" fmla="*/ 22 w 76"/>
                <a:gd name="T37" fmla="*/ 73 h 76"/>
                <a:gd name="T38" fmla="*/ 16 w 76"/>
                <a:gd name="T39" fmla="*/ 68 h 76"/>
                <a:gd name="T40" fmla="*/ 11 w 76"/>
                <a:gd name="T41" fmla="*/ 63 h 76"/>
                <a:gd name="T42" fmla="*/ 6 w 76"/>
                <a:gd name="T43" fmla="*/ 56 h 76"/>
                <a:gd name="T44" fmla="*/ 2 w 76"/>
                <a:gd name="T45" fmla="*/ 50 h 76"/>
                <a:gd name="T46" fmla="*/ 0 w 76"/>
                <a:gd name="T47" fmla="*/ 42 h 76"/>
                <a:gd name="T48" fmla="*/ 0 w 76"/>
                <a:gd name="T49" fmla="*/ 35 h 76"/>
                <a:gd name="T50" fmla="*/ 0 w 76"/>
                <a:gd name="T51" fmla="*/ 29 h 76"/>
                <a:gd name="T52" fmla="*/ 2 w 76"/>
                <a:gd name="T53" fmla="*/ 22 h 76"/>
                <a:gd name="T54" fmla="*/ 6 w 76"/>
                <a:gd name="T55" fmla="*/ 16 h 76"/>
                <a:gd name="T56" fmla="*/ 11 w 76"/>
                <a:gd name="T57" fmla="*/ 11 h 76"/>
                <a:gd name="T58" fmla="*/ 16 w 76"/>
                <a:gd name="T59" fmla="*/ 6 h 76"/>
                <a:gd name="T60" fmla="*/ 22 w 76"/>
                <a:gd name="T61" fmla="*/ 3 h 76"/>
                <a:gd name="T62" fmla="*/ 29 w 76"/>
                <a:gd name="T63" fmla="*/ 1 h 76"/>
                <a:gd name="T64" fmla="*/ 35 w 76"/>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6"/>
                <a:gd name="T101" fmla="*/ 76 w 76"/>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close/>
                </a:path>
              </a:pathLst>
            </a:custGeom>
            <a:solidFill>
              <a:srgbClr val="C3C3C2"/>
            </a:solidFill>
            <a:ln w="9525">
              <a:noFill/>
              <a:round/>
              <a:headEnd/>
              <a:tailEnd/>
            </a:ln>
          </p:spPr>
          <p:txBody>
            <a:bodyPr/>
            <a:lstStyle/>
            <a:p>
              <a:endParaRPr lang="en-US"/>
            </a:p>
          </p:txBody>
        </p:sp>
        <p:sp>
          <p:nvSpPr>
            <p:cNvPr id="109" name="Freeform 110"/>
            <p:cNvSpPr>
              <a:spLocks/>
            </p:cNvSpPr>
            <p:nvPr/>
          </p:nvSpPr>
          <p:spPr bwMode="auto">
            <a:xfrm>
              <a:off x="2576" y="2773"/>
              <a:ext cx="13" cy="13"/>
            </a:xfrm>
            <a:custGeom>
              <a:avLst/>
              <a:gdLst>
                <a:gd name="T0" fmla="*/ 35 w 76"/>
                <a:gd name="T1" fmla="*/ 0 h 76"/>
                <a:gd name="T2" fmla="*/ 43 w 76"/>
                <a:gd name="T3" fmla="*/ 1 h 76"/>
                <a:gd name="T4" fmla="*/ 51 w 76"/>
                <a:gd name="T5" fmla="*/ 3 h 76"/>
                <a:gd name="T6" fmla="*/ 58 w 76"/>
                <a:gd name="T7" fmla="*/ 6 h 76"/>
                <a:gd name="T8" fmla="*/ 64 w 76"/>
                <a:gd name="T9" fmla="*/ 11 h 76"/>
                <a:gd name="T10" fmla="*/ 70 w 76"/>
                <a:gd name="T11" fmla="*/ 16 h 76"/>
                <a:gd name="T12" fmla="*/ 73 w 76"/>
                <a:gd name="T13" fmla="*/ 22 h 76"/>
                <a:gd name="T14" fmla="*/ 75 w 76"/>
                <a:gd name="T15" fmla="*/ 29 h 76"/>
                <a:gd name="T16" fmla="*/ 76 w 76"/>
                <a:gd name="T17" fmla="*/ 35 h 76"/>
                <a:gd name="T18" fmla="*/ 75 w 76"/>
                <a:gd name="T19" fmla="*/ 42 h 76"/>
                <a:gd name="T20" fmla="*/ 73 w 76"/>
                <a:gd name="T21" fmla="*/ 50 h 76"/>
                <a:gd name="T22" fmla="*/ 70 w 76"/>
                <a:gd name="T23" fmla="*/ 56 h 76"/>
                <a:gd name="T24" fmla="*/ 64 w 76"/>
                <a:gd name="T25" fmla="*/ 63 h 76"/>
                <a:gd name="T26" fmla="*/ 58 w 76"/>
                <a:gd name="T27" fmla="*/ 68 h 76"/>
                <a:gd name="T28" fmla="*/ 51 w 76"/>
                <a:gd name="T29" fmla="*/ 73 h 76"/>
                <a:gd name="T30" fmla="*/ 43 w 76"/>
                <a:gd name="T31" fmla="*/ 76 h 76"/>
                <a:gd name="T32" fmla="*/ 35 w 76"/>
                <a:gd name="T33" fmla="*/ 76 h 76"/>
                <a:gd name="T34" fmla="*/ 29 w 76"/>
                <a:gd name="T35" fmla="*/ 76 h 76"/>
                <a:gd name="T36" fmla="*/ 22 w 76"/>
                <a:gd name="T37" fmla="*/ 73 h 76"/>
                <a:gd name="T38" fmla="*/ 16 w 76"/>
                <a:gd name="T39" fmla="*/ 68 h 76"/>
                <a:gd name="T40" fmla="*/ 11 w 76"/>
                <a:gd name="T41" fmla="*/ 63 h 76"/>
                <a:gd name="T42" fmla="*/ 6 w 76"/>
                <a:gd name="T43" fmla="*/ 56 h 76"/>
                <a:gd name="T44" fmla="*/ 2 w 76"/>
                <a:gd name="T45" fmla="*/ 50 h 76"/>
                <a:gd name="T46" fmla="*/ 0 w 76"/>
                <a:gd name="T47" fmla="*/ 42 h 76"/>
                <a:gd name="T48" fmla="*/ 0 w 76"/>
                <a:gd name="T49" fmla="*/ 35 h 76"/>
                <a:gd name="T50" fmla="*/ 0 w 76"/>
                <a:gd name="T51" fmla="*/ 29 h 76"/>
                <a:gd name="T52" fmla="*/ 2 w 76"/>
                <a:gd name="T53" fmla="*/ 22 h 76"/>
                <a:gd name="T54" fmla="*/ 6 w 76"/>
                <a:gd name="T55" fmla="*/ 16 h 76"/>
                <a:gd name="T56" fmla="*/ 11 w 76"/>
                <a:gd name="T57" fmla="*/ 11 h 76"/>
                <a:gd name="T58" fmla="*/ 16 w 76"/>
                <a:gd name="T59" fmla="*/ 6 h 76"/>
                <a:gd name="T60" fmla="*/ 22 w 76"/>
                <a:gd name="T61" fmla="*/ 3 h 76"/>
                <a:gd name="T62" fmla="*/ 29 w 76"/>
                <a:gd name="T63" fmla="*/ 1 h 76"/>
                <a:gd name="T64" fmla="*/ 35 w 76"/>
                <a:gd name="T65" fmla="*/ 0 h 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
                <a:gd name="T100" fmla="*/ 0 h 76"/>
                <a:gd name="T101" fmla="*/ 76 w 76"/>
                <a:gd name="T102" fmla="*/ 76 h 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path>
              </a:pathLst>
            </a:custGeom>
            <a:noFill/>
            <a:ln w="0">
              <a:solidFill>
                <a:srgbClr val="25221E"/>
              </a:solidFill>
              <a:prstDash val="solid"/>
              <a:round/>
              <a:headEnd/>
              <a:tailEnd/>
            </a:ln>
          </p:spPr>
          <p:txBody>
            <a:bodyPr/>
            <a:lstStyle/>
            <a:p>
              <a:endParaRPr lang="en-US"/>
            </a:p>
          </p:txBody>
        </p:sp>
        <p:sp>
          <p:nvSpPr>
            <p:cNvPr id="110" name="Freeform 111"/>
            <p:cNvSpPr>
              <a:spLocks/>
            </p:cNvSpPr>
            <p:nvPr/>
          </p:nvSpPr>
          <p:spPr bwMode="auto">
            <a:xfrm>
              <a:off x="2556" y="2753"/>
              <a:ext cx="31" cy="13"/>
            </a:xfrm>
            <a:custGeom>
              <a:avLst/>
              <a:gdLst>
                <a:gd name="T0" fmla="*/ 0 w 188"/>
                <a:gd name="T1" fmla="*/ 77 h 77"/>
                <a:gd name="T2" fmla="*/ 153 w 188"/>
                <a:gd name="T3" fmla="*/ 77 h 77"/>
                <a:gd name="T4" fmla="*/ 188 w 188"/>
                <a:gd name="T5" fmla="*/ 0 h 77"/>
                <a:gd name="T6" fmla="*/ 41 w 188"/>
                <a:gd name="T7" fmla="*/ 0 h 77"/>
                <a:gd name="T8" fmla="*/ 0 w 188"/>
                <a:gd name="T9" fmla="*/ 77 h 77"/>
                <a:gd name="T10" fmla="*/ 0 60000 65536"/>
                <a:gd name="T11" fmla="*/ 0 60000 65536"/>
                <a:gd name="T12" fmla="*/ 0 60000 65536"/>
                <a:gd name="T13" fmla="*/ 0 60000 65536"/>
                <a:gd name="T14" fmla="*/ 0 60000 65536"/>
                <a:gd name="T15" fmla="*/ 0 w 188"/>
                <a:gd name="T16" fmla="*/ 0 h 77"/>
                <a:gd name="T17" fmla="*/ 188 w 188"/>
                <a:gd name="T18" fmla="*/ 77 h 77"/>
              </a:gdLst>
              <a:ahLst/>
              <a:cxnLst>
                <a:cxn ang="T10">
                  <a:pos x="T0" y="T1"/>
                </a:cxn>
                <a:cxn ang="T11">
                  <a:pos x="T2" y="T3"/>
                </a:cxn>
                <a:cxn ang="T12">
                  <a:pos x="T4" y="T5"/>
                </a:cxn>
                <a:cxn ang="T13">
                  <a:pos x="T6" y="T7"/>
                </a:cxn>
                <a:cxn ang="T14">
                  <a:pos x="T8" y="T9"/>
                </a:cxn>
              </a:cxnLst>
              <a:rect l="T15" t="T16" r="T17" b="T18"/>
              <a:pathLst>
                <a:path w="188" h="77">
                  <a:moveTo>
                    <a:pt x="0" y="77"/>
                  </a:moveTo>
                  <a:lnTo>
                    <a:pt x="153" y="77"/>
                  </a:lnTo>
                  <a:lnTo>
                    <a:pt x="188" y="0"/>
                  </a:lnTo>
                  <a:lnTo>
                    <a:pt x="41" y="0"/>
                  </a:lnTo>
                  <a:lnTo>
                    <a:pt x="0" y="77"/>
                  </a:lnTo>
                  <a:close/>
                </a:path>
              </a:pathLst>
            </a:custGeom>
            <a:solidFill>
              <a:srgbClr val="C3C3C2"/>
            </a:solidFill>
            <a:ln w="9525">
              <a:noFill/>
              <a:round/>
              <a:headEnd/>
              <a:tailEnd/>
            </a:ln>
          </p:spPr>
          <p:txBody>
            <a:bodyPr/>
            <a:lstStyle/>
            <a:p>
              <a:endParaRPr lang="en-US"/>
            </a:p>
          </p:txBody>
        </p:sp>
        <p:sp>
          <p:nvSpPr>
            <p:cNvPr id="111" name="Freeform 112"/>
            <p:cNvSpPr>
              <a:spLocks/>
            </p:cNvSpPr>
            <p:nvPr/>
          </p:nvSpPr>
          <p:spPr bwMode="auto">
            <a:xfrm>
              <a:off x="2556" y="2753"/>
              <a:ext cx="31" cy="13"/>
            </a:xfrm>
            <a:custGeom>
              <a:avLst/>
              <a:gdLst>
                <a:gd name="T0" fmla="*/ 0 w 188"/>
                <a:gd name="T1" fmla="*/ 77 h 77"/>
                <a:gd name="T2" fmla="*/ 153 w 188"/>
                <a:gd name="T3" fmla="*/ 77 h 77"/>
                <a:gd name="T4" fmla="*/ 188 w 188"/>
                <a:gd name="T5" fmla="*/ 0 h 77"/>
                <a:gd name="T6" fmla="*/ 41 w 188"/>
                <a:gd name="T7" fmla="*/ 0 h 77"/>
                <a:gd name="T8" fmla="*/ 0 w 188"/>
                <a:gd name="T9" fmla="*/ 77 h 77"/>
                <a:gd name="T10" fmla="*/ 0 60000 65536"/>
                <a:gd name="T11" fmla="*/ 0 60000 65536"/>
                <a:gd name="T12" fmla="*/ 0 60000 65536"/>
                <a:gd name="T13" fmla="*/ 0 60000 65536"/>
                <a:gd name="T14" fmla="*/ 0 60000 65536"/>
                <a:gd name="T15" fmla="*/ 0 w 188"/>
                <a:gd name="T16" fmla="*/ 0 h 77"/>
                <a:gd name="T17" fmla="*/ 188 w 188"/>
                <a:gd name="T18" fmla="*/ 77 h 77"/>
              </a:gdLst>
              <a:ahLst/>
              <a:cxnLst>
                <a:cxn ang="T10">
                  <a:pos x="T0" y="T1"/>
                </a:cxn>
                <a:cxn ang="T11">
                  <a:pos x="T2" y="T3"/>
                </a:cxn>
                <a:cxn ang="T12">
                  <a:pos x="T4" y="T5"/>
                </a:cxn>
                <a:cxn ang="T13">
                  <a:pos x="T6" y="T7"/>
                </a:cxn>
                <a:cxn ang="T14">
                  <a:pos x="T8" y="T9"/>
                </a:cxn>
              </a:cxnLst>
              <a:rect l="T15" t="T16" r="T17" b="T18"/>
              <a:pathLst>
                <a:path w="188" h="77">
                  <a:moveTo>
                    <a:pt x="0" y="77"/>
                  </a:moveTo>
                  <a:lnTo>
                    <a:pt x="153" y="77"/>
                  </a:lnTo>
                  <a:lnTo>
                    <a:pt x="188" y="0"/>
                  </a:lnTo>
                  <a:lnTo>
                    <a:pt x="41" y="0"/>
                  </a:lnTo>
                  <a:lnTo>
                    <a:pt x="0" y="77"/>
                  </a:lnTo>
                </a:path>
              </a:pathLst>
            </a:custGeom>
            <a:solidFill>
              <a:srgbClr val="E9F8FD"/>
            </a:solidFill>
            <a:ln w="0">
              <a:solidFill>
                <a:srgbClr val="25221E"/>
              </a:solidFill>
              <a:prstDash val="solid"/>
              <a:round/>
              <a:headEnd/>
              <a:tailEnd/>
            </a:ln>
          </p:spPr>
          <p:txBody>
            <a:bodyPr/>
            <a:lstStyle/>
            <a:p>
              <a:endParaRPr lang="en-US"/>
            </a:p>
          </p:txBody>
        </p:sp>
        <p:sp>
          <p:nvSpPr>
            <p:cNvPr id="112" name="Freeform 113"/>
            <p:cNvSpPr>
              <a:spLocks/>
            </p:cNvSpPr>
            <p:nvPr/>
          </p:nvSpPr>
          <p:spPr bwMode="auto">
            <a:xfrm>
              <a:off x="2423" y="2696"/>
              <a:ext cx="32" cy="19"/>
            </a:xfrm>
            <a:custGeom>
              <a:avLst/>
              <a:gdLst>
                <a:gd name="T0" fmla="*/ 0 w 196"/>
                <a:gd name="T1" fmla="*/ 77 h 119"/>
                <a:gd name="T2" fmla="*/ 78 w 196"/>
                <a:gd name="T3" fmla="*/ 119 h 119"/>
                <a:gd name="T4" fmla="*/ 155 w 196"/>
                <a:gd name="T5" fmla="*/ 119 h 119"/>
                <a:gd name="T6" fmla="*/ 196 w 196"/>
                <a:gd name="T7" fmla="*/ 41 h 119"/>
                <a:gd name="T8" fmla="*/ 119 w 196"/>
                <a:gd name="T9" fmla="*/ 0 h 119"/>
                <a:gd name="T10" fmla="*/ 43 w 196"/>
                <a:gd name="T11" fmla="*/ 41 h 119"/>
                <a:gd name="T12" fmla="*/ 0 w 196"/>
                <a:gd name="T13" fmla="*/ 77 h 119"/>
                <a:gd name="T14" fmla="*/ 0 60000 65536"/>
                <a:gd name="T15" fmla="*/ 0 60000 65536"/>
                <a:gd name="T16" fmla="*/ 0 60000 65536"/>
                <a:gd name="T17" fmla="*/ 0 60000 65536"/>
                <a:gd name="T18" fmla="*/ 0 60000 65536"/>
                <a:gd name="T19" fmla="*/ 0 60000 65536"/>
                <a:gd name="T20" fmla="*/ 0 60000 65536"/>
                <a:gd name="T21" fmla="*/ 0 w 196"/>
                <a:gd name="T22" fmla="*/ 0 h 119"/>
                <a:gd name="T23" fmla="*/ 196 w 196"/>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19">
                  <a:moveTo>
                    <a:pt x="0" y="77"/>
                  </a:moveTo>
                  <a:lnTo>
                    <a:pt x="78" y="119"/>
                  </a:lnTo>
                  <a:lnTo>
                    <a:pt x="155" y="119"/>
                  </a:lnTo>
                  <a:lnTo>
                    <a:pt x="196" y="41"/>
                  </a:lnTo>
                  <a:lnTo>
                    <a:pt x="119" y="0"/>
                  </a:lnTo>
                  <a:lnTo>
                    <a:pt x="43" y="41"/>
                  </a:lnTo>
                  <a:lnTo>
                    <a:pt x="0" y="77"/>
                  </a:lnTo>
                  <a:close/>
                </a:path>
              </a:pathLst>
            </a:custGeom>
            <a:solidFill>
              <a:srgbClr val="C3C3C2"/>
            </a:solidFill>
            <a:ln w="9525">
              <a:noFill/>
              <a:round/>
              <a:headEnd/>
              <a:tailEnd/>
            </a:ln>
          </p:spPr>
          <p:txBody>
            <a:bodyPr/>
            <a:lstStyle/>
            <a:p>
              <a:endParaRPr lang="en-US"/>
            </a:p>
          </p:txBody>
        </p:sp>
        <p:sp>
          <p:nvSpPr>
            <p:cNvPr id="113" name="Freeform 114"/>
            <p:cNvSpPr>
              <a:spLocks/>
            </p:cNvSpPr>
            <p:nvPr/>
          </p:nvSpPr>
          <p:spPr bwMode="auto">
            <a:xfrm>
              <a:off x="2423" y="2696"/>
              <a:ext cx="32" cy="19"/>
            </a:xfrm>
            <a:custGeom>
              <a:avLst/>
              <a:gdLst>
                <a:gd name="T0" fmla="*/ 0 w 196"/>
                <a:gd name="T1" fmla="*/ 77 h 119"/>
                <a:gd name="T2" fmla="*/ 78 w 196"/>
                <a:gd name="T3" fmla="*/ 119 h 119"/>
                <a:gd name="T4" fmla="*/ 155 w 196"/>
                <a:gd name="T5" fmla="*/ 119 h 119"/>
                <a:gd name="T6" fmla="*/ 196 w 196"/>
                <a:gd name="T7" fmla="*/ 41 h 119"/>
                <a:gd name="T8" fmla="*/ 119 w 196"/>
                <a:gd name="T9" fmla="*/ 0 h 119"/>
                <a:gd name="T10" fmla="*/ 43 w 196"/>
                <a:gd name="T11" fmla="*/ 41 h 119"/>
                <a:gd name="T12" fmla="*/ 0 w 196"/>
                <a:gd name="T13" fmla="*/ 77 h 119"/>
                <a:gd name="T14" fmla="*/ 0 60000 65536"/>
                <a:gd name="T15" fmla="*/ 0 60000 65536"/>
                <a:gd name="T16" fmla="*/ 0 60000 65536"/>
                <a:gd name="T17" fmla="*/ 0 60000 65536"/>
                <a:gd name="T18" fmla="*/ 0 60000 65536"/>
                <a:gd name="T19" fmla="*/ 0 60000 65536"/>
                <a:gd name="T20" fmla="*/ 0 60000 65536"/>
                <a:gd name="T21" fmla="*/ 0 w 196"/>
                <a:gd name="T22" fmla="*/ 0 h 119"/>
                <a:gd name="T23" fmla="*/ 196 w 196"/>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 h="119">
                  <a:moveTo>
                    <a:pt x="0" y="77"/>
                  </a:moveTo>
                  <a:lnTo>
                    <a:pt x="78" y="119"/>
                  </a:lnTo>
                  <a:lnTo>
                    <a:pt x="155" y="119"/>
                  </a:lnTo>
                  <a:lnTo>
                    <a:pt x="196" y="41"/>
                  </a:lnTo>
                  <a:lnTo>
                    <a:pt x="119" y="0"/>
                  </a:lnTo>
                  <a:lnTo>
                    <a:pt x="43" y="41"/>
                  </a:lnTo>
                  <a:lnTo>
                    <a:pt x="0" y="77"/>
                  </a:lnTo>
                </a:path>
              </a:pathLst>
            </a:custGeom>
            <a:solidFill>
              <a:srgbClr val="E9F8FD"/>
            </a:solidFill>
            <a:ln w="0">
              <a:solidFill>
                <a:srgbClr val="25221E"/>
              </a:solidFill>
              <a:prstDash val="solid"/>
              <a:round/>
              <a:headEnd/>
              <a:tailEnd/>
            </a:ln>
          </p:spPr>
          <p:txBody>
            <a:bodyPr/>
            <a:lstStyle/>
            <a:p>
              <a:endParaRPr lang="en-US"/>
            </a:p>
          </p:txBody>
        </p:sp>
        <p:sp>
          <p:nvSpPr>
            <p:cNvPr id="114" name="Freeform 115"/>
            <p:cNvSpPr>
              <a:spLocks/>
            </p:cNvSpPr>
            <p:nvPr/>
          </p:nvSpPr>
          <p:spPr bwMode="auto">
            <a:xfrm>
              <a:off x="2398" y="2696"/>
              <a:ext cx="12" cy="19"/>
            </a:xfrm>
            <a:custGeom>
              <a:avLst/>
              <a:gdLst>
                <a:gd name="T0" fmla="*/ 0 w 71"/>
                <a:gd name="T1" fmla="*/ 119 h 119"/>
                <a:gd name="T2" fmla="*/ 71 w 71"/>
                <a:gd name="T3" fmla="*/ 41 h 119"/>
                <a:gd name="T4" fmla="*/ 71 w 71"/>
                <a:gd name="T5" fmla="*/ 0 h 119"/>
                <a:gd name="T6" fmla="*/ 0 w 71"/>
                <a:gd name="T7" fmla="*/ 77 h 119"/>
                <a:gd name="T8" fmla="*/ 0 w 71"/>
                <a:gd name="T9" fmla="*/ 119 h 119"/>
                <a:gd name="T10" fmla="*/ 0 60000 65536"/>
                <a:gd name="T11" fmla="*/ 0 60000 65536"/>
                <a:gd name="T12" fmla="*/ 0 60000 65536"/>
                <a:gd name="T13" fmla="*/ 0 60000 65536"/>
                <a:gd name="T14" fmla="*/ 0 60000 65536"/>
                <a:gd name="T15" fmla="*/ 0 w 71"/>
                <a:gd name="T16" fmla="*/ 0 h 119"/>
                <a:gd name="T17" fmla="*/ 71 w 71"/>
                <a:gd name="T18" fmla="*/ 119 h 119"/>
              </a:gdLst>
              <a:ahLst/>
              <a:cxnLst>
                <a:cxn ang="T10">
                  <a:pos x="T0" y="T1"/>
                </a:cxn>
                <a:cxn ang="T11">
                  <a:pos x="T2" y="T3"/>
                </a:cxn>
                <a:cxn ang="T12">
                  <a:pos x="T4" y="T5"/>
                </a:cxn>
                <a:cxn ang="T13">
                  <a:pos x="T6" y="T7"/>
                </a:cxn>
                <a:cxn ang="T14">
                  <a:pos x="T8" y="T9"/>
                </a:cxn>
              </a:cxnLst>
              <a:rect l="T15" t="T16" r="T17" b="T18"/>
              <a:pathLst>
                <a:path w="71" h="119">
                  <a:moveTo>
                    <a:pt x="0" y="119"/>
                  </a:moveTo>
                  <a:lnTo>
                    <a:pt x="71" y="41"/>
                  </a:lnTo>
                  <a:lnTo>
                    <a:pt x="71" y="0"/>
                  </a:lnTo>
                  <a:lnTo>
                    <a:pt x="0" y="77"/>
                  </a:lnTo>
                  <a:lnTo>
                    <a:pt x="0" y="119"/>
                  </a:lnTo>
                  <a:close/>
                </a:path>
              </a:pathLst>
            </a:custGeom>
            <a:solidFill>
              <a:srgbClr val="C3C3C2"/>
            </a:solidFill>
            <a:ln w="9525">
              <a:noFill/>
              <a:round/>
              <a:headEnd/>
              <a:tailEnd/>
            </a:ln>
          </p:spPr>
          <p:txBody>
            <a:bodyPr/>
            <a:lstStyle/>
            <a:p>
              <a:endParaRPr lang="en-US"/>
            </a:p>
          </p:txBody>
        </p:sp>
        <p:sp>
          <p:nvSpPr>
            <p:cNvPr id="115" name="Freeform 116"/>
            <p:cNvSpPr>
              <a:spLocks/>
            </p:cNvSpPr>
            <p:nvPr/>
          </p:nvSpPr>
          <p:spPr bwMode="auto">
            <a:xfrm>
              <a:off x="2398" y="2696"/>
              <a:ext cx="12" cy="19"/>
            </a:xfrm>
            <a:custGeom>
              <a:avLst/>
              <a:gdLst>
                <a:gd name="T0" fmla="*/ 0 w 71"/>
                <a:gd name="T1" fmla="*/ 119 h 119"/>
                <a:gd name="T2" fmla="*/ 71 w 71"/>
                <a:gd name="T3" fmla="*/ 41 h 119"/>
                <a:gd name="T4" fmla="*/ 71 w 71"/>
                <a:gd name="T5" fmla="*/ 0 h 119"/>
                <a:gd name="T6" fmla="*/ 0 w 71"/>
                <a:gd name="T7" fmla="*/ 77 h 119"/>
                <a:gd name="T8" fmla="*/ 0 w 71"/>
                <a:gd name="T9" fmla="*/ 119 h 119"/>
                <a:gd name="T10" fmla="*/ 0 60000 65536"/>
                <a:gd name="T11" fmla="*/ 0 60000 65536"/>
                <a:gd name="T12" fmla="*/ 0 60000 65536"/>
                <a:gd name="T13" fmla="*/ 0 60000 65536"/>
                <a:gd name="T14" fmla="*/ 0 60000 65536"/>
                <a:gd name="T15" fmla="*/ 0 w 71"/>
                <a:gd name="T16" fmla="*/ 0 h 119"/>
                <a:gd name="T17" fmla="*/ 71 w 71"/>
                <a:gd name="T18" fmla="*/ 119 h 119"/>
              </a:gdLst>
              <a:ahLst/>
              <a:cxnLst>
                <a:cxn ang="T10">
                  <a:pos x="T0" y="T1"/>
                </a:cxn>
                <a:cxn ang="T11">
                  <a:pos x="T2" y="T3"/>
                </a:cxn>
                <a:cxn ang="T12">
                  <a:pos x="T4" y="T5"/>
                </a:cxn>
                <a:cxn ang="T13">
                  <a:pos x="T6" y="T7"/>
                </a:cxn>
                <a:cxn ang="T14">
                  <a:pos x="T8" y="T9"/>
                </a:cxn>
              </a:cxnLst>
              <a:rect l="T15" t="T16" r="T17" b="T18"/>
              <a:pathLst>
                <a:path w="71" h="119">
                  <a:moveTo>
                    <a:pt x="0" y="119"/>
                  </a:moveTo>
                  <a:lnTo>
                    <a:pt x="71" y="41"/>
                  </a:lnTo>
                  <a:lnTo>
                    <a:pt x="71" y="0"/>
                  </a:lnTo>
                  <a:lnTo>
                    <a:pt x="0" y="77"/>
                  </a:lnTo>
                  <a:lnTo>
                    <a:pt x="0" y="119"/>
                  </a:lnTo>
                </a:path>
              </a:pathLst>
            </a:custGeom>
            <a:solidFill>
              <a:srgbClr val="FFFF00"/>
            </a:solidFill>
            <a:ln w="0">
              <a:solidFill>
                <a:srgbClr val="25221E"/>
              </a:solidFill>
              <a:prstDash val="solid"/>
              <a:round/>
              <a:headEnd/>
              <a:tailEnd/>
            </a:ln>
          </p:spPr>
          <p:txBody>
            <a:bodyPr/>
            <a:lstStyle/>
            <a:p>
              <a:endParaRPr lang="en-US"/>
            </a:p>
          </p:txBody>
        </p:sp>
        <p:sp>
          <p:nvSpPr>
            <p:cNvPr id="116" name="Freeform 117"/>
            <p:cNvSpPr>
              <a:spLocks/>
            </p:cNvSpPr>
            <p:nvPr/>
          </p:nvSpPr>
          <p:spPr bwMode="auto">
            <a:xfrm>
              <a:off x="2506" y="2727"/>
              <a:ext cx="31" cy="26"/>
            </a:xfrm>
            <a:custGeom>
              <a:avLst/>
              <a:gdLst>
                <a:gd name="T0" fmla="*/ 77 w 190"/>
                <a:gd name="T1" fmla="*/ 153 h 153"/>
                <a:gd name="T2" fmla="*/ 190 w 190"/>
                <a:gd name="T3" fmla="*/ 153 h 153"/>
                <a:gd name="T4" fmla="*/ 190 w 190"/>
                <a:gd name="T5" fmla="*/ 82 h 153"/>
                <a:gd name="T6" fmla="*/ 112 w 190"/>
                <a:gd name="T7" fmla="*/ 0 h 153"/>
                <a:gd name="T8" fmla="*/ 0 w 190"/>
                <a:gd name="T9" fmla="*/ 41 h 153"/>
                <a:gd name="T10" fmla="*/ 77 w 190"/>
                <a:gd name="T11" fmla="*/ 153 h 153"/>
                <a:gd name="T12" fmla="*/ 0 60000 65536"/>
                <a:gd name="T13" fmla="*/ 0 60000 65536"/>
                <a:gd name="T14" fmla="*/ 0 60000 65536"/>
                <a:gd name="T15" fmla="*/ 0 60000 65536"/>
                <a:gd name="T16" fmla="*/ 0 60000 65536"/>
                <a:gd name="T17" fmla="*/ 0 60000 65536"/>
                <a:gd name="T18" fmla="*/ 0 w 190"/>
                <a:gd name="T19" fmla="*/ 0 h 153"/>
                <a:gd name="T20" fmla="*/ 190 w 190"/>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90" h="153">
                  <a:moveTo>
                    <a:pt x="77" y="153"/>
                  </a:moveTo>
                  <a:lnTo>
                    <a:pt x="190" y="153"/>
                  </a:lnTo>
                  <a:lnTo>
                    <a:pt x="190" y="82"/>
                  </a:lnTo>
                  <a:lnTo>
                    <a:pt x="112" y="0"/>
                  </a:lnTo>
                  <a:lnTo>
                    <a:pt x="0" y="41"/>
                  </a:lnTo>
                  <a:lnTo>
                    <a:pt x="77" y="153"/>
                  </a:lnTo>
                  <a:close/>
                </a:path>
              </a:pathLst>
            </a:custGeom>
            <a:solidFill>
              <a:srgbClr val="C3C3C2"/>
            </a:solidFill>
            <a:ln w="9525">
              <a:noFill/>
              <a:round/>
              <a:headEnd/>
              <a:tailEnd/>
            </a:ln>
          </p:spPr>
          <p:txBody>
            <a:bodyPr/>
            <a:lstStyle/>
            <a:p>
              <a:endParaRPr lang="en-US"/>
            </a:p>
          </p:txBody>
        </p:sp>
        <p:sp>
          <p:nvSpPr>
            <p:cNvPr id="117" name="Freeform 118"/>
            <p:cNvSpPr>
              <a:spLocks/>
            </p:cNvSpPr>
            <p:nvPr/>
          </p:nvSpPr>
          <p:spPr bwMode="auto">
            <a:xfrm>
              <a:off x="2506" y="2727"/>
              <a:ext cx="31" cy="26"/>
            </a:xfrm>
            <a:custGeom>
              <a:avLst/>
              <a:gdLst>
                <a:gd name="T0" fmla="*/ 77 w 190"/>
                <a:gd name="T1" fmla="*/ 153 h 153"/>
                <a:gd name="T2" fmla="*/ 190 w 190"/>
                <a:gd name="T3" fmla="*/ 153 h 153"/>
                <a:gd name="T4" fmla="*/ 190 w 190"/>
                <a:gd name="T5" fmla="*/ 82 h 153"/>
                <a:gd name="T6" fmla="*/ 112 w 190"/>
                <a:gd name="T7" fmla="*/ 0 h 153"/>
                <a:gd name="T8" fmla="*/ 0 w 190"/>
                <a:gd name="T9" fmla="*/ 41 h 153"/>
                <a:gd name="T10" fmla="*/ 77 w 190"/>
                <a:gd name="T11" fmla="*/ 153 h 153"/>
                <a:gd name="T12" fmla="*/ 0 60000 65536"/>
                <a:gd name="T13" fmla="*/ 0 60000 65536"/>
                <a:gd name="T14" fmla="*/ 0 60000 65536"/>
                <a:gd name="T15" fmla="*/ 0 60000 65536"/>
                <a:gd name="T16" fmla="*/ 0 60000 65536"/>
                <a:gd name="T17" fmla="*/ 0 60000 65536"/>
                <a:gd name="T18" fmla="*/ 0 w 190"/>
                <a:gd name="T19" fmla="*/ 0 h 153"/>
                <a:gd name="T20" fmla="*/ 190 w 190"/>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190" h="153">
                  <a:moveTo>
                    <a:pt x="77" y="153"/>
                  </a:moveTo>
                  <a:lnTo>
                    <a:pt x="190" y="153"/>
                  </a:lnTo>
                  <a:lnTo>
                    <a:pt x="190" y="82"/>
                  </a:lnTo>
                  <a:lnTo>
                    <a:pt x="112" y="0"/>
                  </a:lnTo>
                  <a:lnTo>
                    <a:pt x="0" y="41"/>
                  </a:lnTo>
                  <a:lnTo>
                    <a:pt x="77" y="153"/>
                  </a:lnTo>
                </a:path>
              </a:pathLst>
            </a:custGeom>
            <a:solidFill>
              <a:srgbClr val="E9F8FD"/>
            </a:solidFill>
            <a:ln w="0">
              <a:solidFill>
                <a:srgbClr val="25221E"/>
              </a:solidFill>
              <a:prstDash val="solid"/>
              <a:round/>
              <a:headEnd/>
              <a:tailEnd/>
            </a:ln>
          </p:spPr>
          <p:txBody>
            <a:bodyPr/>
            <a:lstStyle/>
            <a:p>
              <a:endParaRPr lang="en-US"/>
            </a:p>
          </p:txBody>
        </p:sp>
        <p:sp>
          <p:nvSpPr>
            <p:cNvPr id="118" name="Freeform 119"/>
            <p:cNvSpPr>
              <a:spLocks/>
            </p:cNvSpPr>
            <p:nvPr/>
          </p:nvSpPr>
          <p:spPr bwMode="auto">
            <a:xfrm>
              <a:off x="1503" y="2320"/>
              <a:ext cx="481" cy="634"/>
            </a:xfrm>
            <a:custGeom>
              <a:avLst/>
              <a:gdLst>
                <a:gd name="T0" fmla="*/ 342 w 4484"/>
                <a:gd name="T1" fmla="*/ 720 h 3804"/>
                <a:gd name="T2" fmla="*/ 608 w 4484"/>
                <a:gd name="T3" fmla="*/ 951 h 3804"/>
                <a:gd name="T4" fmla="*/ 419 w 4484"/>
                <a:gd name="T5" fmla="*/ 1181 h 3804"/>
                <a:gd name="T6" fmla="*/ 383 w 4484"/>
                <a:gd name="T7" fmla="*/ 1027 h 3804"/>
                <a:gd name="T8" fmla="*/ 117 w 4484"/>
                <a:gd name="T9" fmla="*/ 1293 h 3804"/>
                <a:gd name="T10" fmla="*/ 266 w 4484"/>
                <a:gd name="T11" fmla="*/ 1524 h 3804"/>
                <a:gd name="T12" fmla="*/ 644 w 4484"/>
                <a:gd name="T13" fmla="*/ 1446 h 3804"/>
                <a:gd name="T14" fmla="*/ 531 w 4484"/>
                <a:gd name="T15" fmla="*/ 1748 h 3804"/>
                <a:gd name="T16" fmla="*/ 419 w 4484"/>
                <a:gd name="T17" fmla="*/ 1861 h 3804"/>
                <a:gd name="T18" fmla="*/ 230 w 4484"/>
                <a:gd name="T19" fmla="*/ 1937 h 3804"/>
                <a:gd name="T20" fmla="*/ 153 w 4484"/>
                <a:gd name="T21" fmla="*/ 2321 h 3804"/>
                <a:gd name="T22" fmla="*/ 266 w 4484"/>
                <a:gd name="T23" fmla="*/ 2546 h 3804"/>
                <a:gd name="T24" fmla="*/ 531 w 4484"/>
                <a:gd name="T25" fmla="*/ 2663 h 3804"/>
                <a:gd name="T26" fmla="*/ 531 w 4484"/>
                <a:gd name="T27" fmla="*/ 2853 h 3804"/>
                <a:gd name="T28" fmla="*/ 839 w 4484"/>
                <a:gd name="T29" fmla="*/ 2929 h 3804"/>
                <a:gd name="T30" fmla="*/ 992 w 4484"/>
                <a:gd name="T31" fmla="*/ 2965 h 3804"/>
                <a:gd name="T32" fmla="*/ 685 w 4484"/>
                <a:gd name="T33" fmla="*/ 3349 h 3804"/>
                <a:gd name="T34" fmla="*/ 454 w 4484"/>
                <a:gd name="T35" fmla="*/ 3497 h 3804"/>
                <a:gd name="T36" fmla="*/ 76 w 4484"/>
                <a:gd name="T37" fmla="*/ 3685 h 3804"/>
                <a:gd name="T38" fmla="*/ 76 w 4484"/>
                <a:gd name="T39" fmla="*/ 3804 h 3804"/>
                <a:gd name="T40" fmla="*/ 685 w 4484"/>
                <a:gd name="T41" fmla="*/ 3538 h 3804"/>
                <a:gd name="T42" fmla="*/ 1482 w 4484"/>
                <a:gd name="T43" fmla="*/ 2853 h 3804"/>
                <a:gd name="T44" fmla="*/ 1412 w 4484"/>
                <a:gd name="T45" fmla="*/ 2776 h 3804"/>
                <a:gd name="T46" fmla="*/ 1826 w 4484"/>
                <a:gd name="T47" fmla="*/ 2244 h 3804"/>
                <a:gd name="T48" fmla="*/ 1712 w 4484"/>
                <a:gd name="T49" fmla="*/ 2398 h 3804"/>
                <a:gd name="T50" fmla="*/ 1748 w 4484"/>
                <a:gd name="T51" fmla="*/ 2587 h 3804"/>
                <a:gd name="T52" fmla="*/ 1712 w 4484"/>
                <a:gd name="T53" fmla="*/ 2699 h 3804"/>
                <a:gd name="T54" fmla="*/ 2055 w 4484"/>
                <a:gd name="T55" fmla="*/ 2510 h 3804"/>
                <a:gd name="T56" fmla="*/ 2055 w 4484"/>
                <a:gd name="T57" fmla="*/ 2321 h 3804"/>
                <a:gd name="T58" fmla="*/ 2546 w 4484"/>
                <a:gd name="T59" fmla="*/ 2434 h 3804"/>
                <a:gd name="T60" fmla="*/ 2889 w 4484"/>
                <a:gd name="T61" fmla="*/ 2398 h 3804"/>
                <a:gd name="T62" fmla="*/ 3462 w 4484"/>
                <a:gd name="T63" fmla="*/ 2587 h 3804"/>
                <a:gd name="T64" fmla="*/ 3650 w 4484"/>
                <a:gd name="T65" fmla="*/ 2812 h 3804"/>
                <a:gd name="T66" fmla="*/ 3957 w 4484"/>
                <a:gd name="T67" fmla="*/ 3041 h 3804"/>
                <a:gd name="T68" fmla="*/ 4484 w 4484"/>
                <a:gd name="T69" fmla="*/ 3077 h 3804"/>
                <a:gd name="T70" fmla="*/ 4413 w 4484"/>
                <a:gd name="T71" fmla="*/ 2776 h 3804"/>
                <a:gd name="T72" fmla="*/ 4182 w 4484"/>
                <a:gd name="T73" fmla="*/ 2734 h 3804"/>
                <a:gd name="T74" fmla="*/ 3875 w 4484"/>
                <a:gd name="T75" fmla="*/ 2510 h 3804"/>
                <a:gd name="T76" fmla="*/ 3497 w 4484"/>
                <a:gd name="T77" fmla="*/ 2244 h 3804"/>
                <a:gd name="T78" fmla="*/ 3343 w 4484"/>
                <a:gd name="T79" fmla="*/ 2434 h 3804"/>
                <a:gd name="T80" fmla="*/ 3077 w 4484"/>
                <a:gd name="T81" fmla="*/ 2203 h 3804"/>
                <a:gd name="T82" fmla="*/ 2777 w 4484"/>
                <a:gd name="T83" fmla="*/ 1902 h 3804"/>
                <a:gd name="T84" fmla="*/ 2434 w 4484"/>
                <a:gd name="T85" fmla="*/ 495 h 3804"/>
                <a:gd name="T86" fmla="*/ 2133 w 4484"/>
                <a:gd name="T87" fmla="*/ 117 h 3804"/>
                <a:gd name="T88" fmla="*/ 1636 w 4484"/>
                <a:gd name="T89" fmla="*/ 117 h 3804"/>
                <a:gd name="T90" fmla="*/ 1412 w 4484"/>
                <a:gd name="T91" fmla="*/ 117 h 3804"/>
                <a:gd name="T92" fmla="*/ 1063 w 4484"/>
                <a:gd name="T93" fmla="*/ 0 h 3804"/>
                <a:gd name="T94" fmla="*/ 839 w 4484"/>
                <a:gd name="T95" fmla="*/ 76 h 3804"/>
                <a:gd name="T96" fmla="*/ 573 w 4484"/>
                <a:gd name="T97" fmla="*/ 307 h 3804"/>
                <a:gd name="T98" fmla="*/ 454 w 4484"/>
                <a:gd name="T99" fmla="*/ 495 h 3804"/>
                <a:gd name="T100" fmla="*/ 230 w 4484"/>
                <a:gd name="T101" fmla="*/ 608 h 38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4"/>
                <a:gd name="T154" fmla="*/ 0 h 3804"/>
                <a:gd name="T155" fmla="*/ 4484 w 4484"/>
                <a:gd name="T156" fmla="*/ 3804 h 38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close/>
                </a:path>
              </a:pathLst>
            </a:custGeom>
            <a:noFill/>
            <a:ln w="9525">
              <a:noFill/>
              <a:round/>
              <a:headEnd/>
              <a:tailEnd/>
            </a:ln>
          </p:spPr>
          <p:txBody>
            <a:bodyPr/>
            <a:lstStyle/>
            <a:p>
              <a:endParaRPr lang="en-US"/>
            </a:p>
          </p:txBody>
        </p:sp>
        <p:sp>
          <p:nvSpPr>
            <p:cNvPr id="119" name="Freeform 120"/>
            <p:cNvSpPr>
              <a:spLocks/>
            </p:cNvSpPr>
            <p:nvPr/>
          </p:nvSpPr>
          <p:spPr bwMode="auto">
            <a:xfrm>
              <a:off x="1445" y="2320"/>
              <a:ext cx="539" cy="634"/>
            </a:xfrm>
            <a:custGeom>
              <a:avLst/>
              <a:gdLst>
                <a:gd name="T0" fmla="*/ 342 w 4484"/>
                <a:gd name="T1" fmla="*/ 720 h 3804"/>
                <a:gd name="T2" fmla="*/ 608 w 4484"/>
                <a:gd name="T3" fmla="*/ 951 h 3804"/>
                <a:gd name="T4" fmla="*/ 419 w 4484"/>
                <a:gd name="T5" fmla="*/ 1181 h 3804"/>
                <a:gd name="T6" fmla="*/ 383 w 4484"/>
                <a:gd name="T7" fmla="*/ 1027 h 3804"/>
                <a:gd name="T8" fmla="*/ 117 w 4484"/>
                <a:gd name="T9" fmla="*/ 1293 h 3804"/>
                <a:gd name="T10" fmla="*/ 266 w 4484"/>
                <a:gd name="T11" fmla="*/ 1524 h 3804"/>
                <a:gd name="T12" fmla="*/ 644 w 4484"/>
                <a:gd name="T13" fmla="*/ 1446 h 3804"/>
                <a:gd name="T14" fmla="*/ 531 w 4484"/>
                <a:gd name="T15" fmla="*/ 1748 h 3804"/>
                <a:gd name="T16" fmla="*/ 419 w 4484"/>
                <a:gd name="T17" fmla="*/ 1861 h 3804"/>
                <a:gd name="T18" fmla="*/ 230 w 4484"/>
                <a:gd name="T19" fmla="*/ 1937 h 3804"/>
                <a:gd name="T20" fmla="*/ 153 w 4484"/>
                <a:gd name="T21" fmla="*/ 2321 h 3804"/>
                <a:gd name="T22" fmla="*/ 266 w 4484"/>
                <a:gd name="T23" fmla="*/ 2546 h 3804"/>
                <a:gd name="T24" fmla="*/ 531 w 4484"/>
                <a:gd name="T25" fmla="*/ 2663 h 3804"/>
                <a:gd name="T26" fmla="*/ 531 w 4484"/>
                <a:gd name="T27" fmla="*/ 2853 h 3804"/>
                <a:gd name="T28" fmla="*/ 839 w 4484"/>
                <a:gd name="T29" fmla="*/ 2929 h 3804"/>
                <a:gd name="T30" fmla="*/ 992 w 4484"/>
                <a:gd name="T31" fmla="*/ 2965 h 3804"/>
                <a:gd name="T32" fmla="*/ 685 w 4484"/>
                <a:gd name="T33" fmla="*/ 3349 h 3804"/>
                <a:gd name="T34" fmla="*/ 454 w 4484"/>
                <a:gd name="T35" fmla="*/ 3497 h 3804"/>
                <a:gd name="T36" fmla="*/ 76 w 4484"/>
                <a:gd name="T37" fmla="*/ 3685 h 3804"/>
                <a:gd name="T38" fmla="*/ 76 w 4484"/>
                <a:gd name="T39" fmla="*/ 3804 h 3804"/>
                <a:gd name="T40" fmla="*/ 685 w 4484"/>
                <a:gd name="T41" fmla="*/ 3538 h 3804"/>
                <a:gd name="T42" fmla="*/ 1482 w 4484"/>
                <a:gd name="T43" fmla="*/ 2853 h 3804"/>
                <a:gd name="T44" fmla="*/ 1412 w 4484"/>
                <a:gd name="T45" fmla="*/ 2776 h 3804"/>
                <a:gd name="T46" fmla="*/ 1826 w 4484"/>
                <a:gd name="T47" fmla="*/ 2244 h 3804"/>
                <a:gd name="T48" fmla="*/ 1712 w 4484"/>
                <a:gd name="T49" fmla="*/ 2398 h 3804"/>
                <a:gd name="T50" fmla="*/ 1748 w 4484"/>
                <a:gd name="T51" fmla="*/ 2587 h 3804"/>
                <a:gd name="T52" fmla="*/ 1712 w 4484"/>
                <a:gd name="T53" fmla="*/ 2699 h 3804"/>
                <a:gd name="T54" fmla="*/ 2055 w 4484"/>
                <a:gd name="T55" fmla="*/ 2510 h 3804"/>
                <a:gd name="T56" fmla="*/ 2055 w 4484"/>
                <a:gd name="T57" fmla="*/ 2321 h 3804"/>
                <a:gd name="T58" fmla="*/ 2546 w 4484"/>
                <a:gd name="T59" fmla="*/ 2434 h 3804"/>
                <a:gd name="T60" fmla="*/ 2889 w 4484"/>
                <a:gd name="T61" fmla="*/ 2398 h 3804"/>
                <a:gd name="T62" fmla="*/ 3462 w 4484"/>
                <a:gd name="T63" fmla="*/ 2587 h 3804"/>
                <a:gd name="T64" fmla="*/ 3650 w 4484"/>
                <a:gd name="T65" fmla="*/ 2812 h 3804"/>
                <a:gd name="T66" fmla="*/ 3957 w 4484"/>
                <a:gd name="T67" fmla="*/ 3041 h 3804"/>
                <a:gd name="T68" fmla="*/ 4484 w 4484"/>
                <a:gd name="T69" fmla="*/ 3077 h 3804"/>
                <a:gd name="T70" fmla="*/ 4413 w 4484"/>
                <a:gd name="T71" fmla="*/ 2776 h 3804"/>
                <a:gd name="T72" fmla="*/ 4182 w 4484"/>
                <a:gd name="T73" fmla="*/ 2734 h 3804"/>
                <a:gd name="T74" fmla="*/ 3875 w 4484"/>
                <a:gd name="T75" fmla="*/ 2510 h 3804"/>
                <a:gd name="T76" fmla="*/ 3497 w 4484"/>
                <a:gd name="T77" fmla="*/ 2244 h 3804"/>
                <a:gd name="T78" fmla="*/ 3343 w 4484"/>
                <a:gd name="T79" fmla="*/ 2434 h 3804"/>
                <a:gd name="T80" fmla="*/ 3077 w 4484"/>
                <a:gd name="T81" fmla="*/ 2203 h 3804"/>
                <a:gd name="T82" fmla="*/ 2777 w 4484"/>
                <a:gd name="T83" fmla="*/ 1902 h 3804"/>
                <a:gd name="T84" fmla="*/ 2434 w 4484"/>
                <a:gd name="T85" fmla="*/ 495 h 3804"/>
                <a:gd name="T86" fmla="*/ 2133 w 4484"/>
                <a:gd name="T87" fmla="*/ 117 h 3804"/>
                <a:gd name="T88" fmla="*/ 1636 w 4484"/>
                <a:gd name="T89" fmla="*/ 117 h 3804"/>
                <a:gd name="T90" fmla="*/ 1412 w 4484"/>
                <a:gd name="T91" fmla="*/ 117 h 3804"/>
                <a:gd name="T92" fmla="*/ 1063 w 4484"/>
                <a:gd name="T93" fmla="*/ 0 h 3804"/>
                <a:gd name="T94" fmla="*/ 839 w 4484"/>
                <a:gd name="T95" fmla="*/ 76 h 3804"/>
                <a:gd name="T96" fmla="*/ 573 w 4484"/>
                <a:gd name="T97" fmla="*/ 307 h 3804"/>
                <a:gd name="T98" fmla="*/ 454 w 4484"/>
                <a:gd name="T99" fmla="*/ 495 h 3804"/>
                <a:gd name="T100" fmla="*/ 230 w 4484"/>
                <a:gd name="T101" fmla="*/ 608 h 38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84"/>
                <a:gd name="T154" fmla="*/ 0 h 3804"/>
                <a:gd name="T155" fmla="*/ 4484 w 4484"/>
                <a:gd name="T156" fmla="*/ 3804 h 38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path>
              </a:pathLst>
            </a:custGeom>
            <a:noFill/>
            <a:ln w="0">
              <a:solidFill>
                <a:srgbClr val="25221E"/>
              </a:solidFill>
              <a:prstDash val="solid"/>
              <a:round/>
              <a:headEnd/>
              <a:tailEnd/>
            </a:ln>
          </p:spPr>
          <p:txBody>
            <a:bodyPr/>
            <a:lstStyle/>
            <a:p>
              <a:endParaRPr lang="en-US"/>
            </a:p>
          </p:txBody>
        </p:sp>
        <p:sp>
          <p:nvSpPr>
            <p:cNvPr id="125" name="Freeform 126"/>
            <p:cNvSpPr>
              <a:spLocks/>
            </p:cNvSpPr>
            <p:nvPr/>
          </p:nvSpPr>
          <p:spPr bwMode="auto">
            <a:xfrm>
              <a:off x="1611" y="3211"/>
              <a:ext cx="7" cy="3"/>
            </a:xfrm>
            <a:custGeom>
              <a:avLst/>
              <a:gdLst>
                <a:gd name="T0" fmla="*/ 36 w 47"/>
                <a:gd name="T1" fmla="*/ 0 h 18"/>
                <a:gd name="T2" fmla="*/ 25 w 47"/>
                <a:gd name="T3" fmla="*/ 2 h 18"/>
                <a:gd name="T4" fmla="*/ 14 w 47"/>
                <a:gd name="T5" fmla="*/ 4 h 18"/>
                <a:gd name="T6" fmla="*/ 8 w 47"/>
                <a:gd name="T7" fmla="*/ 5 h 18"/>
                <a:gd name="T8" fmla="*/ 4 w 47"/>
                <a:gd name="T9" fmla="*/ 8 h 18"/>
                <a:gd name="T10" fmla="*/ 3 w 47"/>
                <a:gd name="T11" fmla="*/ 10 h 18"/>
                <a:gd name="T12" fmla="*/ 2 w 47"/>
                <a:gd name="T13" fmla="*/ 12 h 18"/>
                <a:gd name="T14" fmla="*/ 0 w 47"/>
                <a:gd name="T15" fmla="*/ 14 h 18"/>
                <a:gd name="T16" fmla="*/ 0 w 47"/>
                <a:gd name="T17" fmla="*/ 18 h 18"/>
                <a:gd name="T18" fmla="*/ 13 w 47"/>
                <a:gd name="T19" fmla="*/ 18 h 18"/>
                <a:gd name="T20" fmla="*/ 26 w 47"/>
                <a:gd name="T21" fmla="*/ 18 h 18"/>
                <a:gd name="T22" fmla="*/ 32 w 47"/>
                <a:gd name="T23" fmla="*/ 18 h 18"/>
                <a:gd name="T24" fmla="*/ 37 w 47"/>
                <a:gd name="T25" fmla="*/ 15 h 18"/>
                <a:gd name="T26" fmla="*/ 43 w 47"/>
                <a:gd name="T27" fmla="*/ 11 h 18"/>
                <a:gd name="T28" fmla="*/ 47 w 47"/>
                <a:gd name="T29" fmla="*/ 5 h 18"/>
                <a:gd name="T30" fmla="*/ 45 w 47"/>
                <a:gd name="T31" fmla="*/ 2 h 18"/>
                <a:gd name="T32" fmla="*/ 42 w 47"/>
                <a:gd name="T33" fmla="*/ 0 h 18"/>
                <a:gd name="T34" fmla="*/ 36 w 47"/>
                <a:gd name="T35" fmla="*/ 0 h 18"/>
                <a:gd name="T36" fmla="*/ 36 w 47"/>
                <a:gd name="T37" fmla="*/ 0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18"/>
                <a:gd name="T59" fmla="*/ 47 w 47"/>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close/>
                </a:path>
              </a:pathLst>
            </a:custGeom>
            <a:solidFill>
              <a:srgbClr val="C3C3C2"/>
            </a:solidFill>
            <a:ln w="9525">
              <a:noFill/>
              <a:round/>
              <a:headEnd/>
              <a:tailEnd/>
            </a:ln>
          </p:spPr>
          <p:txBody>
            <a:bodyPr/>
            <a:lstStyle/>
            <a:p>
              <a:endParaRPr lang="en-US"/>
            </a:p>
          </p:txBody>
        </p:sp>
        <p:sp>
          <p:nvSpPr>
            <p:cNvPr id="129" name="Freeform 130"/>
            <p:cNvSpPr>
              <a:spLocks/>
            </p:cNvSpPr>
            <p:nvPr/>
          </p:nvSpPr>
          <p:spPr bwMode="auto">
            <a:xfrm>
              <a:off x="1595" y="3223"/>
              <a:ext cx="1" cy="1"/>
            </a:xfrm>
            <a:custGeom>
              <a:avLst/>
              <a:gdLst>
                <a:gd name="T0" fmla="*/ 7 w 7"/>
                <a:gd name="T1" fmla="*/ 0 h 5"/>
                <a:gd name="T2" fmla="*/ 3 w 7"/>
                <a:gd name="T3" fmla="*/ 0 h 5"/>
                <a:gd name="T4" fmla="*/ 0 w 7"/>
                <a:gd name="T5" fmla="*/ 0 h 5"/>
                <a:gd name="T6" fmla="*/ 0 w 7"/>
                <a:gd name="T7" fmla="*/ 2 h 5"/>
                <a:gd name="T8" fmla="*/ 0 w 7"/>
                <a:gd name="T9" fmla="*/ 5 h 5"/>
                <a:gd name="T10" fmla="*/ 3 w 7"/>
                <a:gd name="T11" fmla="*/ 5 h 5"/>
                <a:gd name="T12" fmla="*/ 7 w 7"/>
                <a:gd name="T13" fmla="*/ 5 h 5"/>
                <a:gd name="T14" fmla="*/ 7 w 7"/>
                <a:gd name="T15" fmla="*/ 2 h 5"/>
                <a:gd name="T16" fmla="*/ 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7" y="0"/>
                  </a:moveTo>
                  <a:lnTo>
                    <a:pt x="3" y="0"/>
                  </a:lnTo>
                  <a:lnTo>
                    <a:pt x="0" y="0"/>
                  </a:lnTo>
                  <a:lnTo>
                    <a:pt x="0" y="2"/>
                  </a:lnTo>
                  <a:lnTo>
                    <a:pt x="0" y="5"/>
                  </a:lnTo>
                  <a:lnTo>
                    <a:pt x="3" y="5"/>
                  </a:lnTo>
                  <a:lnTo>
                    <a:pt x="7" y="5"/>
                  </a:lnTo>
                  <a:lnTo>
                    <a:pt x="7" y="2"/>
                  </a:lnTo>
                  <a:lnTo>
                    <a:pt x="7" y="0"/>
                  </a:lnTo>
                  <a:close/>
                </a:path>
              </a:pathLst>
            </a:custGeom>
            <a:solidFill>
              <a:srgbClr val="C3C3C2"/>
            </a:solidFill>
            <a:ln w="9525">
              <a:noFill/>
              <a:round/>
              <a:headEnd/>
              <a:tailEnd/>
            </a:ln>
          </p:spPr>
          <p:txBody>
            <a:bodyPr/>
            <a:lstStyle/>
            <a:p>
              <a:endParaRPr lang="en-US"/>
            </a:p>
          </p:txBody>
        </p:sp>
        <p:sp>
          <p:nvSpPr>
            <p:cNvPr id="130" name="Freeform 131"/>
            <p:cNvSpPr>
              <a:spLocks/>
            </p:cNvSpPr>
            <p:nvPr/>
          </p:nvSpPr>
          <p:spPr bwMode="auto">
            <a:xfrm>
              <a:off x="1595" y="3223"/>
              <a:ext cx="1" cy="1"/>
            </a:xfrm>
            <a:custGeom>
              <a:avLst/>
              <a:gdLst>
                <a:gd name="T0" fmla="*/ 7 w 7"/>
                <a:gd name="T1" fmla="*/ 0 h 5"/>
                <a:gd name="T2" fmla="*/ 3 w 7"/>
                <a:gd name="T3" fmla="*/ 0 h 5"/>
                <a:gd name="T4" fmla="*/ 0 w 7"/>
                <a:gd name="T5" fmla="*/ 0 h 5"/>
                <a:gd name="T6" fmla="*/ 0 w 7"/>
                <a:gd name="T7" fmla="*/ 2 h 5"/>
                <a:gd name="T8" fmla="*/ 0 w 7"/>
                <a:gd name="T9" fmla="*/ 5 h 5"/>
                <a:gd name="T10" fmla="*/ 3 w 7"/>
                <a:gd name="T11" fmla="*/ 5 h 5"/>
                <a:gd name="T12" fmla="*/ 7 w 7"/>
                <a:gd name="T13" fmla="*/ 5 h 5"/>
                <a:gd name="T14" fmla="*/ 7 w 7"/>
                <a:gd name="T15" fmla="*/ 2 h 5"/>
                <a:gd name="T16" fmla="*/ 7 w 7"/>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7" y="0"/>
                  </a:moveTo>
                  <a:lnTo>
                    <a:pt x="3" y="0"/>
                  </a:lnTo>
                  <a:lnTo>
                    <a:pt x="0" y="0"/>
                  </a:lnTo>
                  <a:lnTo>
                    <a:pt x="0" y="2"/>
                  </a:lnTo>
                  <a:lnTo>
                    <a:pt x="0" y="5"/>
                  </a:lnTo>
                  <a:lnTo>
                    <a:pt x="3" y="5"/>
                  </a:lnTo>
                  <a:lnTo>
                    <a:pt x="7" y="5"/>
                  </a:lnTo>
                  <a:lnTo>
                    <a:pt x="7" y="2"/>
                  </a:lnTo>
                  <a:lnTo>
                    <a:pt x="7" y="0"/>
                  </a:lnTo>
                </a:path>
              </a:pathLst>
            </a:custGeom>
            <a:noFill/>
            <a:ln w="0">
              <a:solidFill>
                <a:srgbClr val="25221E"/>
              </a:solidFill>
              <a:prstDash val="solid"/>
              <a:round/>
              <a:headEnd/>
              <a:tailEnd/>
            </a:ln>
          </p:spPr>
          <p:txBody>
            <a:bodyPr/>
            <a:lstStyle/>
            <a:p>
              <a:endParaRPr lang="en-US"/>
            </a:p>
          </p:txBody>
        </p:sp>
        <p:sp>
          <p:nvSpPr>
            <p:cNvPr id="131" name="Freeform 132"/>
            <p:cNvSpPr>
              <a:spLocks/>
            </p:cNvSpPr>
            <p:nvPr/>
          </p:nvSpPr>
          <p:spPr bwMode="auto">
            <a:xfrm>
              <a:off x="1590" y="3225"/>
              <a:ext cx="2" cy="2"/>
            </a:xfrm>
            <a:custGeom>
              <a:avLst/>
              <a:gdLst>
                <a:gd name="T0" fmla="*/ 6 w 11"/>
                <a:gd name="T1" fmla="*/ 0 h 12"/>
                <a:gd name="T2" fmla="*/ 5 w 11"/>
                <a:gd name="T3" fmla="*/ 0 h 12"/>
                <a:gd name="T4" fmla="*/ 0 w 11"/>
                <a:gd name="T5" fmla="*/ 0 h 12"/>
                <a:gd name="T6" fmla="*/ 0 w 11"/>
                <a:gd name="T7" fmla="*/ 4 h 12"/>
                <a:gd name="T8" fmla="*/ 0 w 11"/>
                <a:gd name="T9" fmla="*/ 12 h 12"/>
                <a:gd name="T10" fmla="*/ 6 w 11"/>
                <a:gd name="T11" fmla="*/ 12 h 12"/>
                <a:gd name="T12" fmla="*/ 11 w 11"/>
                <a:gd name="T13" fmla="*/ 12 h 12"/>
                <a:gd name="T14" fmla="*/ 11 w 11"/>
                <a:gd name="T15" fmla="*/ 8 h 12"/>
                <a:gd name="T16" fmla="*/ 11 w 11"/>
                <a:gd name="T17" fmla="*/ 4 h 12"/>
                <a:gd name="T18" fmla="*/ 10 w 11"/>
                <a:gd name="T19" fmla="*/ 2 h 12"/>
                <a:gd name="T20" fmla="*/ 9 w 11"/>
                <a:gd name="T21" fmla="*/ 1 h 12"/>
                <a:gd name="T22" fmla="*/ 8 w 11"/>
                <a:gd name="T23" fmla="*/ 1 h 12"/>
                <a:gd name="T24" fmla="*/ 6 w 11"/>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close/>
                </a:path>
              </a:pathLst>
            </a:custGeom>
            <a:solidFill>
              <a:srgbClr val="C3C3C2"/>
            </a:solidFill>
            <a:ln w="9525">
              <a:noFill/>
              <a:round/>
              <a:headEnd/>
              <a:tailEnd/>
            </a:ln>
          </p:spPr>
          <p:txBody>
            <a:bodyPr/>
            <a:lstStyle/>
            <a:p>
              <a:endParaRPr lang="en-US"/>
            </a:p>
          </p:txBody>
        </p:sp>
        <p:sp>
          <p:nvSpPr>
            <p:cNvPr id="137" name="Freeform 138"/>
            <p:cNvSpPr>
              <a:spLocks/>
            </p:cNvSpPr>
            <p:nvPr/>
          </p:nvSpPr>
          <p:spPr bwMode="auto">
            <a:xfrm>
              <a:off x="1548" y="3228"/>
              <a:ext cx="9" cy="11"/>
            </a:xfrm>
            <a:custGeom>
              <a:avLst/>
              <a:gdLst>
                <a:gd name="T0" fmla="*/ 42 w 59"/>
                <a:gd name="T1" fmla="*/ 24 h 65"/>
                <a:gd name="T2" fmla="*/ 38 w 59"/>
                <a:gd name="T3" fmla="*/ 22 h 65"/>
                <a:gd name="T4" fmla="*/ 35 w 59"/>
                <a:gd name="T5" fmla="*/ 20 h 65"/>
                <a:gd name="T6" fmla="*/ 34 w 59"/>
                <a:gd name="T7" fmla="*/ 17 h 65"/>
                <a:gd name="T8" fmla="*/ 33 w 59"/>
                <a:gd name="T9" fmla="*/ 15 h 65"/>
                <a:gd name="T10" fmla="*/ 33 w 59"/>
                <a:gd name="T11" fmla="*/ 11 h 65"/>
                <a:gd name="T12" fmla="*/ 29 w 59"/>
                <a:gd name="T13" fmla="*/ 6 h 65"/>
                <a:gd name="T14" fmla="*/ 27 w 59"/>
                <a:gd name="T15" fmla="*/ 2 h 65"/>
                <a:gd name="T16" fmla="*/ 24 w 59"/>
                <a:gd name="T17" fmla="*/ 1 h 65"/>
                <a:gd name="T18" fmla="*/ 20 w 59"/>
                <a:gd name="T19" fmla="*/ 0 h 65"/>
                <a:gd name="T20" fmla="*/ 17 w 59"/>
                <a:gd name="T21" fmla="*/ 0 h 65"/>
                <a:gd name="T22" fmla="*/ 12 w 59"/>
                <a:gd name="T23" fmla="*/ 2 h 65"/>
                <a:gd name="T24" fmla="*/ 6 w 59"/>
                <a:gd name="T25" fmla="*/ 6 h 65"/>
                <a:gd name="T26" fmla="*/ 4 w 59"/>
                <a:gd name="T27" fmla="*/ 6 h 65"/>
                <a:gd name="T28" fmla="*/ 3 w 59"/>
                <a:gd name="T29" fmla="*/ 7 h 65"/>
                <a:gd name="T30" fmla="*/ 2 w 59"/>
                <a:gd name="T31" fmla="*/ 9 h 65"/>
                <a:gd name="T32" fmla="*/ 0 w 59"/>
                <a:gd name="T33" fmla="*/ 10 h 65"/>
                <a:gd name="T34" fmla="*/ 0 w 59"/>
                <a:gd name="T35" fmla="*/ 13 h 65"/>
                <a:gd name="T36" fmla="*/ 0 w 59"/>
                <a:gd name="T37" fmla="*/ 17 h 65"/>
                <a:gd name="T38" fmla="*/ 3 w 59"/>
                <a:gd name="T39" fmla="*/ 22 h 65"/>
                <a:gd name="T40" fmla="*/ 8 w 59"/>
                <a:gd name="T41" fmla="*/ 24 h 65"/>
                <a:gd name="T42" fmla="*/ 14 w 59"/>
                <a:gd name="T43" fmla="*/ 26 h 65"/>
                <a:gd name="T44" fmla="*/ 19 w 59"/>
                <a:gd name="T45" fmla="*/ 27 h 65"/>
                <a:gd name="T46" fmla="*/ 24 w 59"/>
                <a:gd name="T47" fmla="*/ 30 h 65"/>
                <a:gd name="T48" fmla="*/ 28 w 59"/>
                <a:gd name="T49" fmla="*/ 32 h 65"/>
                <a:gd name="T50" fmla="*/ 29 w 59"/>
                <a:gd name="T51" fmla="*/ 34 h 65"/>
                <a:gd name="T52" fmla="*/ 30 w 59"/>
                <a:gd name="T53" fmla="*/ 36 h 65"/>
                <a:gd name="T54" fmla="*/ 30 w 59"/>
                <a:gd name="T55" fmla="*/ 38 h 65"/>
                <a:gd name="T56" fmla="*/ 29 w 59"/>
                <a:gd name="T57" fmla="*/ 42 h 65"/>
                <a:gd name="T58" fmla="*/ 24 w 59"/>
                <a:gd name="T59" fmla="*/ 45 h 65"/>
                <a:gd name="T60" fmla="*/ 18 w 59"/>
                <a:gd name="T61" fmla="*/ 47 h 65"/>
                <a:gd name="T62" fmla="*/ 16 w 59"/>
                <a:gd name="T63" fmla="*/ 48 h 65"/>
                <a:gd name="T64" fmla="*/ 14 w 59"/>
                <a:gd name="T65" fmla="*/ 50 h 65"/>
                <a:gd name="T66" fmla="*/ 13 w 59"/>
                <a:gd name="T67" fmla="*/ 52 h 65"/>
                <a:gd name="T68" fmla="*/ 12 w 59"/>
                <a:gd name="T69" fmla="*/ 53 h 65"/>
                <a:gd name="T70" fmla="*/ 13 w 59"/>
                <a:gd name="T71" fmla="*/ 55 h 65"/>
                <a:gd name="T72" fmla="*/ 14 w 59"/>
                <a:gd name="T73" fmla="*/ 57 h 65"/>
                <a:gd name="T74" fmla="*/ 16 w 59"/>
                <a:gd name="T75" fmla="*/ 60 h 65"/>
                <a:gd name="T76" fmla="*/ 18 w 59"/>
                <a:gd name="T77" fmla="*/ 62 h 65"/>
                <a:gd name="T78" fmla="*/ 24 w 59"/>
                <a:gd name="T79" fmla="*/ 64 h 65"/>
                <a:gd name="T80" fmla="*/ 29 w 59"/>
                <a:gd name="T81" fmla="*/ 65 h 65"/>
                <a:gd name="T82" fmla="*/ 42 w 59"/>
                <a:gd name="T83" fmla="*/ 60 h 65"/>
                <a:gd name="T84" fmla="*/ 53 w 59"/>
                <a:gd name="T85" fmla="*/ 53 h 65"/>
                <a:gd name="T86" fmla="*/ 57 w 59"/>
                <a:gd name="T87" fmla="*/ 51 h 65"/>
                <a:gd name="T88" fmla="*/ 59 w 59"/>
                <a:gd name="T89" fmla="*/ 47 h 65"/>
                <a:gd name="T90" fmla="*/ 59 w 59"/>
                <a:gd name="T91" fmla="*/ 43 h 65"/>
                <a:gd name="T92" fmla="*/ 58 w 59"/>
                <a:gd name="T93" fmla="*/ 38 h 65"/>
                <a:gd name="T94" fmla="*/ 56 w 59"/>
                <a:gd name="T95" fmla="*/ 34 h 65"/>
                <a:gd name="T96" fmla="*/ 53 w 59"/>
                <a:gd name="T97" fmla="*/ 30 h 65"/>
                <a:gd name="T98" fmla="*/ 47 w 59"/>
                <a:gd name="T99" fmla="*/ 26 h 65"/>
                <a:gd name="T100" fmla="*/ 42 w 59"/>
                <a:gd name="T101" fmla="*/ 24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9"/>
                <a:gd name="T154" fmla="*/ 0 h 65"/>
                <a:gd name="T155" fmla="*/ 59 w 59"/>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close/>
                </a:path>
              </a:pathLst>
            </a:custGeom>
            <a:solidFill>
              <a:srgbClr val="C3C3C2"/>
            </a:solidFill>
            <a:ln w="9525">
              <a:noFill/>
              <a:round/>
              <a:headEnd/>
              <a:tailEnd/>
            </a:ln>
          </p:spPr>
          <p:txBody>
            <a:bodyPr/>
            <a:lstStyle/>
            <a:p>
              <a:endParaRPr lang="en-US"/>
            </a:p>
          </p:txBody>
        </p:sp>
        <p:sp>
          <p:nvSpPr>
            <p:cNvPr id="143" name="Freeform 144"/>
            <p:cNvSpPr>
              <a:spLocks/>
            </p:cNvSpPr>
            <p:nvPr/>
          </p:nvSpPr>
          <p:spPr bwMode="auto">
            <a:xfrm>
              <a:off x="1513" y="3234"/>
              <a:ext cx="2" cy="1"/>
            </a:xfrm>
            <a:custGeom>
              <a:avLst/>
              <a:gdLst>
                <a:gd name="T0" fmla="*/ 11 w 11"/>
                <a:gd name="T1" fmla="*/ 0 h 7"/>
                <a:gd name="T2" fmla="*/ 6 w 11"/>
                <a:gd name="T3" fmla="*/ 0 h 7"/>
                <a:gd name="T4" fmla="*/ 5 w 11"/>
                <a:gd name="T5" fmla="*/ 0 h 7"/>
                <a:gd name="T6" fmla="*/ 1 w 11"/>
                <a:gd name="T7" fmla="*/ 1 h 7"/>
                <a:gd name="T8" fmla="*/ 0 w 11"/>
                <a:gd name="T9" fmla="*/ 3 h 7"/>
                <a:gd name="T10" fmla="*/ 1 w 11"/>
                <a:gd name="T11" fmla="*/ 6 h 7"/>
                <a:gd name="T12" fmla="*/ 5 w 11"/>
                <a:gd name="T13" fmla="*/ 7 h 7"/>
                <a:gd name="T14" fmla="*/ 6 w 11"/>
                <a:gd name="T15" fmla="*/ 7 h 7"/>
                <a:gd name="T16" fmla="*/ 11 w 11"/>
                <a:gd name="T17" fmla="*/ 7 h 7"/>
                <a:gd name="T18" fmla="*/ 11 w 11"/>
                <a:gd name="T19" fmla="*/ 3 h 7"/>
                <a:gd name="T20" fmla="*/ 11 w 11"/>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7"/>
                <a:gd name="T35" fmla="*/ 11 w 11"/>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7">
                  <a:moveTo>
                    <a:pt x="11" y="0"/>
                  </a:moveTo>
                  <a:lnTo>
                    <a:pt x="6" y="0"/>
                  </a:lnTo>
                  <a:lnTo>
                    <a:pt x="5" y="0"/>
                  </a:lnTo>
                  <a:lnTo>
                    <a:pt x="1" y="1"/>
                  </a:lnTo>
                  <a:lnTo>
                    <a:pt x="0" y="3"/>
                  </a:lnTo>
                  <a:lnTo>
                    <a:pt x="1" y="6"/>
                  </a:lnTo>
                  <a:lnTo>
                    <a:pt x="5" y="7"/>
                  </a:lnTo>
                  <a:lnTo>
                    <a:pt x="6" y="7"/>
                  </a:lnTo>
                  <a:lnTo>
                    <a:pt x="11" y="7"/>
                  </a:lnTo>
                  <a:lnTo>
                    <a:pt x="11" y="3"/>
                  </a:lnTo>
                  <a:lnTo>
                    <a:pt x="11" y="0"/>
                  </a:lnTo>
                  <a:close/>
                </a:path>
              </a:pathLst>
            </a:custGeom>
            <a:solidFill>
              <a:srgbClr val="C3C3C2"/>
            </a:solidFill>
            <a:ln w="9525">
              <a:noFill/>
              <a:round/>
              <a:headEnd/>
              <a:tailEnd/>
            </a:ln>
          </p:spPr>
          <p:txBody>
            <a:bodyPr/>
            <a:lstStyle/>
            <a:p>
              <a:endParaRPr lang="en-US"/>
            </a:p>
          </p:txBody>
        </p:sp>
        <p:sp>
          <p:nvSpPr>
            <p:cNvPr id="145" name="Freeform 146"/>
            <p:cNvSpPr>
              <a:spLocks/>
            </p:cNvSpPr>
            <p:nvPr/>
          </p:nvSpPr>
          <p:spPr bwMode="auto">
            <a:xfrm>
              <a:off x="1504" y="3231"/>
              <a:ext cx="5" cy="3"/>
            </a:xfrm>
            <a:custGeom>
              <a:avLst/>
              <a:gdLst>
                <a:gd name="T0" fmla="*/ 29 w 30"/>
                <a:gd name="T1" fmla="*/ 3 h 21"/>
                <a:gd name="T2" fmla="*/ 26 w 30"/>
                <a:gd name="T3" fmla="*/ 2 h 21"/>
                <a:gd name="T4" fmla="*/ 23 w 30"/>
                <a:gd name="T5" fmla="*/ 0 h 21"/>
                <a:gd name="T6" fmla="*/ 20 w 30"/>
                <a:gd name="T7" fmla="*/ 0 h 21"/>
                <a:gd name="T8" fmla="*/ 17 w 30"/>
                <a:gd name="T9" fmla="*/ 0 h 21"/>
                <a:gd name="T10" fmla="*/ 13 w 30"/>
                <a:gd name="T11" fmla="*/ 1 h 21"/>
                <a:gd name="T12" fmla="*/ 10 w 30"/>
                <a:gd name="T13" fmla="*/ 3 h 21"/>
                <a:gd name="T14" fmla="*/ 8 w 30"/>
                <a:gd name="T15" fmla="*/ 6 h 21"/>
                <a:gd name="T16" fmla="*/ 5 w 30"/>
                <a:gd name="T17" fmla="*/ 10 h 21"/>
                <a:gd name="T18" fmla="*/ 3 w 30"/>
                <a:gd name="T19" fmla="*/ 10 h 21"/>
                <a:gd name="T20" fmla="*/ 1 w 30"/>
                <a:gd name="T21" fmla="*/ 11 h 21"/>
                <a:gd name="T22" fmla="*/ 1 w 30"/>
                <a:gd name="T23" fmla="*/ 13 h 21"/>
                <a:gd name="T24" fmla="*/ 0 w 30"/>
                <a:gd name="T25" fmla="*/ 16 h 21"/>
                <a:gd name="T26" fmla="*/ 1 w 30"/>
                <a:gd name="T27" fmla="*/ 18 h 21"/>
                <a:gd name="T28" fmla="*/ 1 w 30"/>
                <a:gd name="T29" fmla="*/ 20 h 21"/>
                <a:gd name="T30" fmla="*/ 3 w 30"/>
                <a:gd name="T31" fmla="*/ 21 h 21"/>
                <a:gd name="T32" fmla="*/ 5 w 30"/>
                <a:gd name="T33" fmla="*/ 21 h 21"/>
                <a:gd name="T34" fmla="*/ 10 w 30"/>
                <a:gd name="T35" fmla="*/ 21 h 21"/>
                <a:gd name="T36" fmla="*/ 15 w 30"/>
                <a:gd name="T37" fmla="*/ 20 h 21"/>
                <a:gd name="T38" fmla="*/ 19 w 30"/>
                <a:gd name="T39" fmla="*/ 19 h 21"/>
                <a:gd name="T40" fmla="*/ 23 w 30"/>
                <a:gd name="T41" fmla="*/ 17 h 21"/>
                <a:gd name="T42" fmla="*/ 27 w 30"/>
                <a:gd name="T43" fmla="*/ 14 h 21"/>
                <a:gd name="T44" fmla="*/ 29 w 30"/>
                <a:gd name="T45" fmla="*/ 11 h 21"/>
                <a:gd name="T46" fmla="*/ 30 w 30"/>
                <a:gd name="T47" fmla="*/ 8 h 21"/>
                <a:gd name="T48" fmla="*/ 29 w 30"/>
                <a:gd name="T49" fmla="*/ 3 h 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
                <a:gd name="T76" fmla="*/ 0 h 21"/>
                <a:gd name="T77" fmla="*/ 30 w 30"/>
                <a:gd name="T78" fmla="*/ 21 h 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close/>
                </a:path>
              </a:pathLst>
            </a:custGeom>
            <a:solidFill>
              <a:srgbClr val="C3C3C2"/>
            </a:solidFill>
            <a:ln w="9525">
              <a:noFill/>
              <a:round/>
              <a:headEnd/>
              <a:tailEnd/>
            </a:ln>
          </p:spPr>
          <p:txBody>
            <a:bodyPr/>
            <a:lstStyle/>
            <a:p>
              <a:endParaRPr lang="en-US"/>
            </a:p>
          </p:txBody>
        </p:sp>
        <p:sp>
          <p:nvSpPr>
            <p:cNvPr id="149" name="Freeform 150"/>
            <p:cNvSpPr>
              <a:spLocks/>
            </p:cNvSpPr>
            <p:nvPr/>
          </p:nvSpPr>
          <p:spPr bwMode="auto">
            <a:xfrm>
              <a:off x="1483" y="3229"/>
              <a:ext cx="0" cy="1"/>
            </a:xfrm>
            <a:custGeom>
              <a:avLst/>
              <a:gdLst>
                <a:gd name="T0" fmla="*/ 6 w 6"/>
                <a:gd name="T1" fmla="*/ 0 h 6"/>
                <a:gd name="T2" fmla="*/ 3 w 6"/>
                <a:gd name="T3" fmla="*/ 0 h 6"/>
                <a:gd name="T4" fmla="*/ 0 w 6"/>
                <a:gd name="T5" fmla="*/ 0 h 6"/>
                <a:gd name="T6" fmla="*/ 0 w 6"/>
                <a:gd name="T7" fmla="*/ 3 h 6"/>
                <a:gd name="T8" fmla="*/ 0 w 6"/>
                <a:gd name="T9" fmla="*/ 6 h 6"/>
                <a:gd name="T10" fmla="*/ 3 w 6"/>
                <a:gd name="T11" fmla="*/ 6 h 6"/>
                <a:gd name="T12" fmla="*/ 6 w 6"/>
                <a:gd name="T13" fmla="*/ 6 h 6"/>
                <a:gd name="T14" fmla="*/ 6 w 6"/>
                <a:gd name="T15" fmla="*/ 3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0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3" y="0"/>
                  </a:lnTo>
                  <a:lnTo>
                    <a:pt x="0" y="0"/>
                  </a:lnTo>
                  <a:lnTo>
                    <a:pt x="0" y="3"/>
                  </a:lnTo>
                  <a:lnTo>
                    <a:pt x="0" y="6"/>
                  </a:lnTo>
                  <a:lnTo>
                    <a:pt x="3" y="6"/>
                  </a:lnTo>
                  <a:lnTo>
                    <a:pt x="6" y="6"/>
                  </a:lnTo>
                  <a:lnTo>
                    <a:pt x="6" y="3"/>
                  </a:lnTo>
                  <a:lnTo>
                    <a:pt x="6" y="0"/>
                  </a:lnTo>
                  <a:close/>
                </a:path>
              </a:pathLst>
            </a:custGeom>
            <a:solidFill>
              <a:srgbClr val="C3C3C2"/>
            </a:solidFill>
            <a:ln w="9525">
              <a:noFill/>
              <a:round/>
              <a:headEnd/>
              <a:tailEnd/>
            </a:ln>
          </p:spPr>
          <p:txBody>
            <a:bodyPr/>
            <a:lstStyle/>
            <a:p>
              <a:endParaRPr lang="en-US"/>
            </a:p>
          </p:txBody>
        </p:sp>
        <p:sp>
          <p:nvSpPr>
            <p:cNvPr id="150" name="Freeform 151"/>
            <p:cNvSpPr>
              <a:spLocks/>
            </p:cNvSpPr>
            <p:nvPr/>
          </p:nvSpPr>
          <p:spPr bwMode="auto">
            <a:xfrm>
              <a:off x="1483" y="3229"/>
              <a:ext cx="0" cy="1"/>
            </a:xfrm>
            <a:custGeom>
              <a:avLst/>
              <a:gdLst>
                <a:gd name="T0" fmla="*/ 6 w 6"/>
                <a:gd name="T1" fmla="*/ 0 h 6"/>
                <a:gd name="T2" fmla="*/ 3 w 6"/>
                <a:gd name="T3" fmla="*/ 0 h 6"/>
                <a:gd name="T4" fmla="*/ 0 w 6"/>
                <a:gd name="T5" fmla="*/ 0 h 6"/>
                <a:gd name="T6" fmla="*/ 0 w 6"/>
                <a:gd name="T7" fmla="*/ 3 h 6"/>
                <a:gd name="T8" fmla="*/ 0 w 6"/>
                <a:gd name="T9" fmla="*/ 6 h 6"/>
                <a:gd name="T10" fmla="*/ 3 w 6"/>
                <a:gd name="T11" fmla="*/ 6 h 6"/>
                <a:gd name="T12" fmla="*/ 6 w 6"/>
                <a:gd name="T13" fmla="*/ 6 h 6"/>
                <a:gd name="T14" fmla="*/ 6 w 6"/>
                <a:gd name="T15" fmla="*/ 3 h 6"/>
                <a:gd name="T16" fmla="*/ 6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0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6" y="0"/>
                  </a:moveTo>
                  <a:lnTo>
                    <a:pt x="3" y="0"/>
                  </a:lnTo>
                  <a:lnTo>
                    <a:pt x="0" y="0"/>
                  </a:lnTo>
                  <a:lnTo>
                    <a:pt x="0" y="3"/>
                  </a:lnTo>
                  <a:lnTo>
                    <a:pt x="0" y="6"/>
                  </a:lnTo>
                  <a:lnTo>
                    <a:pt x="3" y="6"/>
                  </a:lnTo>
                  <a:lnTo>
                    <a:pt x="6" y="6"/>
                  </a:lnTo>
                  <a:lnTo>
                    <a:pt x="6" y="3"/>
                  </a:lnTo>
                  <a:lnTo>
                    <a:pt x="6" y="0"/>
                  </a:lnTo>
                </a:path>
              </a:pathLst>
            </a:custGeom>
            <a:noFill/>
            <a:ln w="0">
              <a:solidFill>
                <a:srgbClr val="25221E"/>
              </a:solidFill>
              <a:prstDash val="solid"/>
              <a:round/>
              <a:headEnd/>
              <a:tailEnd/>
            </a:ln>
          </p:spPr>
          <p:txBody>
            <a:bodyPr/>
            <a:lstStyle/>
            <a:p>
              <a:endParaRPr lang="en-US"/>
            </a:p>
          </p:txBody>
        </p:sp>
        <p:sp>
          <p:nvSpPr>
            <p:cNvPr id="157" name="Freeform 158"/>
            <p:cNvSpPr>
              <a:spLocks/>
            </p:cNvSpPr>
            <p:nvPr/>
          </p:nvSpPr>
          <p:spPr bwMode="auto">
            <a:xfrm>
              <a:off x="1445" y="3204"/>
              <a:ext cx="2" cy="2"/>
            </a:xfrm>
            <a:custGeom>
              <a:avLst/>
              <a:gdLst>
                <a:gd name="T0" fmla="*/ 12 w 12"/>
                <a:gd name="T1" fmla="*/ 0 h 6"/>
                <a:gd name="T2" fmla="*/ 5 w 12"/>
                <a:gd name="T3" fmla="*/ 0 h 6"/>
                <a:gd name="T4" fmla="*/ 0 w 12"/>
                <a:gd name="T5" fmla="*/ 0 h 6"/>
                <a:gd name="T6" fmla="*/ 0 w 12"/>
                <a:gd name="T7" fmla="*/ 3 h 6"/>
                <a:gd name="T8" fmla="*/ 0 w 12"/>
                <a:gd name="T9" fmla="*/ 6 h 6"/>
                <a:gd name="T10" fmla="*/ 5 w 12"/>
                <a:gd name="T11" fmla="*/ 6 h 6"/>
                <a:gd name="T12" fmla="*/ 12 w 12"/>
                <a:gd name="T13" fmla="*/ 6 h 6"/>
                <a:gd name="T14" fmla="*/ 12 w 12"/>
                <a:gd name="T15" fmla="*/ 3 h 6"/>
                <a:gd name="T16" fmla="*/ 12 w 12"/>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
                <a:gd name="T29" fmla="*/ 12 w 1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
                  <a:moveTo>
                    <a:pt x="12" y="0"/>
                  </a:moveTo>
                  <a:lnTo>
                    <a:pt x="5" y="0"/>
                  </a:lnTo>
                  <a:lnTo>
                    <a:pt x="0" y="0"/>
                  </a:lnTo>
                  <a:lnTo>
                    <a:pt x="0" y="3"/>
                  </a:lnTo>
                  <a:lnTo>
                    <a:pt x="0" y="6"/>
                  </a:lnTo>
                  <a:lnTo>
                    <a:pt x="5" y="6"/>
                  </a:lnTo>
                  <a:lnTo>
                    <a:pt x="12" y="6"/>
                  </a:lnTo>
                  <a:lnTo>
                    <a:pt x="12" y="3"/>
                  </a:lnTo>
                  <a:lnTo>
                    <a:pt x="12" y="0"/>
                  </a:lnTo>
                  <a:close/>
                </a:path>
              </a:pathLst>
            </a:custGeom>
            <a:solidFill>
              <a:srgbClr val="C3C3C2"/>
            </a:solidFill>
            <a:ln w="9525">
              <a:noFill/>
              <a:round/>
              <a:headEnd/>
              <a:tailEnd/>
            </a:ln>
          </p:spPr>
          <p:txBody>
            <a:bodyPr/>
            <a:lstStyle/>
            <a:p>
              <a:endParaRPr lang="en-US"/>
            </a:p>
          </p:txBody>
        </p:sp>
        <p:sp>
          <p:nvSpPr>
            <p:cNvPr id="159" name="Freeform 160"/>
            <p:cNvSpPr>
              <a:spLocks/>
            </p:cNvSpPr>
            <p:nvPr/>
          </p:nvSpPr>
          <p:spPr bwMode="auto">
            <a:xfrm>
              <a:off x="2029" y="1630"/>
              <a:ext cx="302" cy="376"/>
            </a:xfrm>
            <a:custGeom>
              <a:avLst/>
              <a:gdLst>
                <a:gd name="T0" fmla="*/ 1595 w 1814"/>
                <a:gd name="T1" fmla="*/ 2256 h 2256"/>
                <a:gd name="T2" fmla="*/ 1814 w 1814"/>
                <a:gd name="T3" fmla="*/ 644 h 2256"/>
                <a:gd name="T4" fmla="*/ 1216 w 1814"/>
                <a:gd name="T5" fmla="*/ 549 h 2256"/>
                <a:gd name="T6" fmla="*/ 1282 w 1814"/>
                <a:gd name="T7" fmla="*/ 160 h 2256"/>
                <a:gd name="T8" fmla="*/ 389 w 1814"/>
                <a:gd name="T9" fmla="*/ 0 h 2256"/>
                <a:gd name="T10" fmla="*/ 0 w 1814"/>
                <a:gd name="T11" fmla="*/ 2002 h 2256"/>
                <a:gd name="T12" fmla="*/ 0 w 1814"/>
                <a:gd name="T13" fmla="*/ 2008 h 2256"/>
                <a:gd name="T14" fmla="*/ 1595 w 1814"/>
                <a:gd name="T15" fmla="*/ 2256 h 2256"/>
                <a:gd name="T16" fmla="*/ 0 60000 65536"/>
                <a:gd name="T17" fmla="*/ 0 60000 65536"/>
                <a:gd name="T18" fmla="*/ 0 60000 65536"/>
                <a:gd name="T19" fmla="*/ 0 60000 65536"/>
                <a:gd name="T20" fmla="*/ 0 60000 65536"/>
                <a:gd name="T21" fmla="*/ 0 60000 65536"/>
                <a:gd name="T22" fmla="*/ 0 60000 65536"/>
                <a:gd name="T23" fmla="*/ 0 60000 65536"/>
                <a:gd name="T24" fmla="*/ 0 w 1814"/>
                <a:gd name="T25" fmla="*/ 0 h 2256"/>
                <a:gd name="T26" fmla="*/ 1814 w 1814"/>
                <a:gd name="T27" fmla="*/ 2256 h 2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4" h="2256">
                  <a:moveTo>
                    <a:pt x="1595" y="2256"/>
                  </a:moveTo>
                  <a:lnTo>
                    <a:pt x="1814" y="644"/>
                  </a:lnTo>
                  <a:lnTo>
                    <a:pt x="1216" y="549"/>
                  </a:lnTo>
                  <a:lnTo>
                    <a:pt x="1282" y="160"/>
                  </a:lnTo>
                  <a:lnTo>
                    <a:pt x="389" y="0"/>
                  </a:lnTo>
                  <a:lnTo>
                    <a:pt x="0" y="2002"/>
                  </a:lnTo>
                  <a:lnTo>
                    <a:pt x="0" y="2008"/>
                  </a:lnTo>
                  <a:lnTo>
                    <a:pt x="1595" y="2256"/>
                  </a:lnTo>
                  <a:close/>
                </a:path>
              </a:pathLst>
            </a:custGeom>
            <a:noFill/>
            <a:ln w="9525">
              <a:noFill/>
              <a:round/>
              <a:headEnd/>
              <a:tailEnd/>
            </a:ln>
          </p:spPr>
          <p:txBody>
            <a:bodyPr/>
            <a:lstStyle/>
            <a:p>
              <a:endParaRPr lang="en-US"/>
            </a:p>
          </p:txBody>
        </p:sp>
        <p:sp>
          <p:nvSpPr>
            <p:cNvPr id="160" name="Freeform 161"/>
            <p:cNvSpPr>
              <a:spLocks/>
            </p:cNvSpPr>
            <p:nvPr/>
          </p:nvSpPr>
          <p:spPr bwMode="auto">
            <a:xfrm>
              <a:off x="2029" y="1630"/>
              <a:ext cx="302" cy="376"/>
            </a:xfrm>
            <a:custGeom>
              <a:avLst/>
              <a:gdLst>
                <a:gd name="T0" fmla="*/ 1595 w 1814"/>
                <a:gd name="T1" fmla="*/ 2256 h 2256"/>
                <a:gd name="T2" fmla="*/ 1814 w 1814"/>
                <a:gd name="T3" fmla="*/ 644 h 2256"/>
                <a:gd name="T4" fmla="*/ 1216 w 1814"/>
                <a:gd name="T5" fmla="*/ 549 h 2256"/>
                <a:gd name="T6" fmla="*/ 1282 w 1814"/>
                <a:gd name="T7" fmla="*/ 160 h 2256"/>
                <a:gd name="T8" fmla="*/ 389 w 1814"/>
                <a:gd name="T9" fmla="*/ 0 h 2256"/>
                <a:gd name="T10" fmla="*/ 0 w 1814"/>
                <a:gd name="T11" fmla="*/ 2002 h 2256"/>
                <a:gd name="T12" fmla="*/ 0 w 1814"/>
                <a:gd name="T13" fmla="*/ 2008 h 2256"/>
                <a:gd name="T14" fmla="*/ 1595 w 1814"/>
                <a:gd name="T15" fmla="*/ 2256 h 2256"/>
                <a:gd name="T16" fmla="*/ 0 60000 65536"/>
                <a:gd name="T17" fmla="*/ 0 60000 65536"/>
                <a:gd name="T18" fmla="*/ 0 60000 65536"/>
                <a:gd name="T19" fmla="*/ 0 60000 65536"/>
                <a:gd name="T20" fmla="*/ 0 60000 65536"/>
                <a:gd name="T21" fmla="*/ 0 60000 65536"/>
                <a:gd name="T22" fmla="*/ 0 60000 65536"/>
                <a:gd name="T23" fmla="*/ 0 60000 65536"/>
                <a:gd name="T24" fmla="*/ 0 w 1814"/>
                <a:gd name="T25" fmla="*/ 0 h 2256"/>
                <a:gd name="T26" fmla="*/ 1814 w 1814"/>
                <a:gd name="T27" fmla="*/ 2256 h 2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4" h="2256">
                  <a:moveTo>
                    <a:pt x="1595" y="2256"/>
                  </a:moveTo>
                  <a:lnTo>
                    <a:pt x="1814" y="644"/>
                  </a:lnTo>
                  <a:lnTo>
                    <a:pt x="1216" y="549"/>
                  </a:lnTo>
                  <a:lnTo>
                    <a:pt x="1282" y="160"/>
                  </a:lnTo>
                  <a:lnTo>
                    <a:pt x="389" y="0"/>
                  </a:lnTo>
                  <a:lnTo>
                    <a:pt x="0" y="2002"/>
                  </a:lnTo>
                  <a:lnTo>
                    <a:pt x="0" y="2008"/>
                  </a:lnTo>
                  <a:lnTo>
                    <a:pt x="1595" y="2256"/>
                  </a:lnTo>
                </a:path>
              </a:pathLst>
            </a:custGeom>
            <a:noFill/>
            <a:ln w="0">
              <a:solidFill>
                <a:srgbClr val="25221E"/>
              </a:solidFill>
              <a:prstDash val="solid"/>
              <a:round/>
              <a:headEnd/>
              <a:tailEnd/>
            </a:ln>
          </p:spPr>
          <p:txBody>
            <a:bodyPr/>
            <a:lstStyle/>
            <a:p>
              <a:endParaRPr lang="en-US"/>
            </a:p>
          </p:txBody>
        </p:sp>
      </p:grpSp>
      <p:sp>
        <p:nvSpPr>
          <p:cNvPr id="164" name="Freeform 128"/>
          <p:cNvSpPr>
            <a:spLocks/>
          </p:cNvSpPr>
          <p:nvPr/>
        </p:nvSpPr>
        <p:spPr bwMode="auto">
          <a:xfrm>
            <a:off x="7696200" y="5083624"/>
            <a:ext cx="800100" cy="252413"/>
          </a:xfrm>
          <a:custGeom>
            <a:avLst/>
            <a:gdLst>
              <a:gd name="T0" fmla="*/ 152 w 683"/>
              <a:gd name="T1" fmla="*/ 12 h 161"/>
              <a:gd name="T2" fmla="*/ 250 w 683"/>
              <a:gd name="T3" fmla="*/ 9 h 161"/>
              <a:gd name="T4" fmla="*/ 376 w 683"/>
              <a:gd name="T5" fmla="*/ 19 h 161"/>
              <a:gd name="T6" fmla="*/ 442 w 683"/>
              <a:gd name="T7" fmla="*/ 20 h 161"/>
              <a:gd name="T8" fmla="*/ 476 w 683"/>
              <a:gd name="T9" fmla="*/ 33 h 161"/>
              <a:gd name="T10" fmla="*/ 486 w 683"/>
              <a:gd name="T11" fmla="*/ 42 h 161"/>
              <a:gd name="T12" fmla="*/ 495 w 683"/>
              <a:gd name="T13" fmla="*/ 40 h 161"/>
              <a:gd name="T14" fmla="*/ 488 w 683"/>
              <a:gd name="T15" fmla="*/ 36 h 161"/>
              <a:gd name="T16" fmla="*/ 479 w 683"/>
              <a:gd name="T17" fmla="*/ 31 h 161"/>
              <a:gd name="T18" fmla="*/ 473 w 683"/>
              <a:gd name="T19" fmla="*/ 25 h 161"/>
              <a:gd name="T20" fmla="*/ 485 w 683"/>
              <a:gd name="T21" fmla="*/ 24 h 161"/>
              <a:gd name="T22" fmla="*/ 495 w 683"/>
              <a:gd name="T23" fmla="*/ 28 h 161"/>
              <a:gd name="T24" fmla="*/ 506 w 683"/>
              <a:gd name="T25" fmla="*/ 28 h 161"/>
              <a:gd name="T26" fmla="*/ 518 w 683"/>
              <a:gd name="T27" fmla="*/ 26 h 161"/>
              <a:gd name="T28" fmla="*/ 529 w 683"/>
              <a:gd name="T29" fmla="*/ 24 h 161"/>
              <a:gd name="T30" fmla="*/ 535 w 683"/>
              <a:gd name="T31" fmla="*/ 29 h 161"/>
              <a:gd name="T32" fmla="*/ 545 w 683"/>
              <a:gd name="T33" fmla="*/ 31 h 161"/>
              <a:gd name="T34" fmla="*/ 556 w 683"/>
              <a:gd name="T35" fmla="*/ 31 h 161"/>
              <a:gd name="T36" fmla="*/ 567 w 683"/>
              <a:gd name="T37" fmla="*/ 34 h 161"/>
              <a:gd name="T38" fmla="*/ 578 w 683"/>
              <a:gd name="T39" fmla="*/ 36 h 161"/>
              <a:gd name="T40" fmla="*/ 589 w 683"/>
              <a:gd name="T41" fmla="*/ 37 h 161"/>
              <a:gd name="T42" fmla="*/ 600 w 683"/>
              <a:gd name="T43" fmla="*/ 39 h 161"/>
              <a:gd name="T44" fmla="*/ 611 w 683"/>
              <a:gd name="T45" fmla="*/ 41 h 161"/>
              <a:gd name="T46" fmla="*/ 622 w 683"/>
              <a:gd name="T47" fmla="*/ 42 h 161"/>
              <a:gd name="T48" fmla="*/ 633 w 683"/>
              <a:gd name="T49" fmla="*/ 44 h 161"/>
              <a:gd name="T50" fmla="*/ 644 w 683"/>
              <a:gd name="T51" fmla="*/ 46 h 161"/>
              <a:gd name="T52" fmla="*/ 655 w 683"/>
              <a:gd name="T53" fmla="*/ 46 h 161"/>
              <a:gd name="T54" fmla="*/ 666 w 683"/>
              <a:gd name="T55" fmla="*/ 46 h 161"/>
              <a:gd name="T56" fmla="*/ 677 w 683"/>
              <a:gd name="T57" fmla="*/ 47 h 161"/>
              <a:gd name="T58" fmla="*/ 682 w 683"/>
              <a:gd name="T59" fmla="*/ 53 h 161"/>
              <a:gd name="T60" fmla="*/ 675 w 683"/>
              <a:gd name="T61" fmla="*/ 60 h 161"/>
              <a:gd name="T62" fmla="*/ 674 w 683"/>
              <a:gd name="T63" fmla="*/ 66 h 161"/>
              <a:gd name="T64" fmla="*/ 674 w 683"/>
              <a:gd name="T65" fmla="*/ 72 h 161"/>
              <a:gd name="T66" fmla="*/ 678 w 683"/>
              <a:gd name="T67" fmla="*/ 79 h 161"/>
              <a:gd name="T68" fmla="*/ 666 w 683"/>
              <a:gd name="T69" fmla="*/ 85 h 161"/>
              <a:gd name="T70" fmla="*/ 663 w 683"/>
              <a:gd name="T71" fmla="*/ 97 h 161"/>
              <a:gd name="T72" fmla="*/ 613 w 683"/>
              <a:gd name="T73" fmla="*/ 114 h 161"/>
              <a:gd name="T74" fmla="*/ 597 w 683"/>
              <a:gd name="T75" fmla="*/ 131 h 161"/>
              <a:gd name="T76" fmla="*/ 569 w 683"/>
              <a:gd name="T77" fmla="*/ 139 h 161"/>
              <a:gd name="T78" fmla="*/ 536 w 683"/>
              <a:gd name="T79" fmla="*/ 148 h 161"/>
              <a:gd name="T80" fmla="*/ 476 w 683"/>
              <a:gd name="T81" fmla="*/ 153 h 161"/>
              <a:gd name="T82" fmla="*/ 431 w 683"/>
              <a:gd name="T83" fmla="*/ 160 h 161"/>
              <a:gd name="T84" fmla="*/ 393 w 683"/>
              <a:gd name="T85" fmla="*/ 158 h 161"/>
              <a:gd name="T86" fmla="*/ 351 w 683"/>
              <a:gd name="T87" fmla="*/ 153 h 161"/>
              <a:gd name="T88" fmla="*/ 325 w 683"/>
              <a:gd name="T89" fmla="*/ 152 h 161"/>
              <a:gd name="T90" fmla="*/ 306 w 683"/>
              <a:gd name="T91" fmla="*/ 143 h 161"/>
              <a:gd name="T92" fmla="*/ 278 w 683"/>
              <a:gd name="T93" fmla="*/ 148 h 161"/>
              <a:gd name="T94" fmla="*/ 212 w 683"/>
              <a:gd name="T95" fmla="*/ 147 h 161"/>
              <a:gd name="T96" fmla="*/ 179 w 683"/>
              <a:gd name="T97" fmla="*/ 142 h 161"/>
              <a:gd name="T98" fmla="*/ 138 w 683"/>
              <a:gd name="T99" fmla="*/ 152 h 161"/>
              <a:gd name="T100" fmla="*/ 104 w 683"/>
              <a:gd name="T101" fmla="*/ 151 h 161"/>
              <a:gd name="T102" fmla="*/ 61 w 683"/>
              <a:gd name="T103" fmla="*/ 147 h 161"/>
              <a:gd name="T104" fmla="*/ 11 w 683"/>
              <a:gd name="T105" fmla="*/ 147 h 161"/>
              <a:gd name="T106" fmla="*/ 24 w 683"/>
              <a:gd name="T107" fmla="*/ 134 h 161"/>
              <a:gd name="T108" fmla="*/ 22 w 683"/>
              <a:gd name="T109" fmla="*/ 116 h 161"/>
              <a:gd name="T110" fmla="*/ 34 w 683"/>
              <a:gd name="T111" fmla="*/ 85 h 161"/>
              <a:gd name="T112" fmla="*/ 24 w 683"/>
              <a:gd name="T113" fmla="*/ 59 h 161"/>
              <a:gd name="T114" fmla="*/ 3 w 683"/>
              <a:gd name="T115" fmla="*/ 49 h 161"/>
              <a:gd name="T116" fmla="*/ 11 w 683"/>
              <a:gd name="T117" fmla="*/ 33 h 161"/>
              <a:gd name="T118" fmla="*/ 36 w 683"/>
              <a:gd name="T119" fmla="*/ 29 h 1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3"/>
              <a:gd name="T181" fmla="*/ 0 h 161"/>
              <a:gd name="T182" fmla="*/ 683 w 683"/>
              <a:gd name="T183" fmla="*/ 161 h 1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3" h="161">
                <a:moveTo>
                  <a:pt x="46" y="0"/>
                </a:moveTo>
                <a:lnTo>
                  <a:pt x="104" y="2"/>
                </a:lnTo>
                <a:lnTo>
                  <a:pt x="131" y="10"/>
                </a:lnTo>
                <a:lnTo>
                  <a:pt x="152" y="12"/>
                </a:lnTo>
                <a:lnTo>
                  <a:pt x="182" y="5"/>
                </a:lnTo>
                <a:lnTo>
                  <a:pt x="211" y="11"/>
                </a:lnTo>
                <a:lnTo>
                  <a:pt x="229" y="11"/>
                </a:lnTo>
                <a:lnTo>
                  <a:pt x="250" y="9"/>
                </a:lnTo>
                <a:lnTo>
                  <a:pt x="271" y="12"/>
                </a:lnTo>
                <a:lnTo>
                  <a:pt x="325" y="15"/>
                </a:lnTo>
                <a:lnTo>
                  <a:pt x="349" y="12"/>
                </a:lnTo>
                <a:lnTo>
                  <a:pt x="376" y="19"/>
                </a:lnTo>
                <a:lnTo>
                  <a:pt x="402" y="25"/>
                </a:lnTo>
                <a:lnTo>
                  <a:pt x="410" y="26"/>
                </a:lnTo>
                <a:lnTo>
                  <a:pt x="436" y="24"/>
                </a:lnTo>
                <a:lnTo>
                  <a:pt x="442" y="20"/>
                </a:lnTo>
                <a:lnTo>
                  <a:pt x="452" y="32"/>
                </a:lnTo>
                <a:lnTo>
                  <a:pt x="463" y="30"/>
                </a:lnTo>
                <a:lnTo>
                  <a:pt x="469" y="33"/>
                </a:lnTo>
                <a:lnTo>
                  <a:pt x="476" y="33"/>
                </a:lnTo>
                <a:lnTo>
                  <a:pt x="480" y="37"/>
                </a:lnTo>
                <a:lnTo>
                  <a:pt x="480" y="40"/>
                </a:lnTo>
                <a:lnTo>
                  <a:pt x="483" y="41"/>
                </a:lnTo>
                <a:lnTo>
                  <a:pt x="486" y="42"/>
                </a:lnTo>
                <a:lnTo>
                  <a:pt x="489" y="42"/>
                </a:lnTo>
                <a:lnTo>
                  <a:pt x="492" y="42"/>
                </a:lnTo>
                <a:lnTo>
                  <a:pt x="495" y="42"/>
                </a:lnTo>
                <a:lnTo>
                  <a:pt x="495" y="40"/>
                </a:lnTo>
                <a:lnTo>
                  <a:pt x="495" y="38"/>
                </a:lnTo>
                <a:lnTo>
                  <a:pt x="493" y="37"/>
                </a:lnTo>
                <a:lnTo>
                  <a:pt x="490" y="37"/>
                </a:lnTo>
                <a:lnTo>
                  <a:pt x="488" y="36"/>
                </a:lnTo>
                <a:lnTo>
                  <a:pt x="485" y="35"/>
                </a:lnTo>
                <a:lnTo>
                  <a:pt x="483" y="33"/>
                </a:lnTo>
                <a:lnTo>
                  <a:pt x="480" y="33"/>
                </a:lnTo>
                <a:lnTo>
                  <a:pt x="479" y="31"/>
                </a:lnTo>
                <a:lnTo>
                  <a:pt x="477" y="29"/>
                </a:lnTo>
                <a:lnTo>
                  <a:pt x="476" y="28"/>
                </a:lnTo>
                <a:lnTo>
                  <a:pt x="473" y="27"/>
                </a:lnTo>
                <a:lnTo>
                  <a:pt x="473" y="25"/>
                </a:lnTo>
                <a:lnTo>
                  <a:pt x="476" y="24"/>
                </a:lnTo>
                <a:lnTo>
                  <a:pt x="479" y="24"/>
                </a:lnTo>
                <a:lnTo>
                  <a:pt x="482" y="24"/>
                </a:lnTo>
                <a:lnTo>
                  <a:pt x="485" y="24"/>
                </a:lnTo>
                <a:lnTo>
                  <a:pt x="488" y="25"/>
                </a:lnTo>
                <a:lnTo>
                  <a:pt x="490" y="26"/>
                </a:lnTo>
                <a:lnTo>
                  <a:pt x="493" y="27"/>
                </a:lnTo>
                <a:lnTo>
                  <a:pt x="495" y="28"/>
                </a:lnTo>
                <a:lnTo>
                  <a:pt x="498" y="28"/>
                </a:lnTo>
                <a:lnTo>
                  <a:pt x="501" y="28"/>
                </a:lnTo>
                <a:lnTo>
                  <a:pt x="503" y="28"/>
                </a:lnTo>
                <a:lnTo>
                  <a:pt x="506" y="28"/>
                </a:lnTo>
                <a:lnTo>
                  <a:pt x="509" y="28"/>
                </a:lnTo>
                <a:lnTo>
                  <a:pt x="512" y="27"/>
                </a:lnTo>
                <a:lnTo>
                  <a:pt x="515" y="27"/>
                </a:lnTo>
                <a:lnTo>
                  <a:pt x="518" y="26"/>
                </a:lnTo>
                <a:lnTo>
                  <a:pt x="521" y="25"/>
                </a:lnTo>
                <a:lnTo>
                  <a:pt x="523" y="24"/>
                </a:lnTo>
                <a:lnTo>
                  <a:pt x="526" y="24"/>
                </a:lnTo>
                <a:lnTo>
                  <a:pt x="529" y="24"/>
                </a:lnTo>
                <a:lnTo>
                  <a:pt x="531" y="24"/>
                </a:lnTo>
                <a:lnTo>
                  <a:pt x="532" y="26"/>
                </a:lnTo>
                <a:lnTo>
                  <a:pt x="534" y="28"/>
                </a:lnTo>
                <a:lnTo>
                  <a:pt x="535" y="29"/>
                </a:lnTo>
                <a:lnTo>
                  <a:pt x="536" y="31"/>
                </a:lnTo>
                <a:lnTo>
                  <a:pt x="539" y="31"/>
                </a:lnTo>
                <a:lnTo>
                  <a:pt x="542" y="31"/>
                </a:lnTo>
                <a:lnTo>
                  <a:pt x="545" y="31"/>
                </a:lnTo>
                <a:lnTo>
                  <a:pt x="548" y="31"/>
                </a:lnTo>
                <a:lnTo>
                  <a:pt x="551" y="31"/>
                </a:lnTo>
                <a:lnTo>
                  <a:pt x="554" y="31"/>
                </a:lnTo>
                <a:lnTo>
                  <a:pt x="556" y="31"/>
                </a:lnTo>
                <a:lnTo>
                  <a:pt x="559" y="33"/>
                </a:lnTo>
                <a:lnTo>
                  <a:pt x="562" y="33"/>
                </a:lnTo>
                <a:lnTo>
                  <a:pt x="564" y="34"/>
                </a:lnTo>
                <a:lnTo>
                  <a:pt x="567" y="34"/>
                </a:lnTo>
                <a:lnTo>
                  <a:pt x="570" y="34"/>
                </a:lnTo>
                <a:lnTo>
                  <a:pt x="572" y="35"/>
                </a:lnTo>
                <a:lnTo>
                  <a:pt x="575" y="35"/>
                </a:lnTo>
                <a:lnTo>
                  <a:pt x="578" y="36"/>
                </a:lnTo>
                <a:lnTo>
                  <a:pt x="581" y="37"/>
                </a:lnTo>
                <a:lnTo>
                  <a:pt x="584" y="37"/>
                </a:lnTo>
                <a:lnTo>
                  <a:pt x="586" y="37"/>
                </a:lnTo>
                <a:lnTo>
                  <a:pt x="589" y="37"/>
                </a:lnTo>
                <a:lnTo>
                  <a:pt x="592" y="37"/>
                </a:lnTo>
                <a:lnTo>
                  <a:pt x="595" y="38"/>
                </a:lnTo>
                <a:lnTo>
                  <a:pt x="598" y="39"/>
                </a:lnTo>
                <a:lnTo>
                  <a:pt x="600" y="39"/>
                </a:lnTo>
                <a:lnTo>
                  <a:pt x="602" y="39"/>
                </a:lnTo>
                <a:lnTo>
                  <a:pt x="605" y="40"/>
                </a:lnTo>
                <a:lnTo>
                  <a:pt x="608" y="40"/>
                </a:lnTo>
                <a:lnTo>
                  <a:pt x="611" y="41"/>
                </a:lnTo>
                <a:lnTo>
                  <a:pt x="614" y="41"/>
                </a:lnTo>
                <a:lnTo>
                  <a:pt x="617" y="42"/>
                </a:lnTo>
                <a:lnTo>
                  <a:pt x="620" y="42"/>
                </a:lnTo>
                <a:lnTo>
                  <a:pt x="622" y="42"/>
                </a:lnTo>
                <a:lnTo>
                  <a:pt x="625" y="43"/>
                </a:lnTo>
                <a:lnTo>
                  <a:pt x="628" y="44"/>
                </a:lnTo>
                <a:lnTo>
                  <a:pt x="631" y="44"/>
                </a:lnTo>
                <a:lnTo>
                  <a:pt x="633" y="44"/>
                </a:lnTo>
                <a:lnTo>
                  <a:pt x="635" y="45"/>
                </a:lnTo>
                <a:lnTo>
                  <a:pt x="638" y="45"/>
                </a:lnTo>
                <a:lnTo>
                  <a:pt x="641" y="45"/>
                </a:lnTo>
                <a:lnTo>
                  <a:pt x="644" y="46"/>
                </a:lnTo>
                <a:lnTo>
                  <a:pt x="647" y="46"/>
                </a:lnTo>
                <a:lnTo>
                  <a:pt x="650" y="46"/>
                </a:lnTo>
                <a:lnTo>
                  <a:pt x="652" y="46"/>
                </a:lnTo>
                <a:lnTo>
                  <a:pt x="655" y="46"/>
                </a:lnTo>
                <a:lnTo>
                  <a:pt x="658" y="46"/>
                </a:lnTo>
                <a:lnTo>
                  <a:pt x="661" y="46"/>
                </a:lnTo>
                <a:lnTo>
                  <a:pt x="664" y="46"/>
                </a:lnTo>
                <a:lnTo>
                  <a:pt x="666" y="46"/>
                </a:lnTo>
                <a:lnTo>
                  <a:pt x="668" y="46"/>
                </a:lnTo>
                <a:lnTo>
                  <a:pt x="671" y="46"/>
                </a:lnTo>
                <a:lnTo>
                  <a:pt x="674" y="46"/>
                </a:lnTo>
                <a:lnTo>
                  <a:pt x="677" y="47"/>
                </a:lnTo>
                <a:lnTo>
                  <a:pt x="680" y="48"/>
                </a:lnTo>
                <a:lnTo>
                  <a:pt x="682" y="50"/>
                </a:lnTo>
                <a:lnTo>
                  <a:pt x="682" y="51"/>
                </a:lnTo>
                <a:lnTo>
                  <a:pt x="682" y="53"/>
                </a:lnTo>
                <a:lnTo>
                  <a:pt x="681" y="55"/>
                </a:lnTo>
                <a:lnTo>
                  <a:pt x="680" y="56"/>
                </a:lnTo>
                <a:lnTo>
                  <a:pt x="678" y="58"/>
                </a:lnTo>
                <a:lnTo>
                  <a:pt x="675" y="60"/>
                </a:lnTo>
                <a:lnTo>
                  <a:pt x="675" y="61"/>
                </a:lnTo>
                <a:lnTo>
                  <a:pt x="674" y="63"/>
                </a:lnTo>
                <a:lnTo>
                  <a:pt x="674" y="64"/>
                </a:lnTo>
                <a:lnTo>
                  <a:pt x="674" y="66"/>
                </a:lnTo>
                <a:lnTo>
                  <a:pt x="674" y="68"/>
                </a:lnTo>
                <a:lnTo>
                  <a:pt x="674" y="69"/>
                </a:lnTo>
                <a:lnTo>
                  <a:pt x="674" y="71"/>
                </a:lnTo>
                <a:lnTo>
                  <a:pt x="674" y="72"/>
                </a:lnTo>
                <a:lnTo>
                  <a:pt x="674" y="74"/>
                </a:lnTo>
                <a:lnTo>
                  <a:pt x="675" y="76"/>
                </a:lnTo>
                <a:lnTo>
                  <a:pt x="677" y="77"/>
                </a:lnTo>
                <a:lnTo>
                  <a:pt x="678" y="79"/>
                </a:lnTo>
                <a:lnTo>
                  <a:pt x="679" y="81"/>
                </a:lnTo>
                <a:lnTo>
                  <a:pt x="680" y="84"/>
                </a:lnTo>
                <a:lnTo>
                  <a:pt x="677" y="88"/>
                </a:lnTo>
                <a:lnTo>
                  <a:pt x="666" y="85"/>
                </a:lnTo>
                <a:lnTo>
                  <a:pt x="666" y="88"/>
                </a:lnTo>
                <a:lnTo>
                  <a:pt x="667" y="91"/>
                </a:lnTo>
                <a:lnTo>
                  <a:pt x="669" y="94"/>
                </a:lnTo>
                <a:lnTo>
                  <a:pt x="663" y="97"/>
                </a:lnTo>
                <a:lnTo>
                  <a:pt x="648" y="101"/>
                </a:lnTo>
                <a:lnTo>
                  <a:pt x="641" y="101"/>
                </a:lnTo>
                <a:lnTo>
                  <a:pt x="630" y="105"/>
                </a:lnTo>
                <a:lnTo>
                  <a:pt x="613" y="114"/>
                </a:lnTo>
                <a:lnTo>
                  <a:pt x="612" y="118"/>
                </a:lnTo>
                <a:lnTo>
                  <a:pt x="607" y="121"/>
                </a:lnTo>
                <a:lnTo>
                  <a:pt x="608" y="124"/>
                </a:lnTo>
                <a:lnTo>
                  <a:pt x="597" y="131"/>
                </a:lnTo>
                <a:lnTo>
                  <a:pt x="586" y="134"/>
                </a:lnTo>
                <a:lnTo>
                  <a:pt x="575" y="133"/>
                </a:lnTo>
                <a:lnTo>
                  <a:pt x="568" y="135"/>
                </a:lnTo>
                <a:lnTo>
                  <a:pt x="569" y="139"/>
                </a:lnTo>
                <a:lnTo>
                  <a:pt x="564" y="145"/>
                </a:lnTo>
                <a:lnTo>
                  <a:pt x="558" y="145"/>
                </a:lnTo>
                <a:lnTo>
                  <a:pt x="548" y="148"/>
                </a:lnTo>
                <a:lnTo>
                  <a:pt x="536" y="148"/>
                </a:lnTo>
                <a:lnTo>
                  <a:pt x="532" y="150"/>
                </a:lnTo>
                <a:lnTo>
                  <a:pt x="499" y="150"/>
                </a:lnTo>
                <a:lnTo>
                  <a:pt x="489" y="153"/>
                </a:lnTo>
                <a:lnTo>
                  <a:pt x="476" y="153"/>
                </a:lnTo>
                <a:lnTo>
                  <a:pt x="470" y="155"/>
                </a:lnTo>
                <a:lnTo>
                  <a:pt x="465" y="155"/>
                </a:lnTo>
                <a:lnTo>
                  <a:pt x="449" y="160"/>
                </a:lnTo>
                <a:lnTo>
                  <a:pt x="431" y="160"/>
                </a:lnTo>
                <a:lnTo>
                  <a:pt x="427" y="156"/>
                </a:lnTo>
                <a:lnTo>
                  <a:pt x="416" y="156"/>
                </a:lnTo>
                <a:lnTo>
                  <a:pt x="411" y="158"/>
                </a:lnTo>
                <a:lnTo>
                  <a:pt x="393" y="158"/>
                </a:lnTo>
                <a:lnTo>
                  <a:pt x="375" y="152"/>
                </a:lnTo>
                <a:lnTo>
                  <a:pt x="372" y="150"/>
                </a:lnTo>
                <a:lnTo>
                  <a:pt x="360" y="150"/>
                </a:lnTo>
                <a:lnTo>
                  <a:pt x="351" y="153"/>
                </a:lnTo>
                <a:lnTo>
                  <a:pt x="345" y="153"/>
                </a:lnTo>
                <a:lnTo>
                  <a:pt x="339" y="155"/>
                </a:lnTo>
                <a:lnTo>
                  <a:pt x="326" y="155"/>
                </a:lnTo>
                <a:lnTo>
                  <a:pt x="325" y="152"/>
                </a:lnTo>
                <a:lnTo>
                  <a:pt x="319" y="148"/>
                </a:lnTo>
                <a:lnTo>
                  <a:pt x="317" y="145"/>
                </a:lnTo>
                <a:lnTo>
                  <a:pt x="312" y="143"/>
                </a:lnTo>
                <a:lnTo>
                  <a:pt x="306" y="143"/>
                </a:lnTo>
                <a:lnTo>
                  <a:pt x="295" y="147"/>
                </a:lnTo>
                <a:lnTo>
                  <a:pt x="289" y="147"/>
                </a:lnTo>
                <a:lnTo>
                  <a:pt x="285" y="148"/>
                </a:lnTo>
                <a:lnTo>
                  <a:pt x="278" y="148"/>
                </a:lnTo>
                <a:lnTo>
                  <a:pt x="274" y="150"/>
                </a:lnTo>
                <a:lnTo>
                  <a:pt x="250" y="150"/>
                </a:lnTo>
                <a:lnTo>
                  <a:pt x="239" y="147"/>
                </a:lnTo>
                <a:lnTo>
                  <a:pt x="212" y="147"/>
                </a:lnTo>
                <a:lnTo>
                  <a:pt x="206" y="144"/>
                </a:lnTo>
                <a:lnTo>
                  <a:pt x="190" y="144"/>
                </a:lnTo>
                <a:lnTo>
                  <a:pt x="185" y="142"/>
                </a:lnTo>
                <a:lnTo>
                  <a:pt x="179" y="142"/>
                </a:lnTo>
                <a:lnTo>
                  <a:pt x="174" y="143"/>
                </a:lnTo>
                <a:lnTo>
                  <a:pt x="172" y="147"/>
                </a:lnTo>
                <a:lnTo>
                  <a:pt x="155" y="152"/>
                </a:lnTo>
                <a:lnTo>
                  <a:pt x="138" y="152"/>
                </a:lnTo>
                <a:lnTo>
                  <a:pt x="133" y="154"/>
                </a:lnTo>
                <a:lnTo>
                  <a:pt x="120" y="154"/>
                </a:lnTo>
                <a:lnTo>
                  <a:pt x="115" y="137"/>
                </a:lnTo>
                <a:lnTo>
                  <a:pt x="104" y="151"/>
                </a:lnTo>
                <a:lnTo>
                  <a:pt x="99" y="149"/>
                </a:lnTo>
                <a:lnTo>
                  <a:pt x="82" y="149"/>
                </a:lnTo>
                <a:lnTo>
                  <a:pt x="77" y="147"/>
                </a:lnTo>
                <a:lnTo>
                  <a:pt x="61" y="147"/>
                </a:lnTo>
                <a:lnTo>
                  <a:pt x="50" y="150"/>
                </a:lnTo>
                <a:lnTo>
                  <a:pt x="17" y="150"/>
                </a:lnTo>
                <a:lnTo>
                  <a:pt x="16" y="146"/>
                </a:lnTo>
                <a:lnTo>
                  <a:pt x="11" y="147"/>
                </a:lnTo>
                <a:lnTo>
                  <a:pt x="11" y="141"/>
                </a:lnTo>
                <a:lnTo>
                  <a:pt x="14" y="138"/>
                </a:lnTo>
                <a:lnTo>
                  <a:pt x="19" y="133"/>
                </a:lnTo>
                <a:lnTo>
                  <a:pt x="24" y="134"/>
                </a:lnTo>
                <a:lnTo>
                  <a:pt x="22" y="131"/>
                </a:lnTo>
                <a:lnTo>
                  <a:pt x="17" y="129"/>
                </a:lnTo>
                <a:lnTo>
                  <a:pt x="17" y="119"/>
                </a:lnTo>
                <a:lnTo>
                  <a:pt x="22" y="116"/>
                </a:lnTo>
                <a:lnTo>
                  <a:pt x="22" y="107"/>
                </a:lnTo>
                <a:lnTo>
                  <a:pt x="28" y="99"/>
                </a:lnTo>
                <a:lnTo>
                  <a:pt x="27" y="87"/>
                </a:lnTo>
                <a:lnTo>
                  <a:pt x="34" y="85"/>
                </a:lnTo>
                <a:lnTo>
                  <a:pt x="34" y="76"/>
                </a:lnTo>
                <a:lnTo>
                  <a:pt x="27" y="71"/>
                </a:lnTo>
                <a:lnTo>
                  <a:pt x="28" y="63"/>
                </a:lnTo>
                <a:lnTo>
                  <a:pt x="24" y="59"/>
                </a:lnTo>
                <a:lnTo>
                  <a:pt x="25" y="55"/>
                </a:lnTo>
                <a:lnTo>
                  <a:pt x="22" y="52"/>
                </a:lnTo>
                <a:lnTo>
                  <a:pt x="5" y="52"/>
                </a:lnTo>
                <a:lnTo>
                  <a:pt x="3" y="49"/>
                </a:lnTo>
                <a:lnTo>
                  <a:pt x="3" y="46"/>
                </a:lnTo>
                <a:lnTo>
                  <a:pt x="0" y="41"/>
                </a:lnTo>
                <a:lnTo>
                  <a:pt x="0" y="36"/>
                </a:lnTo>
                <a:lnTo>
                  <a:pt x="11" y="33"/>
                </a:lnTo>
                <a:lnTo>
                  <a:pt x="16" y="33"/>
                </a:lnTo>
                <a:lnTo>
                  <a:pt x="22" y="32"/>
                </a:lnTo>
                <a:lnTo>
                  <a:pt x="29" y="31"/>
                </a:lnTo>
                <a:lnTo>
                  <a:pt x="36" y="29"/>
                </a:lnTo>
                <a:lnTo>
                  <a:pt x="36" y="10"/>
                </a:lnTo>
                <a:lnTo>
                  <a:pt x="46" y="0"/>
                </a:lnTo>
              </a:path>
            </a:pathLst>
          </a:custGeom>
          <a:solidFill>
            <a:schemeClr val="bg1"/>
          </a:solidFill>
          <a:ln w="12700" cap="rnd" cmpd="sng">
            <a:solidFill>
              <a:schemeClr val="tx1"/>
            </a:solidFill>
            <a:prstDash val="solid"/>
            <a:round/>
            <a:headEnd type="none" w="sm" len="sm"/>
            <a:tailEnd type="none" w="sm" len="sm"/>
          </a:ln>
        </p:spPr>
        <p:txBody>
          <a:bodyPr/>
          <a:lstStyle/>
          <a:p>
            <a:endParaRPr lang="en-US"/>
          </a:p>
        </p:txBody>
      </p:sp>
      <p:sp>
        <p:nvSpPr>
          <p:cNvPr id="165" name="Rectangle 74"/>
          <p:cNvSpPr>
            <a:spLocks noChangeArrowheads="1"/>
          </p:cNvSpPr>
          <p:nvPr/>
        </p:nvSpPr>
        <p:spPr bwMode="auto">
          <a:xfrm>
            <a:off x="933450" y="4759775"/>
            <a:ext cx="4032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AK</a:t>
            </a:r>
          </a:p>
          <a:p>
            <a:pPr algn="ctr" eaLnBrk="0" hangingPunct="0"/>
            <a:r>
              <a:rPr lang="en-US" sz="1200" b="1" dirty="0" smtClean="0">
                <a:solidFill>
                  <a:schemeClr val="tx1"/>
                </a:solidFill>
                <a:latin typeface="Arial" charset="0"/>
              </a:rPr>
              <a:t>3/</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66" name="Rectangle 74"/>
          <p:cNvSpPr>
            <a:spLocks noChangeArrowheads="1"/>
          </p:cNvSpPr>
          <p:nvPr/>
        </p:nvSpPr>
        <p:spPr bwMode="auto">
          <a:xfrm>
            <a:off x="1666875" y="2730950"/>
            <a:ext cx="565686"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NV</a:t>
            </a:r>
          </a:p>
          <a:p>
            <a:pPr algn="ctr" eaLnBrk="0" hangingPunct="0"/>
            <a:r>
              <a:rPr lang="en-US" sz="1200" b="1" dirty="0" smtClean="0">
                <a:solidFill>
                  <a:schemeClr val="tx1"/>
                </a:solidFill>
                <a:latin typeface="Arial" charset="0"/>
              </a:rPr>
              <a:t>20/</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67" name="Rectangle 74"/>
          <p:cNvSpPr>
            <a:spLocks noChangeArrowheads="1"/>
          </p:cNvSpPr>
          <p:nvPr/>
        </p:nvSpPr>
        <p:spPr bwMode="auto">
          <a:xfrm>
            <a:off x="2362200" y="2873825"/>
            <a:ext cx="523504"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UT</a:t>
            </a:r>
          </a:p>
          <a:p>
            <a:pPr algn="ctr" eaLnBrk="0" hangingPunct="0"/>
            <a:r>
              <a:rPr lang="en-US" sz="1200" b="1" dirty="0" smtClean="0">
                <a:solidFill>
                  <a:schemeClr val="tx1"/>
                </a:solidFill>
                <a:latin typeface="Arial" charset="0"/>
              </a:rPr>
              <a:t>30/</a:t>
            </a:r>
            <a:r>
              <a:rPr lang="en-US" sz="1200" b="1" dirty="0" smtClean="0">
                <a:solidFill>
                  <a:srgbClr val="FF0000"/>
                </a:solidFill>
                <a:latin typeface="Arial" charset="0"/>
              </a:rPr>
              <a:t>7</a:t>
            </a:r>
            <a:endParaRPr lang="en-US" sz="1200" b="1" dirty="0">
              <a:solidFill>
                <a:srgbClr val="FF0000"/>
              </a:solidFill>
              <a:latin typeface="Arial" charset="0"/>
            </a:endParaRPr>
          </a:p>
        </p:txBody>
      </p:sp>
      <p:sp>
        <p:nvSpPr>
          <p:cNvPr id="168" name="Rectangle 74"/>
          <p:cNvSpPr>
            <a:spLocks noChangeArrowheads="1"/>
          </p:cNvSpPr>
          <p:nvPr/>
        </p:nvSpPr>
        <p:spPr bwMode="auto">
          <a:xfrm>
            <a:off x="2124075" y="1935925"/>
            <a:ext cx="4032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ID</a:t>
            </a:r>
          </a:p>
          <a:p>
            <a:pPr algn="ctr" eaLnBrk="0" hangingPunct="0"/>
            <a:r>
              <a:rPr lang="en-US" sz="1200" b="1" dirty="0" smtClean="0">
                <a:solidFill>
                  <a:schemeClr val="tx1"/>
                </a:solidFill>
                <a:latin typeface="Arial" charset="0"/>
              </a:rPr>
              <a:t>8/</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69" name="Rectangle 74"/>
          <p:cNvSpPr>
            <a:spLocks noChangeArrowheads="1"/>
          </p:cNvSpPr>
          <p:nvPr/>
        </p:nvSpPr>
        <p:spPr bwMode="auto">
          <a:xfrm>
            <a:off x="2819400" y="154985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MT</a:t>
            </a:r>
          </a:p>
          <a:p>
            <a:pPr algn="ctr" eaLnBrk="0" hangingPunct="0"/>
            <a:r>
              <a:rPr lang="en-US" sz="1200" b="1" dirty="0" smtClean="0">
                <a:solidFill>
                  <a:schemeClr val="tx1"/>
                </a:solidFill>
                <a:latin typeface="Arial" charset="0"/>
              </a:rPr>
              <a:t>9/</a:t>
            </a:r>
            <a:r>
              <a:rPr lang="en-US" sz="1200" b="1" dirty="0" smtClean="0">
                <a:solidFill>
                  <a:srgbClr val="FF0000"/>
                </a:solidFill>
                <a:latin typeface="Arial" charset="0"/>
              </a:rPr>
              <a:t>2</a:t>
            </a:r>
            <a:endParaRPr lang="en-US" sz="1200" b="1" dirty="0">
              <a:solidFill>
                <a:srgbClr val="FF0000"/>
              </a:solidFill>
              <a:latin typeface="Arial" charset="0"/>
            </a:endParaRPr>
          </a:p>
        </p:txBody>
      </p:sp>
      <p:sp>
        <p:nvSpPr>
          <p:cNvPr id="170" name="Rectangle 74"/>
          <p:cNvSpPr>
            <a:spLocks noChangeArrowheads="1"/>
          </p:cNvSpPr>
          <p:nvPr/>
        </p:nvSpPr>
        <p:spPr bwMode="auto">
          <a:xfrm>
            <a:off x="2962275" y="227375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WY</a:t>
            </a:r>
          </a:p>
          <a:p>
            <a:pPr algn="ctr" eaLnBrk="0" hangingPunct="0"/>
            <a:r>
              <a:rPr lang="en-US" sz="1200" b="1" dirty="0" smtClean="0">
                <a:solidFill>
                  <a:schemeClr val="tx1"/>
                </a:solidFill>
                <a:latin typeface="Arial" charset="0"/>
              </a:rPr>
              <a:t>2/</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71" name="Rectangle 74"/>
          <p:cNvSpPr>
            <a:spLocks noChangeArrowheads="1"/>
          </p:cNvSpPr>
          <p:nvPr/>
        </p:nvSpPr>
        <p:spPr bwMode="auto">
          <a:xfrm>
            <a:off x="3886200" y="1542925"/>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ND</a:t>
            </a:r>
          </a:p>
          <a:p>
            <a:pPr algn="ctr" eaLnBrk="0" hangingPunct="0"/>
            <a:r>
              <a:rPr lang="en-US" sz="1200" b="1" dirty="0" smtClean="0">
                <a:solidFill>
                  <a:schemeClr val="tx1"/>
                </a:solidFill>
                <a:latin typeface="Arial" charset="0"/>
              </a:rPr>
              <a:t>1/</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72" name="Rectangle 74"/>
          <p:cNvSpPr>
            <a:spLocks noChangeArrowheads="1"/>
          </p:cNvSpPr>
          <p:nvPr/>
        </p:nvSpPr>
        <p:spPr bwMode="auto">
          <a:xfrm>
            <a:off x="3895725" y="2059625"/>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SD</a:t>
            </a:r>
          </a:p>
          <a:p>
            <a:pPr algn="ctr" eaLnBrk="0" hangingPunct="0"/>
            <a:r>
              <a:rPr lang="en-US" sz="1200" b="1" dirty="0" smtClean="0">
                <a:solidFill>
                  <a:schemeClr val="tx1"/>
                </a:solidFill>
                <a:latin typeface="Arial" charset="0"/>
              </a:rPr>
              <a:t>1/</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73" name="Rectangle 74"/>
          <p:cNvSpPr>
            <a:spLocks noChangeArrowheads="1"/>
          </p:cNvSpPr>
          <p:nvPr/>
        </p:nvSpPr>
        <p:spPr bwMode="auto">
          <a:xfrm>
            <a:off x="3952875" y="258350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NE</a:t>
            </a:r>
          </a:p>
          <a:p>
            <a:pPr algn="ctr" eaLnBrk="0" hangingPunct="0"/>
            <a:r>
              <a:rPr lang="en-US" sz="1200" b="1" dirty="0" smtClean="0">
                <a:solidFill>
                  <a:schemeClr val="tx1"/>
                </a:solidFill>
                <a:latin typeface="Arial" charset="0"/>
              </a:rPr>
              <a:t>7/</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74" name="Rectangle 74"/>
          <p:cNvSpPr>
            <a:spLocks noChangeArrowheads="1"/>
          </p:cNvSpPr>
          <p:nvPr/>
        </p:nvSpPr>
        <p:spPr bwMode="auto">
          <a:xfrm>
            <a:off x="4124325" y="3124075"/>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KS</a:t>
            </a:r>
          </a:p>
          <a:p>
            <a:pPr algn="ctr" eaLnBrk="0" hangingPunct="0"/>
            <a:r>
              <a:rPr lang="en-US" sz="1200" b="1" dirty="0" smtClean="0">
                <a:solidFill>
                  <a:schemeClr val="tx1"/>
                </a:solidFill>
                <a:latin typeface="Arial" charset="0"/>
              </a:rPr>
              <a:t>7/</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75" name="Rectangle 74"/>
          <p:cNvSpPr>
            <a:spLocks noChangeArrowheads="1"/>
          </p:cNvSpPr>
          <p:nvPr/>
        </p:nvSpPr>
        <p:spPr bwMode="auto">
          <a:xfrm>
            <a:off x="4991100" y="378365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AR</a:t>
            </a:r>
          </a:p>
          <a:p>
            <a:pPr algn="ctr" eaLnBrk="0" hangingPunct="0"/>
            <a:r>
              <a:rPr lang="en-US" sz="1200" b="1" dirty="0" smtClean="0">
                <a:solidFill>
                  <a:schemeClr val="tx1"/>
                </a:solidFill>
                <a:latin typeface="Arial" charset="0"/>
              </a:rPr>
              <a:t>3/</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76" name="Rectangle 74"/>
          <p:cNvSpPr>
            <a:spLocks noChangeArrowheads="1"/>
          </p:cNvSpPr>
          <p:nvPr/>
        </p:nvSpPr>
        <p:spPr bwMode="auto">
          <a:xfrm>
            <a:off x="5000625" y="446920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LA</a:t>
            </a:r>
          </a:p>
          <a:p>
            <a:pPr algn="ctr" eaLnBrk="0" hangingPunct="0"/>
            <a:r>
              <a:rPr lang="en-US" sz="1200" b="1" dirty="0" smtClean="0">
                <a:solidFill>
                  <a:schemeClr val="tx1"/>
                </a:solidFill>
                <a:latin typeface="Arial" charset="0"/>
              </a:rPr>
              <a:t>19/</a:t>
            </a:r>
            <a:r>
              <a:rPr lang="en-US" sz="1200" b="1" dirty="0" smtClean="0">
                <a:solidFill>
                  <a:srgbClr val="FF0000"/>
                </a:solidFill>
                <a:latin typeface="Arial" charset="0"/>
              </a:rPr>
              <a:t>2</a:t>
            </a:r>
            <a:endParaRPr lang="en-US" sz="1200" b="1" dirty="0">
              <a:solidFill>
                <a:srgbClr val="FF0000"/>
              </a:solidFill>
              <a:latin typeface="Arial" charset="0"/>
            </a:endParaRPr>
          </a:p>
        </p:txBody>
      </p:sp>
      <p:sp>
        <p:nvSpPr>
          <p:cNvPr id="177" name="Rectangle 74"/>
          <p:cNvSpPr>
            <a:spLocks noChangeArrowheads="1"/>
          </p:cNvSpPr>
          <p:nvPr/>
        </p:nvSpPr>
        <p:spPr bwMode="auto">
          <a:xfrm>
            <a:off x="6750750" y="3786125"/>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SC</a:t>
            </a:r>
          </a:p>
          <a:p>
            <a:pPr algn="ctr" eaLnBrk="0" hangingPunct="0"/>
            <a:r>
              <a:rPr lang="en-US" sz="1200" b="1" dirty="0" smtClean="0">
                <a:solidFill>
                  <a:schemeClr val="tx1"/>
                </a:solidFill>
                <a:latin typeface="Arial" charset="0"/>
              </a:rPr>
              <a:t>9/</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78" name="Rectangle 74"/>
          <p:cNvSpPr>
            <a:spLocks noChangeArrowheads="1"/>
          </p:cNvSpPr>
          <p:nvPr/>
        </p:nvSpPr>
        <p:spPr bwMode="auto">
          <a:xfrm>
            <a:off x="6565075" y="298120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WV</a:t>
            </a:r>
          </a:p>
          <a:p>
            <a:pPr algn="ctr" eaLnBrk="0" hangingPunct="0"/>
            <a:r>
              <a:rPr lang="en-US" sz="1100" b="1" dirty="0" smtClean="0">
                <a:solidFill>
                  <a:schemeClr val="tx1"/>
                </a:solidFill>
                <a:latin typeface="Arial" charset="0"/>
              </a:rPr>
              <a:t>10/</a:t>
            </a:r>
            <a:r>
              <a:rPr lang="en-US" sz="1100" b="1" dirty="0" smtClean="0">
                <a:solidFill>
                  <a:srgbClr val="FF0000"/>
                </a:solidFill>
                <a:latin typeface="Arial" charset="0"/>
              </a:rPr>
              <a:t>1</a:t>
            </a:r>
            <a:endParaRPr lang="en-US" sz="1100" b="1" dirty="0">
              <a:solidFill>
                <a:srgbClr val="FF0000"/>
              </a:solidFill>
              <a:latin typeface="Arial" charset="0"/>
            </a:endParaRPr>
          </a:p>
        </p:txBody>
      </p:sp>
      <p:sp>
        <p:nvSpPr>
          <p:cNvPr id="180" name="Rectangle 74"/>
          <p:cNvSpPr>
            <a:spLocks noChangeArrowheads="1"/>
          </p:cNvSpPr>
          <p:nvPr/>
        </p:nvSpPr>
        <p:spPr bwMode="auto">
          <a:xfrm>
            <a:off x="4810125" y="251200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IA</a:t>
            </a:r>
          </a:p>
          <a:p>
            <a:pPr algn="ctr" eaLnBrk="0" hangingPunct="0"/>
            <a:r>
              <a:rPr lang="en-US" sz="1200" b="1" dirty="0" smtClean="0">
                <a:solidFill>
                  <a:schemeClr val="tx1"/>
                </a:solidFill>
                <a:latin typeface="Arial" charset="0"/>
              </a:rPr>
              <a:t>4/</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81" name="Rectangle 74"/>
          <p:cNvSpPr>
            <a:spLocks noChangeArrowheads="1"/>
          </p:cNvSpPr>
          <p:nvPr/>
        </p:nvSpPr>
        <p:spPr bwMode="auto">
          <a:xfrm>
            <a:off x="5248275" y="2083250"/>
            <a:ext cx="52387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WI</a:t>
            </a:r>
          </a:p>
          <a:p>
            <a:pPr algn="ctr" eaLnBrk="0" hangingPunct="0"/>
            <a:r>
              <a:rPr lang="en-US" sz="1200" b="1" dirty="0" smtClean="0">
                <a:solidFill>
                  <a:schemeClr val="tx1"/>
                </a:solidFill>
                <a:latin typeface="Arial" charset="0"/>
              </a:rPr>
              <a:t>13/</a:t>
            </a:r>
            <a:r>
              <a:rPr lang="en-US" sz="1200" b="1" dirty="0" smtClean="0">
                <a:solidFill>
                  <a:srgbClr val="FF0000"/>
                </a:solidFill>
                <a:latin typeface="Arial" charset="0"/>
              </a:rPr>
              <a:t>2</a:t>
            </a:r>
            <a:endParaRPr lang="en-US" sz="1200" b="1" dirty="0">
              <a:solidFill>
                <a:srgbClr val="FF0000"/>
              </a:solidFill>
              <a:latin typeface="Arial" charset="0"/>
            </a:endParaRPr>
          </a:p>
        </p:txBody>
      </p:sp>
      <p:sp>
        <p:nvSpPr>
          <p:cNvPr id="182" name="Rectangle 74"/>
          <p:cNvSpPr>
            <a:spLocks noChangeArrowheads="1"/>
          </p:cNvSpPr>
          <p:nvPr/>
        </p:nvSpPr>
        <p:spPr bwMode="auto">
          <a:xfrm>
            <a:off x="7739125" y="5097850"/>
            <a:ext cx="656730" cy="277641"/>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PR 3/</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183" name="Rectangle 74"/>
          <p:cNvSpPr>
            <a:spLocks noChangeArrowheads="1"/>
          </p:cNvSpPr>
          <p:nvPr/>
        </p:nvSpPr>
        <p:spPr bwMode="auto">
          <a:xfrm>
            <a:off x="1543050" y="1187900"/>
            <a:ext cx="594508"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WA</a:t>
            </a:r>
          </a:p>
          <a:p>
            <a:pPr algn="ctr" eaLnBrk="0" hangingPunct="0"/>
            <a:r>
              <a:rPr lang="en-US" sz="1200" b="1" dirty="0" smtClean="0">
                <a:solidFill>
                  <a:schemeClr val="tx1"/>
                </a:solidFill>
                <a:latin typeface="Arial" charset="0"/>
              </a:rPr>
              <a:t>59/</a:t>
            </a:r>
            <a:r>
              <a:rPr lang="en-US" sz="1200" b="1" dirty="0" smtClean="0">
                <a:solidFill>
                  <a:srgbClr val="FF0000"/>
                </a:solidFill>
                <a:latin typeface="Arial" charset="0"/>
              </a:rPr>
              <a:t>12</a:t>
            </a:r>
            <a:endParaRPr lang="en-US" sz="1200" b="1" dirty="0">
              <a:solidFill>
                <a:srgbClr val="FF0000"/>
              </a:solidFill>
              <a:latin typeface="Arial" charset="0"/>
            </a:endParaRPr>
          </a:p>
        </p:txBody>
      </p:sp>
      <p:sp>
        <p:nvSpPr>
          <p:cNvPr id="184" name="Rectangle 74"/>
          <p:cNvSpPr>
            <a:spLocks noChangeArrowheads="1"/>
          </p:cNvSpPr>
          <p:nvPr/>
        </p:nvSpPr>
        <p:spPr bwMode="auto">
          <a:xfrm>
            <a:off x="1352550" y="175940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OR</a:t>
            </a:r>
          </a:p>
          <a:p>
            <a:pPr algn="ctr" eaLnBrk="0" hangingPunct="0"/>
            <a:r>
              <a:rPr lang="en-US" sz="1200" b="1" dirty="0" smtClean="0">
                <a:solidFill>
                  <a:schemeClr val="tx1"/>
                </a:solidFill>
                <a:latin typeface="Arial" charset="0"/>
              </a:rPr>
              <a:t>22/</a:t>
            </a:r>
            <a:r>
              <a:rPr lang="en-US" sz="1200" b="1" dirty="0" smtClean="0">
                <a:solidFill>
                  <a:srgbClr val="FF0000"/>
                </a:solidFill>
                <a:latin typeface="Arial" charset="0"/>
              </a:rPr>
              <a:t>5</a:t>
            </a:r>
            <a:endParaRPr lang="en-US" sz="1200" b="1" dirty="0">
              <a:solidFill>
                <a:srgbClr val="FF0000"/>
              </a:solidFill>
              <a:latin typeface="Arial" charset="0"/>
            </a:endParaRPr>
          </a:p>
        </p:txBody>
      </p:sp>
      <p:sp>
        <p:nvSpPr>
          <p:cNvPr id="185" name="Rectangle 74"/>
          <p:cNvSpPr>
            <a:spLocks noChangeArrowheads="1"/>
          </p:cNvSpPr>
          <p:nvPr/>
        </p:nvSpPr>
        <p:spPr bwMode="auto">
          <a:xfrm>
            <a:off x="1040825" y="3026225"/>
            <a:ext cx="787977"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CA</a:t>
            </a:r>
          </a:p>
          <a:p>
            <a:pPr algn="ctr" eaLnBrk="0" hangingPunct="0"/>
            <a:r>
              <a:rPr lang="en-US" sz="1200" b="1" dirty="0" smtClean="0">
                <a:solidFill>
                  <a:schemeClr val="tx1"/>
                </a:solidFill>
                <a:latin typeface="Arial" charset="0"/>
              </a:rPr>
              <a:t>596/</a:t>
            </a:r>
            <a:r>
              <a:rPr lang="en-US" sz="1200" b="1" dirty="0" smtClean="0">
                <a:solidFill>
                  <a:srgbClr val="FF0000"/>
                </a:solidFill>
                <a:latin typeface="Arial" charset="0"/>
              </a:rPr>
              <a:t>111</a:t>
            </a:r>
            <a:endParaRPr lang="en-US" sz="1200" b="1" dirty="0">
              <a:solidFill>
                <a:srgbClr val="FF0000"/>
              </a:solidFill>
              <a:latin typeface="Arial" charset="0"/>
            </a:endParaRPr>
          </a:p>
        </p:txBody>
      </p:sp>
      <p:sp>
        <p:nvSpPr>
          <p:cNvPr id="186" name="Rectangle 74"/>
          <p:cNvSpPr>
            <a:spLocks noChangeArrowheads="1"/>
          </p:cNvSpPr>
          <p:nvPr/>
        </p:nvSpPr>
        <p:spPr bwMode="auto">
          <a:xfrm>
            <a:off x="2152650" y="3702500"/>
            <a:ext cx="590550"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AZ</a:t>
            </a:r>
          </a:p>
          <a:p>
            <a:pPr algn="ctr" eaLnBrk="0" hangingPunct="0"/>
            <a:r>
              <a:rPr lang="en-US" sz="1200" b="1" dirty="0" smtClean="0">
                <a:solidFill>
                  <a:schemeClr val="tx1"/>
                </a:solidFill>
                <a:latin typeface="Arial" charset="0"/>
              </a:rPr>
              <a:t>53/</a:t>
            </a:r>
            <a:r>
              <a:rPr lang="en-US" sz="1200" b="1" dirty="0" smtClean="0">
                <a:solidFill>
                  <a:srgbClr val="FF0000"/>
                </a:solidFill>
                <a:latin typeface="Arial" charset="0"/>
              </a:rPr>
              <a:t>10</a:t>
            </a:r>
            <a:endParaRPr lang="en-US" sz="1200" b="1" dirty="0">
              <a:solidFill>
                <a:srgbClr val="FF0000"/>
              </a:solidFill>
              <a:latin typeface="Arial" charset="0"/>
            </a:endParaRPr>
          </a:p>
        </p:txBody>
      </p:sp>
      <p:sp>
        <p:nvSpPr>
          <p:cNvPr id="187" name="Rectangle 74"/>
          <p:cNvSpPr>
            <a:spLocks noChangeArrowheads="1"/>
          </p:cNvSpPr>
          <p:nvPr/>
        </p:nvSpPr>
        <p:spPr bwMode="auto">
          <a:xfrm>
            <a:off x="2981325" y="3807275"/>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NM</a:t>
            </a:r>
          </a:p>
          <a:p>
            <a:pPr algn="ctr" eaLnBrk="0" hangingPunct="0"/>
            <a:r>
              <a:rPr lang="en-US" sz="1200" b="1" dirty="0" smtClean="0">
                <a:solidFill>
                  <a:schemeClr val="tx1"/>
                </a:solidFill>
                <a:latin typeface="Arial" charset="0"/>
              </a:rPr>
              <a:t>48/</a:t>
            </a:r>
            <a:r>
              <a:rPr lang="en-US" sz="1200" b="1" dirty="0" smtClean="0">
                <a:solidFill>
                  <a:srgbClr val="FF0000"/>
                </a:solidFill>
                <a:latin typeface="Arial" charset="0"/>
              </a:rPr>
              <a:t>7</a:t>
            </a:r>
            <a:endParaRPr lang="en-US" sz="1200" b="1" dirty="0">
              <a:solidFill>
                <a:srgbClr val="FF0000"/>
              </a:solidFill>
              <a:latin typeface="Arial" charset="0"/>
            </a:endParaRPr>
          </a:p>
        </p:txBody>
      </p:sp>
      <p:sp>
        <p:nvSpPr>
          <p:cNvPr id="188" name="Rectangle 74"/>
          <p:cNvSpPr>
            <a:spLocks noChangeArrowheads="1"/>
          </p:cNvSpPr>
          <p:nvPr/>
        </p:nvSpPr>
        <p:spPr bwMode="auto">
          <a:xfrm>
            <a:off x="3133725" y="2978600"/>
            <a:ext cx="654504"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CO</a:t>
            </a:r>
          </a:p>
          <a:p>
            <a:pPr algn="ctr" eaLnBrk="0" hangingPunct="0"/>
            <a:r>
              <a:rPr lang="en-US" sz="1200" b="1" dirty="0" smtClean="0">
                <a:solidFill>
                  <a:schemeClr val="tx1"/>
                </a:solidFill>
                <a:latin typeface="Arial" charset="0"/>
              </a:rPr>
              <a:t>77/</a:t>
            </a:r>
            <a:r>
              <a:rPr lang="en-US" sz="1200" b="1" dirty="0" smtClean="0">
                <a:solidFill>
                  <a:srgbClr val="FF0000"/>
                </a:solidFill>
                <a:latin typeface="Arial" charset="0"/>
              </a:rPr>
              <a:t>12</a:t>
            </a:r>
            <a:endParaRPr lang="en-US" sz="1200" b="1" dirty="0">
              <a:solidFill>
                <a:srgbClr val="FF0000"/>
              </a:solidFill>
              <a:latin typeface="Arial" charset="0"/>
            </a:endParaRPr>
          </a:p>
        </p:txBody>
      </p:sp>
      <p:sp>
        <p:nvSpPr>
          <p:cNvPr id="189" name="Rectangle 74"/>
          <p:cNvSpPr>
            <a:spLocks noChangeArrowheads="1"/>
          </p:cNvSpPr>
          <p:nvPr/>
        </p:nvSpPr>
        <p:spPr bwMode="auto">
          <a:xfrm>
            <a:off x="3881750" y="4369250"/>
            <a:ext cx="725879"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TX</a:t>
            </a:r>
          </a:p>
          <a:p>
            <a:pPr algn="ctr" eaLnBrk="0" hangingPunct="0"/>
            <a:r>
              <a:rPr lang="en-US" sz="1200" b="1" dirty="0" smtClean="0">
                <a:solidFill>
                  <a:schemeClr val="tx1"/>
                </a:solidFill>
                <a:latin typeface="Arial" charset="0"/>
              </a:rPr>
              <a:t>150/</a:t>
            </a:r>
            <a:r>
              <a:rPr lang="en-US" sz="1200" b="1" dirty="0" smtClean="0">
                <a:solidFill>
                  <a:srgbClr val="FF0000"/>
                </a:solidFill>
                <a:latin typeface="Arial" charset="0"/>
              </a:rPr>
              <a:t>23</a:t>
            </a:r>
            <a:endParaRPr lang="en-US" sz="1200" b="1" dirty="0">
              <a:solidFill>
                <a:srgbClr val="FF0000"/>
              </a:solidFill>
              <a:latin typeface="Arial" charset="0"/>
            </a:endParaRPr>
          </a:p>
        </p:txBody>
      </p:sp>
      <p:sp>
        <p:nvSpPr>
          <p:cNvPr id="190" name="Rectangle 74"/>
          <p:cNvSpPr>
            <a:spLocks noChangeArrowheads="1"/>
          </p:cNvSpPr>
          <p:nvPr/>
        </p:nvSpPr>
        <p:spPr bwMode="auto">
          <a:xfrm>
            <a:off x="4257675" y="368345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OK</a:t>
            </a:r>
          </a:p>
          <a:p>
            <a:pPr algn="ctr" eaLnBrk="0" hangingPunct="0"/>
            <a:r>
              <a:rPr lang="en-US" sz="1200" b="1" dirty="0" smtClean="0">
                <a:solidFill>
                  <a:schemeClr val="tx1"/>
                </a:solidFill>
                <a:latin typeface="Arial" charset="0"/>
              </a:rPr>
              <a:t>11/</a:t>
            </a:r>
            <a:r>
              <a:rPr lang="en-US" sz="1200" b="1" dirty="0" smtClean="0">
                <a:solidFill>
                  <a:srgbClr val="FF0000"/>
                </a:solidFill>
                <a:latin typeface="Arial" charset="0"/>
              </a:rPr>
              <a:t>4</a:t>
            </a:r>
            <a:endParaRPr lang="en-US" sz="1200" b="1" dirty="0">
              <a:solidFill>
                <a:srgbClr val="FF0000"/>
              </a:solidFill>
              <a:latin typeface="Arial" charset="0"/>
            </a:endParaRPr>
          </a:p>
        </p:txBody>
      </p:sp>
      <p:sp>
        <p:nvSpPr>
          <p:cNvPr id="191" name="Rectangle 74"/>
          <p:cNvSpPr>
            <a:spLocks noChangeArrowheads="1"/>
          </p:cNvSpPr>
          <p:nvPr/>
        </p:nvSpPr>
        <p:spPr bwMode="auto">
          <a:xfrm>
            <a:off x="4933950" y="3159575"/>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MO</a:t>
            </a:r>
          </a:p>
          <a:p>
            <a:pPr algn="ctr" eaLnBrk="0" hangingPunct="0"/>
            <a:r>
              <a:rPr lang="en-US" sz="1200" b="1" dirty="0" smtClean="0">
                <a:solidFill>
                  <a:schemeClr val="tx1"/>
                </a:solidFill>
                <a:latin typeface="Arial" charset="0"/>
              </a:rPr>
              <a:t>20/</a:t>
            </a:r>
            <a:r>
              <a:rPr lang="en-US" sz="1200" b="1" dirty="0" smtClean="0">
                <a:solidFill>
                  <a:srgbClr val="FF0000"/>
                </a:solidFill>
                <a:latin typeface="Arial" charset="0"/>
              </a:rPr>
              <a:t>3</a:t>
            </a:r>
            <a:endParaRPr lang="en-US" sz="1200" b="1" dirty="0">
              <a:solidFill>
                <a:srgbClr val="FF0000"/>
              </a:solidFill>
              <a:latin typeface="Arial" charset="0"/>
            </a:endParaRPr>
          </a:p>
        </p:txBody>
      </p:sp>
      <p:sp>
        <p:nvSpPr>
          <p:cNvPr id="192" name="Rectangle 74"/>
          <p:cNvSpPr>
            <a:spLocks noChangeArrowheads="1"/>
          </p:cNvSpPr>
          <p:nvPr/>
        </p:nvSpPr>
        <p:spPr bwMode="auto">
          <a:xfrm>
            <a:off x="4667250" y="1768925"/>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MN</a:t>
            </a:r>
          </a:p>
          <a:p>
            <a:pPr algn="ctr" eaLnBrk="0" hangingPunct="0"/>
            <a:r>
              <a:rPr lang="en-US" sz="1200" b="1" dirty="0" smtClean="0">
                <a:solidFill>
                  <a:schemeClr val="tx1"/>
                </a:solidFill>
                <a:latin typeface="Arial" charset="0"/>
              </a:rPr>
              <a:t>44/</a:t>
            </a:r>
            <a:r>
              <a:rPr lang="en-US" sz="1200" b="1" dirty="0" smtClean="0">
                <a:solidFill>
                  <a:srgbClr val="FF0000"/>
                </a:solidFill>
                <a:latin typeface="Arial" charset="0"/>
              </a:rPr>
              <a:t>7</a:t>
            </a:r>
            <a:endParaRPr lang="en-US" sz="1200" b="1" dirty="0">
              <a:solidFill>
                <a:srgbClr val="FF0000"/>
              </a:solidFill>
              <a:latin typeface="Arial" charset="0"/>
            </a:endParaRPr>
          </a:p>
        </p:txBody>
      </p:sp>
      <p:sp>
        <p:nvSpPr>
          <p:cNvPr id="193" name="Rectangle 74"/>
          <p:cNvSpPr>
            <a:spLocks noChangeArrowheads="1"/>
          </p:cNvSpPr>
          <p:nvPr/>
        </p:nvSpPr>
        <p:spPr bwMode="auto">
          <a:xfrm>
            <a:off x="5391150" y="2797625"/>
            <a:ext cx="534637"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IL</a:t>
            </a:r>
          </a:p>
          <a:p>
            <a:pPr algn="ctr" eaLnBrk="0" hangingPunct="0"/>
            <a:r>
              <a:rPr lang="en-US" sz="1200" b="1" dirty="0" smtClean="0">
                <a:solidFill>
                  <a:schemeClr val="tx1"/>
                </a:solidFill>
                <a:latin typeface="Arial" charset="0"/>
              </a:rPr>
              <a:t>53/</a:t>
            </a:r>
            <a:r>
              <a:rPr lang="en-US" sz="1200" b="1" dirty="0" smtClean="0">
                <a:solidFill>
                  <a:srgbClr val="FF0000"/>
                </a:solidFill>
                <a:latin typeface="Arial" charset="0"/>
              </a:rPr>
              <a:t>7</a:t>
            </a:r>
            <a:endParaRPr lang="en-US" sz="1200" b="1" dirty="0">
              <a:solidFill>
                <a:srgbClr val="FF0000"/>
              </a:solidFill>
              <a:latin typeface="Arial" charset="0"/>
            </a:endParaRPr>
          </a:p>
        </p:txBody>
      </p:sp>
      <p:sp>
        <p:nvSpPr>
          <p:cNvPr id="194" name="Rectangle 74"/>
          <p:cNvSpPr>
            <a:spLocks noChangeArrowheads="1"/>
          </p:cNvSpPr>
          <p:nvPr/>
        </p:nvSpPr>
        <p:spPr bwMode="auto">
          <a:xfrm>
            <a:off x="7800975" y="137840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ME</a:t>
            </a:r>
          </a:p>
          <a:p>
            <a:pPr algn="ctr" eaLnBrk="0" hangingPunct="0"/>
            <a:r>
              <a:rPr lang="en-US" sz="1200" b="1" dirty="0" smtClean="0">
                <a:solidFill>
                  <a:schemeClr val="tx1"/>
                </a:solidFill>
                <a:latin typeface="Arial" charset="0"/>
              </a:rPr>
              <a:t>13/</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195" name="Rectangle 74"/>
          <p:cNvSpPr>
            <a:spLocks noChangeArrowheads="1"/>
          </p:cNvSpPr>
          <p:nvPr/>
        </p:nvSpPr>
        <p:spPr bwMode="auto">
          <a:xfrm>
            <a:off x="7077693" y="1997525"/>
            <a:ext cx="689758"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NY</a:t>
            </a:r>
          </a:p>
          <a:p>
            <a:pPr algn="ctr" eaLnBrk="0" hangingPunct="0"/>
            <a:r>
              <a:rPr lang="en-US" sz="1200" b="1" dirty="0" smtClean="0">
                <a:solidFill>
                  <a:schemeClr val="tx1"/>
                </a:solidFill>
                <a:latin typeface="Arial" charset="0"/>
              </a:rPr>
              <a:t>112/</a:t>
            </a:r>
            <a:r>
              <a:rPr lang="en-US" sz="1200" b="1" dirty="0" smtClean="0">
                <a:solidFill>
                  <a:srgbClr val="FF0000"/>
                </a:solidFill>
                <a:latin typeface="Arial" charset="0"/>
              </a:rPr>
              <a:t>28</a:t>
            </a:r>
            <a:endParaRPr lang="en-US" sz="1200" b="1" dirty="0">
              <a:solidFill>
                <a:srgbClr val="FF0000"/>
              </a:solidFill>
              <a:latin typeface="Arial" charset="0"/>
            </a:endParaRPr>
          </a:p>
        </p:txBody>
      </p:sp>
      <p:sp>
        <p:nvSpPr>
          <p:cNvPr id="196" name="Rectangle 74"/>
          <p:cNvSpPr>
            <a:spLocks noChangeArrowheads="1"/>
          </p:cNvSpPr>
          <p:nvPr/>
        </p:nvSpPr>
        <p:spPr bwMode="auto">
          <a:xfrm>
            <a:off x="5905500" y="2149925"/>
            <a:ext cx="590550"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MI</a:t>
            </a:r>
          </a:p>
          <a:p>
            <a:pPr algn="ctr" eaLnBrk="0" hangingPunct="0"/>
            <a:r>
              <a:rPr lang="en-US" sz="1200" b="1" dirty="0" smtClean="0">
                <a:solidFill>
                  <a:schemeClr val="tx1"/>
                </a:solidFill>
                <a:latin typeface="Arial" charset="0"/>
              </a:rPr>
              <a:t>82/</a:t>
            </a:r>
            <a:r>
              <a:rPr lang="en-US" sz="1200" b="1" dirty="0" smtClean="0">
                <a:solidFill>
                  <a:srgbClr val="FF0000"/>
                </a:solidFill>
                <a:latin typeface="Arial" charset="0"/>
              </a:rPr>
              <a:t>10</a:t>
            </a:r>
            <a:endParaRPr lang="en-US" sz="1200" b="1" dirty="0">
              <a:solidFill>
                <a:srgbClr val="FF0000"/>
              </a:solidFill>
              <a:latin typeface="Arial" charset="0"/>
            </a:endParaRPr>
          </a:p>
        </p:txBody>
      </p:sp>
      <p:sp>
        <p:nvSpPr>
          <p:cNvPr id="197" name="Rectangle 74"/>
          <p:cNvSpPr>
            <a:spLocks noChangeArrowheads="1"/>
          </p:cNvSpPr>
          <p:nvPr/>
        </p:nvSpPr>
        <p:spPr bwMode="auto">
          <a:xfrm>
            <a:off x="5810250" y="2778575"/>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IN</a:t>
            </a:r>
          </a:p>
          <a:p>
            <a:pPr algn="ctr" eaLnBrk="0" hangingPunct="0"/>
            <a:r>
              <a:rPr lang="en-US" sz="1200" b="1" dirty="0" smtClean="0">
                <a:solidFill>
                  <a:schemeClr val="tx1"/>
                </a:solidFill>
                <a:latin typeface="Arial" charset="0"/>
              </a:rPr>
              <a:t>40/</a:t>
            </a:r>
            <a:r>
              <a:rPr lang="en-US" sz="1200" b="1" dirty="0" smtClean="0">
                <a:solidFill>
                  <a:srgbClr val="FF0000"/>
                </a:solidFill>
                <a:latin typeface="Arial" charset="0"/>
              </a:rPr>
              <a:t>4</a:t>
            </a:r>
            <a:endParaRPr lang="en-US" sz="1200" b="1" dirty="0">
              <a:solidFill>
                <a:srgbClr val="FF0000"/>
              </a:solidFill>
              <a:latin typeface="Arial" charset="0"/>
            </a:endParaRPr>
          </a:p>
        </p:txBody>
      </p:sp>
      <p:sp>
        <p:nvSpPr>
          <p:cNvPr id="198" name="Rectangle 74"/>
          <p:cNvSpPr>
            <a:spLocks noChangeArrowheads="1"/>
          </p:cNvSpPr>
          <p:nvPr/>
        </p:nvSpPr>
        <p:spPr bwMode="auto">
          <a:xfrm>
            <a:off x="6934200" y="2445200"/>
            <a:ext cx="590550"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PA</a:t>
            </a:r>
          </a:p>
          <a:p>
            <a:pPr algn="ctr" eaLnBrk="0" hangingPunct="0"/>
            <a:r>
              <a:rPr lang="en-US" sz="1200" b="1" dirty="0" smtClean="0">
                <a:solidFill>
                  <a:schemeClr val="tx1"/>
                </a:solidFill>
                <a:latin typeface="Arial" charset="0"/>
              </a:rPr>
              <a:t>71/</a:t>
            </a:r>
            <a:r>
              <a:rPr lang="en-US" sz="1200" b="1" dirty="0" smtClean="0">
                <a:solidFill>
                  <a:srgbClr val="FF0000"/>
                </a:solidFill>
                <a:latin typeface="Arial" charset="0"/>
              </a:rPr>
              <a:t>10</a:t>
            </a:r>
            <a:endParaRPr lang="en-US" sz="1200" b="1" dirty="0">
              <a:solidFill>
                <a:srgbClr val="FF0000"/>
              </a:solidFill>
              <a:latin typeface="Arial" charset="0"/>
            </a:endParaRPr>
          </a:p>
        </p:txBody>
      </p:sp>
      <p:sp>
        <p:nvSpPr>
          <p:cNvPr id="199" name="Rectangle 74"/>
          <p:cNvSpPr>
            <a:spLocks noChangeArrowheads="1"/>
          </p:cNvSpPr>
          <p:nvPr/>
        </p:nvSpPr>
        <p:spPr bwMode="auto">
          <a:xfrm>
            <a:off x="6229350" y="273095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OH</a:t>
            </a:r>
          </a:p>
          <a:p>
            <a:pPr algn="ctr" eaLnBrk="0" hangingPunct="0"/>
            <a:r>
              <a:rPr lang="en-US" sz="1200" b="1" dirty="0" smtClean="0">
                <a:solidFill>
                  <a:schemeClr val="tx1"/>
                </a:solidFill>
                <a:latin typeface="Arial" charset="0"/>
              </a:rPr>
              <a:t>54/</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200" name="Rectangle 74"/>
          <p:cNvSpPr>
            <a:spLocks noChangeArrowheads="1"/>
          </p:cNvSpPr>
          <p:nvPr/>
        </p:nvSpPr>
        <p:spPr bwMode="auto">
          <a:xfrm>
            <a:off x="6067425" y="3178625"/>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KY</a:t>
            </a:r>
          </a:p>
          <a:p>
            <a:pPr algn="ctr" eaLnBrk="0" hangingPunct="0"/>
            <a:r>
              <a:rPr lang="en-US" sz="1200" b="1" dirty="0" smtClean="0">
                <a:solidFill>
                  <a:schemeClr val="tx1"/>
                </a:solidFill>
                <a:latin typeface="Arial" charset="0"/>
              </a:rPr>
              <a:t>10/</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201" name="Rectangle 74"/>
          <p:cNvSpPr>
            <a:spLocks noChangeArrowheads="1"/>
          </p:cNvSpPr>
          <p:nvPr/>
        </p:nvSpPr>
        <p:spPr bwMode="auto">
          <a:xfrm>
            <a:off x="5705475" y="3635825"/>
            <a:ext cx="771525" cy="277641"/>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TN 21/</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202" name="Rectangle 74"/>
          <p:cNvSpPr>
            <a:spLocks noChangeArrowheads="1"/>
          </p:cNvSpPr>
          <p:nvPr/>
        </p:nvSpPr>
        <p:spPr bwMode="auto">
          <a:xfrm>
            <a:off x="5400675" y="408350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MS</a:t>
            </a:r>
          </a:p>
          <a:p>
            <a:pPr algn="ctr" eaLnBrk="0" hangingPunct="0"/>
            <a:r>
              <a:rPr lang="en-US" sz="1200" b="1" dirty="0" smtClean="0">
                <a:solidFill>
                  <a:schemeClr val="tx1"/>
                </a:solidFill>
                <a:latin typeface="Arial" charset="0"/>
              </a:rPr>
              <a:t>6/</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203" name="Rectangle 74"/>
          <p:cNvSpPr>
            <a:spLocks noChangeArrowheads="1"/>
          </p:cNvSpPr>
          <p:nvPr/>
        </p:nvSpPr>
        <p:spPr bwMode="auto">
          <a:xfrm>
            <a:off x="5829300" y="408350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AL</a:t>
            </a:r>
          </a:p>
          <a:p>
            <a:pPr algn="ctr" eaLnBrk="0" hangingPunct="0"/>
            <a:r>
              <a:rPr lang="en-US" sz="1200" b="1" dirty="0" smtClean="0">
                <a:solidFill>
                  <a:schemeClr val="tx1"/>
                </a:solidFill>
                <a:latin typeface="Arial" charset="0"/>
              </a:rPr>
              <a:t>61/</a:t>
            </a:r>
            <a:r>
              <a:rPr lang="en-US" sz="1200" b="1" dirty="0" smtClean="0">
                <a:solidFill>
                  <a:srgbClr val="FF0000"/>
                </a:solidFill>
                <a:latin typeface="Arial" charset="0"/>
              </a:rPr>
              <a:t>7</a:t>
            </a:r>
            <a:endParaRPr lang="en-US" sz="1200" b="1" dirty="0">
              <a:solidFill>
                <a:srgbClr val="FF0000"/>
              </a:solidFill>
              <a:latin typeface="Arial" charset="0"/>
            </a:endParaRPr>
          </a:p>
        </p:txBody>
      </p:sp>
      <p:sp>
        <p:nvSpPr>
          <p:cNvPr id="204" name="Rectangle 74"/>
          <p:cNvSpPr>
            <a:spLocks noChangeArrowheads="1"/>
          </p:cNvSpPr>
          <p:nvPr/>
        </p:nvSpPr>
        <p:spPr bwMode="auto">
          <a:xfrm>
            <a:off x="6343650" y="4083500"/>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GA</a:t>
            </a:r>
          </a:p>
          <a:p>
            <a:pPr algn="ctr" eaLnBrk="0" hangingPunct="0"/>
            <a:r>
              <a:rPr lang="en-US" sz="1200" b="1" dirty="0" smtClean="0">
                <a:solidFill>
                  <a:schemeClr val="tx1"/>
                </a:solidFill>
                <a:latin typeface="Arial" charset="0"/>
              </a:rPr>
              <a:t>42/</a:t>
            </a:r>
            <a:r>
              <a:rPr lang="en-US" sz="1200" b="1" dirty="0" smtClean="0">
                <a:solidFill>
                  <a:srgbClr val="FF0000"/>
                </a:solidFill>
                <a:latin typeface="Arial" charset="0"/>
              </a:rPr>
              <a:t>3</a:t>
            </a:r>
            <a:endParaRPr lang="en-US" sz="1200" b="1" dirty="0">
              <a:solidFill>
                <a:srgbClr val="FF0000"/>
              </a:solidFill>
              <a:latin typeface="Arial" charset="0"/>
            </a:endParaRPr>
          </a:p>
        </p:txBody>
      </p:sp>
      <p:sp>
        <p:nvSpPr>
          <p:cNvPr id="205" name="Rectangle 74"/>
          <p:cNvSpPr>
            <a:spLocks noChangeArrowheads="1"/>
          </p:cNvSpPr>
          <p:nvPr/>
        </p:nvSpPr>
        <p:spPr bwMode="auto">
          <a:xfrm>
            <a:off x="6796025" y="4892875"/>
            <a:ext cx="614177"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FL</a:t>
            </a:r>
          </a:p>
          <a:p>
            <a:pPr algn="ctr" eaLnBrk="0" hangingPunct="0"/>
            <a:r>
              <a:rPr lang="en-US" sz="1100" b="1" dirty="0" smtClean="0">
                <a:solidFill>
                  <a:schemeClr val="tx1"/>
                </a:solidFill>
                <a:latin typeface="Arial" charset="0"/>
              </a:rPr>
              <a:t>106/</a:t>
            </a:r>
            <a:r>
              <a:rPr lang="en-US" sz="1100" b="1" dirty="0" smtClean="0">
                <a:solidFill>
                  <a:srgbClr val="FF0000"/>
                </a:solidFill>
                <a:latin typeface="Arial" charset="0"/>
              </a:rPr>
              <a:t>13</a:t>
            </a:r>
            <a:endParaRPr lang="en-US" sz="1100" b="1" dirty="0">
              <a:solidFill>
                <a:srgbClr val="FF0000"/>
              </a:solidFill>
              <a:latin typeface="Arial" charset="0"/>
            </a:endParaRPr>
          </a:p>
        </p:txBody>
      </p:sp>
      <p:sp>
        <p:nvSpPr>
          <p:cNvPr id="206" name="Rectangle 74"/>
          <p:cNvSpPr>
            <a:spLocks noChangeArrowheads="1"/>
          </p:cNvSpPr>
          <p:nvPr/>
        </p:nvSpPr>
        <p:spPr bwMode="auto">
          <a:xfrm>
            <a:off x="6745185" y="3535625"/>
            <a:ext cx="779566" cy="277641"/>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NC 32/</a:t>
            </a:r>
            <a:r>
              <a:rPr lang="en-US" sz="1200" b="1" dirty="0" smtClean="0">
                <a:solidFill>
                  <a:srgbClr val="FF0000"/>
                </a:solidFill>
                <a:latin typeface="Arial" charset="0"/>
              </a:rPr>
              <a:t>5</a:t>
            </a:r>
            <a:endParaRPr lang="en-US" sz="1200" b="1" dirty="0">
              <a:solidFill>
                <a:srgbClr val="FF0000"/>
              </a:solidFill>
              <a:latin typeface="Arial" charset="0"/>
            </a:endParaRPr>
          </a:p>
        </p:txBody>
      </p:sp>
      <p:sp>
        <p:nvSpPr>
          <p:cNvPr id="207" name="Rectangle 74"/>
          <p:cNvSpPr>
            <a:spLocks noChangeArrowheads="1"/>
          </p:cNvSpPr>
          <p:nvPr/>
        </p:nvSpPr>
        <p:spPr bwMode="auto">
          <a:xfrm>
            <a:off x="6872475" y="3045275"/>
            <a:ext cx="656483"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VA</a:t>
            </a:r>
          </a:p>
          <a:p>
            <a:pPr algn="ctr" eaLnBrk="0" hangingPunct="0"/>
            <a:r>
              <a:rPr lang="en-US" sz="1200" b="1" dirty="0" smtClean="0">
                <a:solidFill>
                  <a:schemeClr val="tx1"/>
                </a:solidFill>
                <a:latin typeface="Arial" charset="0"/>
              </a:rPr>
              <a:t>281/</a:t>
            </a:r>
            <a:r>
              <a:rPr lang="en-US" sz="1200" b="1" dirty="0" smtClean="0">
                <a:solidFill>
                  <a:srgbClr val="FF0000"/>
                </a:solidFill>
                <a:latin typeface="Arial" charset="0"/>
              </a:rPr>
              <a:t>40</a:t>
            </a:r>
            <a:endParaRPr lang="en-US" sz="1200" b="1" dirty="0">
              <a:solidFill>
                <a:srgbClr val="FF0000"/>
              </a:solidFill>
              <a:latin typeface="Arial" charset="0"/>
            </a:endParaRPr>
          </a:p>
        </p:txBody>
      </p:sp>
      <p:sp>
        <p:nvSpPr>
          <p:cNvPr id="209" name="Rectangle 74"/>
          <p:cNvSpPr>
            <a:spLocks noChangeArrowheads="1"/>
          </p:cNvSpPr>
          <p:nvPr/>
        </p:nvSpPr>
        <p:spPr bwMode="auto">
          <a:xfrm>
            <a:off x="8153400" y="193085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NH 29/</a:t>
            </a:r>
            <a:r>
              <a:rPr lang="en-US" sz="1200" b="1" dirty="0" smtClean="0">
                <a:solidFill>
                  <a:srgbClr val="FF0000"/>
                </a:solidFill>
                <a:latin typeface="Arial" charset="0"/>
              </a:rPr>
              <a:t>6</a:t>
            </a:r>
            <a:endParaRPr lang="en-US" sz="1200" b="1" dirty="0">
              <a:solidFill>
                <a:srgbClr val="FF0000"/>
              </a:solidFill>
              <a:latin typeface="Arial" charset="0"/>
            </a:endParaRPr>
          </a:p>
        </p:txBody>
      </p:sp>
      <p:sp>
        <p:nvSpPr>
          <p:cNvPr id="210" name="Rectangle 74"/>
          <p:cNvSpPr>
            <a:spLocks noChangeArrowheads="1"/>
          </p:cNvSpPr>
          <p:nvPr/>
        </p:nvSpPr>
        <p:spPr bwMode="auto">
          <a:xfrm>
            <a:off x="8162925" y="2159450"/>
            <a:ext cx="101917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MA 323/</a:t>
            </a:r>
            <a:r>
              <a:rPr lang="en-US" sz="1200" b="1" dirty="0" smtClean="0">
                <a:solidFill>
                  <a:srgbClr val="FF0000"/>
                </a:solidFill>
                <a:latin typeface="Arial" charset="0"/>
              </a:rPr>
              <a:t>71</a:t>
            </a:r>
            <a:endParaRPr lang="en-US" sz="1200" b="1" dirty="0">
              <a:solidFill>
                <a:srgbClr val="FF0000"/>
              </a:solidFill>
              <a:latin typeface="Arial" charset="0"/>
            </a:endParaRPr>
          </a:p>
        </p:txBody>
      </p:sp>
      <p:sp>
        <p:nvSpPr>
          <p:cNvPr id="211" name="Rectangle 74"/>
          <p:cNvSpPr>
            <a:spLocks noChangeArrowheads="1"/>
          </p:cNvSpPr>
          <p:nvPr/>
        </p:nvSpPr>
        <p:spPr bwMode="auto">
          <a:xfrm>
            <a:off x="8153025" y="234995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RI 7/</a:t>
            </a:r>
            <a:r>
              <a:rPr lang="en-US" sz="1200" b="1" dirty="0" smtClean="0">
                <a:solidFill>
                  <a:srgbClr val="FF0000"/>
                </a:solidFill>
                <a:latin typeface="Arial" charset="0"/>
              </a:rPr>
              <a:t>1</a:t>
            </a:r>
            <a:endParaRPr lang="en-US" sz="1200" b="1" dirty="0">
              <a:solidFill>
                <a:srgbClr val="FF0000"/>
              </a:solidFill>
              <a:latin typeface="Arial" charset="0"/>
            </a:endParaRPr>
          </a:p>
        </p:txBody>
      </p:sp>
      <p:sp>
        <p:nvSpPr>
          <p:cNvPr id="212" name="Rectangle 74"/>
          <p:cNvSpPr>
            <a:spLocks noChangeArrowheads="1"/>
          </p:cNvSpPr>
          <p:nvPr/>
        </p:nvSpPr>
        <p:spPr bwMode="auto">
          <a:xfrm>
            <a:off x="8158100" y="255950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CT 51/</a:t>
            </a:r>
            <a:r>
              <a:rPr lang="en-US" sz="1200" b="1" dirty="0" smtClean="0">
                <a:solidFill>
                  <a:srgbClr val="FF0000"/>
                </a:solidFill>
                <a:latin typeface="Arial" charset="0"/>
              </a:rPr>
              <a:t>8</a:t>
            </a:r>
            <a:endParaRPr lang="en-US" sz="1200" b="1" dirty="0">
              <a:solidFill>
                <a:srgbClr val="FF0000"/>
              </a:solidFill>
              <a:latin typeface="Arial" charset="0"/>
            </a:endParaRPr>
          </a:p>
        </p:txBody>
      </p:sp>
      <p:sp>
        <p:nvSpPr>
          <p:cNvPr id="213" name="Rectangle 74"/>
          <p:cNvSpPr>
            <a:spLocks noChangeArrowheads="1"/>
          </p:cNvSpPr>
          <p:nvPr/>
        </p:nvSpPr>
        <p:spPr bwMode="auto">
          <a:xfrm>
            <a:off x="8158100" y="276905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NJ 80/</a:t>
            </a:r>
            <a:r>
              <a:rPr lang="en-US" sz="1200" b="1" dirty="0" smtClean="0">
                <a:solidFill>
                  <a:srgbClr val="FF0000"/>
                </a:solidFill>
                <a:latin typeface="Arial" charset="0"/>
              </a:rPr>
              <a:t>8</a:t>
            </a:r>
            <a:endParaRPr lang="en-US" sz="1200" b="1" dirty="0">
              <a:solidFill>
                <a:srgbClr val="FF0000"/>
              </a:solidFill>
              <a:latin typeface="Arial" charset="0"/>
            </a:endParaRPr>
          </a:p>
        </p:txBody>
      </p:sp>
      <p:sp>
        <p:nvSpPr>
          <p:cNvPr id="214" name="Rectangle 74"/>
          <p:cNvSpPr>
            <a:spLocks noChangeArrowheads="1"/>
          </p:cNvSpPr>
          <p:nvPr/>
        </p:nvSpPr>
        <p:spPr bwMode="auto">
          <a:xfrm>
            <a:off x="8143875" y="295955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DE 13/</a:t>
            </a:r>
            <a:r>
              <a:rPr lang="en-US" sz="1200" b="1" dirty="0" smtClean="0">
                <a:solidFill>
                  <a:srgbClr val="FF0000"/>
                </a:solidFill>
                <a:latin typeface="Arial" charset="0"/>
              </a:rPr>
              <a:t>0</a:t>
            </a:r>
            <a:endParaRPr lang="en-US" sz="1200" b="1" dirty="0">
              <a:solidFill>
                <a:srgbClr val="FF0000"/>
              </a:solidFill>
              <a:latin typeface="Arial" charset="0"/>
            </a:endParaRPr>
          </a:p>
        </p:txBody>
      </p:sp>
      <p:sp>
        <p:nvSpPr>
          <p:cNvPr id="215" name="Rectangle 74"/>
          <p:cNvSpPr>
            <a:spLocks noChangeArrowheads="1"/>
          </p:cNvSpPr>
          <p:nvPr/>
        </p:nvSpPr>
        <p:spPr bwMode="auto">
          <a:xfrm>
            <a:off x="8143875" y="3169100"/>
            <a:ext cx="98107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MD 191/</a:t>
            </a:r>
            <a:r>
              <a:rPr lang="en-US" sz="1200" b="1" dirty="0" smtClean="0">
                <a:solidFill>
                  <a:srgbClr val="FF0000"/>
                </a:solidFill>
                <a:latin typeface="Arial" charset="0"/>
              </a:rPr>
              <a:t>25</a:t>
            </a:r>
            <a:endParaRPr lang="en-US" sz="1200" b="1" dirty="0">
              <a:solidFill>
                <a:srgbClr val="FF0000"/>
              </a:solidFill>
              <a:latin typeface="Arial" charset="0"/>
            </a:endParaRPr>
          </a:p>
        </p:txBody>
      </p:sp>
      <p:sp>
        <p:nvSpPr>
          <p:cNvPr id="216" name="Rectangle 74"/>
          <p:cNvSpPr>
            <a:spLocks noChangeArrowheads="1"/>
          </p:cNvSpPr>
          <p:nvPr/>
        </p:nvSpPr>
        <p:spPr bwMode="auto">
          <a:xfrm>
            <a:off x="8143875" y="339770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DC 5/</a:t>
            </a:r>
            <a:r>
              <a:rPr lang="en-US" sz="1200" b="1" dirty="0" smtClean="0">
                <a:solidFill>
                  <a:srgbClr val="FF0000"/>
                </a:solidFill>
                <a:latin typeface="Arial" charset="0"/>
              </a:rPr>
              <a:t>0</a:t>
            </a:r>
            <a:endParaRPr lang="en-US" sz="1200" b="1" dirty="0">
              <a:solidFill>
                <a:srgbClr val="FF0000"/>
              </a:solidFill>
              <a:latin typeface="Arial" charset="0"/>
            </a:endParaRPr>
          </a:p>
        </p:txBody>
      </p:sp>
      <p:cxnSp>
        <p:nvCxnSpPr>
          <p:cNvPr id="224" name="Straight Arrow Connector 223"/>
          <p:cNvCxnSpPr/>
          <p:nvPr/>
        </p:nvCxnSpPr>
        <p:spPr bwMode="auto">
          <a:xfrm>
            <a:off x="7820025" y="2045150"/>
            <a:ext cx="428625" cy="28575"/>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30" name="Straight Arrow Connector 229"/>
          <p:cNvCxnSpPr>
            <a:endCxn id="213" idx="1"/>
          </p:cNvCxnSpPr>
          <p:nvPr/>
        </p:nvCxnSpPr>
        <p:spPr bwMode="auto">
          <a:xfrm>
            <a:off x="7610475" y="2788100"/>
            <a:ext cx="547625" cy="119771"/>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31" name="Straight Arrow Connector 230"/>
          <p:cNvCxnSpPr/>
          <p:nvPr/>
        </p:nvCxnSpPr>
        <p:spPr bwMode="auto">
          <a:xfrm>
            <a:off x="7953375" y="2264225"/>
            <a:ext cx="285750" cy="28575"/>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33" name="Straight Arrow Connector 232"/>
          <p:cNvCxnSpPr/>
          <p:nvPr/>
        </p:nvCxnSpPr>
        <p:spPr bwMode="auto">
          <a:xfrm>
            <a:off x="7943850" y="2397575"/>
            <a:ext cx="285750" cy="7620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40" name="Straight Arrow Connector 239"/>
          <p:cNvCxnSpPr/>
          <p:nvPr/>
        </p:nvCxnSpPr>
        <p:spPr bwMode="auto">
          <a:xfrm>
            <a:off x="7324725" y="3121475"/>
            <a:ext cx="876300" cy="38100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44" name="Straight Arrow Connector 243"/>
          <p:cNvCxnSpPr/>
          <p:nvPr/>
        </p:nvCxnSpPr>
        <p:spPr bwMode="auto">
          <a:xfrm>
            <a:off x="7305675" y="2950025"/>
            <a:ext cx="885825" cy="32385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51" name="Straight Arrow Connector 250"/>
          <p:cNvCxnSpPr/>
          <p:nvPr/>
        </p:nvCxnSpPr>
        <p:spPr bwMode="auto">
          <a:xfrm>
            <a:off x="7791450" y="2416625"/>
            <a:ext cx="419100" cy="257175"/>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256" name="Straight Arrow Connector 255"/>
          <p:cNvCxnSpPr>
            <a:endCxn id="214" idx="1"/>
          </p:cNvCxnSpPr>
          <p:nvPr/>
        </p:nvCxnSpPr>
        <p:spPr bwMode="auto">
          <a:xfrm>
            <a:off x="7534275" y="2969075"/>
            <a:ext cx="609600" cy="129296"/>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258" name="Rectangle 74"/>
          <p:cNvSpPr>
            <a:spLocks noChangeArrowheads="1"/>
          </p:cNvSpPr>
          <p:nvPr/>
        </p:nvSpPr>
        <p:spPr bwMode="auto">
          <a:xfrm>
            <a:off x="3169489" y="5504523"/>
            <a:ext cx="504825" cy="462307"/>
          </a:xfrm>
          <a:prstGeom prst="rect">
            <a:avLst/>
          </a:prstGeom>
          <a:noFill/>
          <a:ln w="9525">
            <a:noFill/>
            <a:miter lim="800000"/>
            <a:headEnd/>
            <a:tailEnd/>
          </a:ln>
        </p:spPr>
        <p:txBody>
          <a:bodyPr wrap="square" lIns="92075" tIns="46038" rIns="92075" bIns="46038">
            <a:spAutoFit/>
          </a:bodyPr>
          <a:lstStyle/>
          <a:p>
            <a:pPr algn="ctr" eaLnBrk="0" hangingPunct="0"/>
            <a:r>
              <a:rPr lang="en-US" sz="1200" b="1" dirty="0" smtClean="0">
                <a:solidFill>
                  <a:schemeClr val="tx1"/>
                </a:solidFill>
                <a:latin typeface="Arial" charset="0"/>
              </a:rPr>
              <a:t>HI</a:t>
            </a:r>
          </a:p>
          <a:p>
            <a:pPr algn="ctr" eaLnBrk="0" hangingPunct="0"/>
            <a:r>
              <a:rPr lang="en-US" sz="1200" b="1" dirty="0" smtClean="0">
                <a:solidFill>
                  <a:schemeClr val="tx1"/>
                </a:solidFill>
                <a:latin typeface="Arial" charset="0"/>
              </a:rPr>
              <a:t>18/</a:t>
            </a:r>
            <a:r>
              <a:rPr lang="en-US" sz="1200" b="1" dirty="0" smtClean="0">
                <a:solidFill>
                  <a:srgbClr val="FF0000"/>
                </a:solidFill>
                <a:latin typeface="Arial" charset="0"/>
              </a:rPr>
              <a:t>3</a:t>
            </a:r>
            <a:endParaRPr lang="en-US" sz="1200" b="1" dirty="0">
              <a:solidFill>
                <a:srgbClr val="FF0000"/>
              </a:solidFill>
              <a:latin typeface="Arial" charset="0"/>
            </a:endParaRPr>
          </a:p>
        </p:txBody>
      </p:sp>
      <p:sp>
        <p:nvSpPr>
          <p:cNvPr id="260" name="TextBox 259"/>
          <p:cNvSpPr txBox="1"/>
          <p:nvPr/>
        </p:nvSpPr>
        <p:spPr>
          <a:xfrm>
            <a:off x="4612939" y="5363570"/>
            <a:ext cx="2373410" cy="830997"/>
          </a:xfrm>
          <a:prstGeom prst="rect">
            <a:avLst/>
          </a:prstGeom>
          <a:solidFill>
            <a:srgbClr val="CCECFF"/>
          </a:solidFill>
          <a:ln w="12700">
            <a:noFill/>
          </a:ln>
          <a:effectLst/>
        </p:spPr>
        <p:txBody>
          <a:bodyPr wrap="square" rtlCol="0">
            <a:spAutoFit/>
          </a:bodyPr>
          <a:lstStyle/>
          <a:p>
            <a:pPr algn="ctr"/>
            <a:r>
              <a:rPr lang="en-US" sz="1600" b="1" dirty="0" smtClean="0">
                <a:solidFill>
                  <a:srgbClr val="002060"/>
                </a:solidFill>
              </a:rPr>
              <a:t>Total Phase I </a:t>
            </a:r>
          </a:p>
          <a:p>
            <a:pPr algn="ctr"/>
            <a:r>
              <a:rPr lang="en-US" sz="1600" b="1" dirty="0" smtClean="0">
                <a:solidFill>
                  <a:srgbClr val="002060"/>
                </a:solidFill>
              </a:rPr>
              <a:t>Submissions/Awards</a:t>
            </a:r>
          </a:p>
          <a:p>
            <a:pPr algn="ctr"/>
            <a:r>
              <a:rPr lang="en-US" sz="1600" b="1" dirty="0" smtClean="0">
                <a:solidFill>
                  <a:srgbClr val="002060"/>
                </a:solidFill>
              </a:rPr>
              <a:t>2,943/</a:t>
            </a:r>
            <a:r>
              <a:rPr lang="en-US" sz="1600" b="1" dirty="0" smtClean="0">
                <a:solidFill>
                  <a:srgbClr val="FF0000"/>
                </a:solidFill>
              </a:rPr>
              <a:t>468</a:t>
            </a:r>
            <a:endParaRPr lang="en-US" sz="1600" b="1" dirty="0">
              <a:solidFill>
                <a:srgbClr val="FF0000"/>
              </a:solidFill>
            </a:endParaRPr>
          </a:p>
        </p:txBody>
      </p:sp>
      <p:sp>
        <p:nvSpPr>
          <p:cNvPr id="220" name="Rectangle 74"/>
          <p:cNvSpPr>
            <a:spLocks noChangeArrowheads="1"/>
          </p:cNvSpPr>
          <p:nvPr/>
        </p:nvSpPr>
        <p:spPr bwMode="auto">
          <a:xfrm>
            <a:off x="8153400" y="1740350"/>
            <a:ext cx="771525" cy="277641"/>
          </a:xfrm>
          <a:prstGeom prst="rect">
            <a:avLst/>
          </a:prstGeom>
          <a:noFill/>
          <a:ln w="9525">
            <a:noFill/>
            <a:miter lim="800000"/>
            <a:headEnd/>
            <a:tailEnd/>
          </a:ln>
        </p:spPr>
        <p:txBody>
          <a:bodyPr wrap="square" lIns="92075" tIns="46038" rIns="92075" bIns="46038">
            <a:spAutoFit/>
          </a:bodyPr>
          <a:lstStyle/>
          <a:p>
            <a:pPr eaLnBrk="0" hangingPunct="0"/>
            <a:r>
              <a:rPr lang="en-US" sz="1200" b="1" dirty="0" smtClean="0">
                <a:solidFill>
                  <a:schemeClr val="tx1"/>
                </a:solidFill>
                <a:latin typeface="Arial" charset="0"/>
              </a:rPr>
              <a:t>VT 10/</a:t>
            </a:r>
            <a:r>
              <a:rPr lang="en-US" sz="1200" b="1" dirty="0" smtClean="0">
                <a:solidFill>
                  <a:srgbClr val="FF0000"/>
                </a:solidFill>
                <a:latin typeface="Arial" charset="0"/>
              </a:rPr>
              <a:t>1</a:t>
            </a:r>
            <a:endParaRPr lang="en-US" sz="1200" b="1" dirty="0">
              <a:solidFill>
                <a:srgbClr val="FF0000"/>
              </a:solidFill>
              <a:latin typeface="Arial" charset="0"/>
            </a:endParaRPr>
          </a:p>
        </p:txBody>
      </p:sp>
      <p:cxnSp>
        <p:nvCxnSpPr>
          <p:cNvPr id="223" name="Straight Arrow Connector 222"/>
          <p:cNvCxnSpPr/>
          <p:nvPr/>
        </p:nvCxnSpPr>
        <p:spPr bwMode="auto">
          <a:xfrm flipV="1">
            <a:off x="7696200" y="1873700"/>
            <a:ext cx="542925" cy="28575"/>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241" name="TextBox 240"/>
          <p:cNvSpPr txBox="1"/>
          <p:nvPr/>
        </p:nvSpPr>
        <p:spPr>
          <a:xfrm>
            <a:off x="4867275" y="6293300"/>
            <a:ext cx="2011197" cy="307777"/>
          </a:xfrm>
          <a:prstGeom prst="rect">
            <a:avLst/>
          </a:prstGeom>
          <a:noFill/>
        </p:spPr>
        <p:txBody>
          <a:bodyPr wrap="square" rtlCol="0">
            <a:spAutoFit/>
          </a:bodyPr>
          <a:lstStyle/>
          <a:p>
            <a:r>
              <a:rPr lang="en-US" sz="1400" dirty="0" smtClean="0">
                <a:solidFill>
                  <a:schemeClr val="bg2"/>
                </a:solidFill>
              </a:rPr>
              <a:t>*Includes STTR data</a:t>
            </a:r>
            <a:endParaRPr lang="en-US" sz="1400" dirty="0">
              <a:solidFill>
                <a:schemeClr val="bg2"/>
              </a:solidFill>
            </a:endParaRPr>
          </a:p>
        </p:txBody>
      </p:sp>
      <p:sp>
        <p:nvSpPr>
          <p:cNvPr id="243" name="Freeform 54"/>
          <p:cNvSpPr>
            <a:spLocks/>
          </p:cNvSpPr>
          <p:nvPr/>
        </p:nvSpPr>
        <p:spPr bwMode="auto">
          <a:xfrm>
            <a:off x="5383081" y="1664796"/>
            <a:ext cx="949613" cy="468990"/>
          </a:xfrm>
          <a:custGeom>
            <a:avLst/>
            <a:gdLst>
              <a:gd name="T0" fmla="*/ 83 w 1956"/>
              <a:gd name="T1" fmla="*/ 372 h 963"/>
              <a:gd name="T2" fmla="*/ 183 w 1956"/>
              <a:gd name="T3" fmla="*/ 301 h 963"/>
              <a:gd name="T4" fmla="*/ 461 w 1956"/>
              <a:gd name="T5" fmla="*/ 130 h 963"/>
              <a:gd name="T6" fmla="*/ 609 w 1956"/>
              <a:gd name="T7" fmla="*/ 12 h 963"/>
              <a:gd name="T8" fmla="*/ 721 w 1956"/>
              <a:gd name="T9" fmla="*/ 18 h 963"/>
              <a:gd name="T10" fmla="*/ 644 w 1956"/>
              <a:gd name="T11" fmla="*/ 89 h 963"/>
              <a:gd name="T12" fmla="*/ 538 w 1956"/>
              <a:gd name="T13" fmla="*/ 201 h 963"/>
              <a:gd name="T14" fmla="*/ 550 w 1956"/>
              <a:gd name="T15" fmla="*/ 278 h 963"/>
              <a:gd name="T16" fmla="*/ 656 w 1956"/>
              <a:gd name="T17" fmla="*/ 225 h 963"/>
              <a:gd name="T18" fmla="*/ 921 w 1956"/>
              <a:gd name="T19" fmla="*/ 367 h 963"/>
              <a:gd name="T20" fmla="*/ 1010 w 1956"/>
              <a:gd name="T21" fmla="*/ 385 h 963"/>
              <a:gd name="T22" fmla="*/ 1040 w 1956"/>
              <a:gd name="T23" fmla="*/ 402 h 963"/>
              <a:gd name="T24" fmla="*/ 1152 w 1956"/>
              <a:gd name="T25" fmla="*/ 307 h 963"/>
              <a:gd name="T26" fmla="*/ 1501 w 1956"/>
              <a:gd name="T27" fmla="*/ 195 h 963"/>
              <a:gd name="T28" fmla="*/ 1494 w 1956"/>
              <a:gd name="T29" fmla="*/ 266 h 963"/>
              <a:gd name="T30" fmla="*/ 1560 w 1956"/>
              <a:gd name="T31" fmla="*/ 325 h 963"/>
              <a:gd name="T32" fmla="*/ 1702 w 1956"/>
              <a:gd name="T33" fmla="*/ 314 h 963"/>
              <a:gd name="T34" fmla="*/ 1790 w 1956"/>
              <a:gd name="T35" fmla="*/ 426 h 963"/>
              <a:gd name="T36" fmla="*/ 1938 w 1956"/>
              <a:gd name="T37" fmla="*/ 438 h 963"/>
              <a:gd name="T38" fmla="*/ 1926 w 1956"/>
              <a:gd name="T39" fmla="*/ 496 h 963"/>
              <a:gd name="T40" fmla="*/ 1861 w 1956"/>
              <a:gd name="T41" fmla="*/ 484 h 963"/>
              <a:gd name="T42" fmla="*/ 1778 w 1956"/>
              <a:gd name="T43" fmla="*/ 496 h 963"/>
              <a:gd name="T44" fmla="*/ 1643 w 1956"/>
              <a:gd name="T45" fmla="*/ 496 h 963"/>
              <a:gd name="T46" fmla="*/ 1625 w 1956"/>
              <a:gd name="T47" fmla="*/ 561 h 963"/>
              <a:gd name="T48" fmla="*/ 1459 w 1956"/>
              <a:gd name="T49" fmla="*/ 502 h 963"/>
              <a:gd name="T50" fmla="*/ 1342 w 1956"/>
              <a:gd name="T51" fmla="*/ 550 h 963"/>
              <a:gd name="T52" fmla="*/ 1282 w 1956"/>
              <a:gd name="T53" fmla="*/ 578 h 963"/>
              <a:gd name="T54" fmla="*/ 1187 w 1956"/>
              <a:gd name="T55" fmla="*/ 585 h 963"/>
              <a:gd name="T56" fmla="*/ 1081 w 1956"/>
              <a:gd name="T57" fmla="*/ 720 h 963"/>
              <a:gd name="T58" fmla="*/ 1099 w 1956"/>
              <a:gd name="T59" fmla="*/ 649 h 963"/>
              <a:gd name="T60" fmla="*/ 1028 w 1956"/>
              <a:gd name="T61" fmla="*/ 674 h 963"/>
              <a:gd name="T62" fmla="*/ 981 w 1956"/>
              <a:gd name="T63" fmla="*/ 626 h 963"/>
              <a:gd name="T64" fmla="*/ 934 w 1956"/>
              <a:gd name="T65" fmla="*/ 745 h 963"/>
              <a:gd name="T66" fmla="*/ 850 w 1956"/>
              <a:gd name="T67" fmla="*/ 904 h 963"/>
              <a:gd name="T68" fmla="*/ 804 w 1956"/>
              <a:gd name="T69" fmla="*/ 933 h 963"/>
              <a:gd name="T70" fmla="*/ 809 w 1956"/>
              <a:gd name="T71" fmla="*/ 851 h 963"/>
              <a:gd name="T72" fmla="*/ 744 w 1956"/>
              <a:gd name="T73" fmla="*/ 851 h 963"/>
              <a:gd name="T74" fmla="*/ 703 w 1956"/>
              <a:gd name="T75" fmla="*/ 692 h 963"/>
              <a:gd name="T76" fmla="*/ 668 w 1956"/>
              <a:gd name="T77" fmla="*/ 649 h 963"/>
              <a:gd name="T78" fmla="*/ 550 w 1956"/>
              <a:gd name="T79" fmla="*/ 608 h 963"/>
              <a:gd name="T80" fmla="*/ 502 w 1956"/>
              <a:gd name="T81" fmla="*/ 608 h 963"/>
              <a:gd name="T82" fmla="*/ 373 w 1956"/>
              <a:gd name="T83" fmla="*/ 561 h 963"/>
              <a:gd name="T84" fmla="*/ 77 w 1956"/>
              <a:gd name="T85" fmla="*/ 454 h 963"/>
              <a:gd name="T86" fmla="*/ 0 w 1956"/>
              <a:gd name="T87" fmla="*/ 408 h 9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56"/>
              <a:gd name="T133" fmla="*/ 0 h 963"/>
              <a:gd name="T134" fmla="*/ 1956 w 1956"/>
              <a:gd name="T135" fmla="*/ 963 h 9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56" h="963">
                <a:moveTo>
                  <a:pt x="0" y="408"/>
                </a:moveTo>
                <a:lnTo>
                  <a:pt x="59" y="390"/>
                </a:lnTo>
                <a:lnTo>
                  <a:pt x="83" y="372"/>
                </a:lnTo>
                <a:lnTo>
                  <a:pt x="148" y="337"/>
                </a:lnTo>
                <a:lnTo>
                  <a:pt x="160" y="307"/>
                </a:lnTo>
                <a:lnTo>
                  <a:pt x="183" y="301"/>
                </a:lnTo>
                <a:lnTo>
                  <a:pt x="295" y="266"/>
                </a:lnTo>
                <a:lnTo>
                  <a:pt x="366" y="225"/>
                </a:lnTo>
                <a:lnTo>
                  <a:pt x="461" y="130"/>
                </a:lnTo>
                <a:lnTo>
                  <a:pt x="485" y="124"/>
                </a:lnTo>
                <a:lnTo>
                  <a:pt x="561" y="41"/>
                </a:lnTo>
                <a:lnTo>
                  <a:pt x="609" y="12"/>
                </a:lnTo>
                <a:lnTo>
                  <a:pt x="697" y="0"/>
                </a:lnTo>
                <a:lnTo>
                  <a:pt x="715" y="5"/>
                </a:lnTo>
                <a:lnTo>
                  <a:pt x="721" y="18"/>
                </a:lnTo>
                <a:lnTo>
                  <a:pt x="674" y="48"/>
                </a:lnTo>
                <a:lnTo>
                  <a:pt x="662" y="53"/>
                </a:lnTo>
                <a:lnTo>
                  <a:pt x="644" y="89"/>
                </a:lnTo>
                <a:lnTo>
                  <a:pt x="586" y="154"/>
                </a:lnTo>
                <a:lnTo>
                  <a:pt x="556" y="183"/>
                </a:lnTo>
                <a:lnTo>
                  <a:pt x="538" y="201"/>
                </a:lnTo>
                <a:lnTo>
                  <a:pt x="526" y="260"/>
                </a:lnTo>
                <a:lnTo>
                  <a:pt x="538" y="301"/>
                </a:lnTo>
                <a:lnTo>
                  <a:pt x="550" y="278"/>
                </a:lnTo>
                <a:lnTo>
                  <a:pt x="597" y="236"/>
                </a:lnTo>
                <a:lnTo>
                  <a:pt x="632" y="236"/>
                </a:lnTo>
                <a:lnTo>
                  <a:pt x="656" y="225"/>
                </a:lnTo>
                <a:lnTo>
                  <a:pt x="768" y="278"/>
                </a:lnTo>
                <a:lnTo>
                  <a:pt x="857" y="378"/>
                </a:lnTo>
                <a:lnTo>
                  <a:pt x="921" y="367"/>
                </a:lnTo>
                <a:lnTo>
                  <a:pt x="964" y="367"/>
                </a:lnTo>
                <a:lnTo>
                  <a:pt x="987" y="385"/>
                </a:lnTo>
                <a:lnTo>
                  <a:pt x="1010" y="385"/>
                </a:lnTo>
                <a:lnTo>
                  <a:pt x="1017" y="378"/>
                </a:lnTo>
                <a:lnTo>
                  <a:pt x="1040" y="390"/>
                </a:lnTo>
                <a:lnTo>
                  <a:pt x="1040" y="402"/>
                </a:lnTo>
                <a:lnTo>
                  <a:pt x="1058" y="390"/>
                </a:lnTo>
                <a:lnTo>
                  <a:pt x="1075" y="367"/>
                </a:lnTo>
                <a:lnTo>
                  <a:pt x="1152" y="307"/>
                </a:lnTo>
                <a:lnTo>
                  <a:pt x="1406" y="243"/>
                </a:lnTo>
                <a:lnTo>
                  <a:pt x="1471" y="207"/>
                </a:lnTo>
                <a:lnTo>
                  <a:pt x="1501" y="195"/>
                </a:lnTo>
                <a:lnTo>
                  <a:pt x="1512" y="213"/>
                </a:lnTo>
                <a:lnTo>
                  <a:pt x="1494" y="248"/>
                </a:lnTo>
                <a:lnTo>
                  <a:pt x="1494" y="266"/>
                </a:lnTo>
                <a:lnTo>
                  <a:pt x="1524" y="325"/>
                </a:lnTo>
                <a:lnTo>
                  <a:pt x="1542" y="337"/>
                </a:lnTo>
                <a:lnTo>
                  <a:pt x="1560" y="325"/>
                </a:lnTo>
                <a:lnTo>
                  <a:pt x="1601" y="331"/>
                </a:lnTo>
                <a:lnTo>
                  <a:pt x="1619" y="319"/>
                </a:lnTo>
                <a:lnTo>
                  <a:pt x="1702" y="314"/>
                </a:lnTo>
                <a:lnTo>
                  <a:pt x="1737" y="337"/>
                </a:lnTo>
                <a:lnTo>
                  <a:pt x="1766" y="396"/>
                </a:lnTo>
                <a:lnTo>
                  <a:pt x="1790" y="426"/>
                </a:lnTo>
                <a:lnTo>
                  <a:pt x="1855" y="449"/>
                </a:lnTo>
                <a:lnTo>
                  <a:pt x="1920" y="438"/>
                </a:lnTo>
                <a:lnTo>
                  <a:pt x="1938" y="438"/>
                </a:lnTo>
                <a:lnTo>
                  <a:pt x="1956" y="449"/>
                </a:lnTo>
                <a:lnTo>
                  <a:pt x="1956" y="472"/>
                </a:lnTo>
                <a:lnTo>
                  <a:pt x="1926" y="496"/>
                </a:lnTo>
                <a:lnTo>
                  <a:pt x="1885" y="502"/>
                </a:lnTo>
                <a:lnTo>
                  <a:pt x="1867" y="496"/>
                </a:lnTo>
                <a:lnTo>
                  <a:pt x="1861" y="484"/>
                </a:lnTo>
                <a:lnTo>
                  <a:pt x="1849" y="484"/>
                </a:lnTo>
                <a:lnTo>
                  <a:pt x="1808" y="508"/>
                </a:lnTo>
                <a:lnTo>
                  <a:pt x="1778" y="496"/>
                </a:lnTo>
                <a:lnTo>
                  <a:pt x="1755" y="496"/>
                </a:lnTo>
                <a:lnTo>
                  <a:pt x="1684" y="508"/>
                </a:lnTo>
                <a:lnTo>
                  <a:pt x="1643" y="496"/>
                </a:lnTo>
                <a:lnTo>
                  <a:pt x="1625" y="508"/>
                </a:lnTo>
                <a:lnTo>
                  <a:pt x="1636" y="550"/>
                </a:lnTo>
                <a:lnTo>
                  <a:pt x="1625" y="561"/>
                </a:lnTo>
                <a:lnTo>
                  <a:pt x="1608" y="555"/>
                </a:lnTo>
                <a:lnTo>
                  <a:pt x="1565" y="520"/>
                </a:lnTo>
                <a:lnTo>
                  <a:pt x="1459" y="502"/>
                </a:lnTo>
                <a:lnTo>
                  <a:pt x="1436" y="508"/>
                </a:lnTo>
                <a:lnTo>
                  <a:pt x="1412" y="496"/>
                </a:lnTo>
                <a:lnTo>
                  <a:pt x="1342" y="550"/>
                </a:lnTo>
                <a:lnTo>
                  <a:pt x="1324" y="550"/>
                </a:lnTo>
                <a:lnTo>
                  <a:pt x="1294" y="567"/>
                </a:lnTo>
                <a:lnTo>
                  <a:pt x="1282" y="578"/>
                </a:lnTo>
                <a:lnTo>
                  <a:pt x="1271" y="585"/>
                </a:lnTo>
                <a:lnTo>
                  <a:pt x="1228" y="578"/>
                </a:lnTo>
                <a:lnTo>
                  <a:pt x="1187" y="585"/>
                </a:lnTo>
                <a:lnTo>
                  <a:pt x="1182" y="621"/>
                </a:lnTo>
                <a:lnTo>
                  <a:pt x="1170" y="638"/>
                </a:lnTo>
                <a:lnTo>
                  <a:pt x="1081" y="720"/>
                </a:lnTo>
                <a:lnTo>
                  <a:pt x="1070" y="715"/>
                </a:lnTo>
                <a:lnTo>
                  <a:pt x="1063" y="703"/>
                </a:lnTo>
                <a:lnTo>
                  <a:pt x="1099" y="649"/>
                </a:lnTo>
                <a:lnTo>
                  <a:pt x="1093" y="626"/>
                </a:lnTo>
                <a:lnTo>
                  <a:pt x="1046" y="626"/>
                </a:lnTo>
                <a:lnTo>
                  <a:pt x="1028" y="674"/>
                </a:lnTo>
                <a:lnTo>
                  <a:pt x="1010" y="697"/>
                </a:lnTo>
                <a:lnTo>
                  <a:pt x="992" y="667"/>
                </a:lnTo>
                <a:lnTo>
                  <a:pt x="981" y="626"/>
                </a:lnTo>
                <a:lnTo>
                  <a:pt x="975" y="632"/>
                </a:lnTo>
                <a:lnTo>
                  <a:pt x="964" y="692"/>
                </a:lnTo>
                <a:lnTo>
                  <a:pt x="934" y="745"/>
                </a:lnTo>
                <a:lnTo>
                  <a:pt x="910" y="803"/>
                </a:lnTo>
                <a:lnTo>
                  <a:pt x="893" y="839"/>
                </a:lnTo>
                <a:lnTo>
                  <a:pt x="850" y="904"/>
                </a:lnTo>
                <a:lnTo>
                  <a:pt x="850" y="945"/>
                </a:lnTo>
                <a:lnTo>
                  <a:pt x="845" y="963"/>
                </a:lnTo>
                <a:lnTo>
                  <a:pt x="804" y="933"/>
                </a:lnTo>
                <a:lnTo>
                  <a:pt x="792" y="892"/>
                </a:lnTo>
                <a:lnTo>
                  <a:pt x="809" y="874"/>
                </a:lnTo>
                <a:lnTo>
                  <a:pt x="809" y="851"/>
                </a:lnTo>
                <a:lnTo>
                  <a:pt x="804" y="845"/>
                </a:lnTo>
                <a:lnTo>
                  <a:pt x="756" y="857"/>
                </a:lnTo>
                <a:lnTo>
                  <a:pt x="744" y="851"/>
                </a:lnTo>
                <a:lnTo>
                  <a:pt x="762" y="750"/>
                </a:lnTo>
                <a:lnTo>
                  <a:pt x="756" y="715"/>
                </a:lnTo>
                <a:lnTo>
                  <a:pt x="703" y="692"/>
                </a:lnTo>
                <a:lnTo>
                  <a:pt x="662" y="679"/>
                </a:lnTo>
                <a:lnTo>
                  <a:pt x="662" y="662"/>
                </a:lnTo>
                <a:lnTo>
                  <a:pt x="668" y="649"/>
                </a:lnTo>
                <a:lnTo>
                  <a:pt x="650" y="638"/>
                </a:lnTo>
                <a:lnTo>
                  <a:pt x="609" y="621"/>
                </a:lnTo>
                <a:lnTo>
                  <a:pt x="550" y="608"/>
                </a:lnTo>
                <a:lnTo>
                  <a:pt x="526" y="614"/>
                </a:lnTo>
                <a:lnTo>
                  <a:pt x="508" y="626"/>
                </a:lnTo>
                <a:lnTo>
                  <a:pt x="502" y="608"/>
                </a:lnTo>
                <a:lnTo>
                  <a:pt x="461" y="608"/>
                </a:lnTo>
                <a:lnTo>
                  <a:pt x="408" y="561"/>
                </a:lnTo>
                <a:lnTo>
                  <a:pt x="373" y="561"/>
                </a:lnTo>
                <a:lnTo>
                  <a:pt x="107" y="508"/>
                </a:lnTo>
                <a:lnTo>
                  <a:pt x="89" y="496"/>
                </a:lnTo>
                <a:lnTo>
                  <a:pt x="77" y="454"/>
                </a:lnTo>
                <a:lnTo>
                  <a:pt x="53" y="438"/>
                </a:lnTo>
                <a:lnTo>
                  <a:pt x="18" y="431"/>
                </a:lnTo>
                <a:lnTo>
                  <a:pt x="0" y="408"/>
                </a:lnTo>
              </a:path>
            </a:pathLst>
          </a:custGeom>
          <a:noFill/>
          <a:ln w="0">
            <a:solidFill>
              <a:srgbClr val="25221E"/>
            </a:solidFill>
            <a:prstDash val="solid"/>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52413"/>
            <a:ext cx="9099550" cy="838200"/>
          </a:xfrm>
        </p:spPr>
        <p:txBody>
          <a:bodyPr/>
          <a:lstStyle/>
          <a:p>
            <a:pPr algn="ctr" eaLnBrk="1" hangingPunct="1">
              <a:lnSpc>
                <a:spcPct val="80000"/>
              </a:lnSpc>
            </a:pPr>
            <a:r>
              <a:rPr lang="en-US" sz="3600" dirty="0" smtClean="0"/>
              <a:t>DHS SBIR/STTR Phase I Awards </a:t>
            </a:r>
            <a:r>
              <a:rPr lang="en-US" sz="3600" i="1" dirty="0" smtClean="0"/>
              <a:t>vs.</a:t>
            </a:r>
            <a:r>
              <a:rPr lang="en-US" sz="3600" dirty="0" smtClean="0"/>
              <a:t> Submissions by U.S. Regions</a:t>
            </a:r>
          </a:p>
        </p:txBody>
      </p:sp>
      <p:graphicFrame>
        <p:nvGraphicFramePr>
          <p:cNvPr id="16387" name="Object 3"/>
          <p:cNvGraphicFramePr>
            <a:graphicFrameLocks noGrp="1" noChangeAspect="1"/>
          </p:cNvGraphicFramePr>
          <p:nvPr>
            <p:ph idx="1"/>
          </p:nvPr>
        </p:nvGraphicFramePr>
        <p:xfrm>
          <a:off x="1176338" y="1282700"/>
          <a:ext cx="6724650" cy="4440238"/>
        </p:xfrm>
        <a:graphic>
          <a:graphicData uri="http://schemas.openxmlformats.org/presentationml/2006/ole">
            <mc:AlternateContent xmlns:mc="http://schemas.openxmlformats.org/markup-compatibility/2006">
              <mc:Choice xmlns:v="urn:schemas-microsoft-com:vml" Requires="v">
                <p:oleObj spid="_x0000_s850948" name="Worksheet" r:id="rId5" imgW="7877045" imgH="5200475" progId="Excel.Sheet.8">
                  <p:embed/>
                </p:oleObj>
              </mc:Choice>
              <mc:Fallback>
                <p:oleObj name="Worksheet" r:id="rId5" imgW="7877045" imgH="5200475" progId="Excel.Shee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338" y="1282700"/>
                        <a:ext cx="6724650" cy="444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5356024" y="5683625"/>
            <a:ext cx="2876108" cy="430887"/>
          </a:xfrm>
          <a:prstGeom prst="rect">
            <a:avLst/>
          </a:prstGeom>
        </p:spPr>
        <p:txBody>
          <a:bodyPr wrap="none">
            <a:spAutoFit/>
          </a:bodyPr>
          <a:lstStyle/>
          <a:p>
            <a:pPr algn="r"/>
            <a:r>
              <a:rPr lang="en-US" i="1" dirty="0" smtClean="0">
                <a:solidFill>
                  <a:schemeClr val="bg1">
                    <a:lumMod val="65000"/>
                  </a:schemeClr>
                </a:solidFill>
              </a:rPr>
              <a:t>(FY04.1 – FY12.1 data)</a:t>
            </a:r>
            <a:endParaRPr lang="en-US"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00" y="25263"/>
            <a:ext cx="8686800" cy="792162"/>
          </a:xfrm>
        </p:spPr>
        <p:txBody>
          <a:bodyPr/>
          <a:lstStyle/>
          <a:p>
            <a:r>
              <a:rPr lang="en-US" sz="3200" dirty="0" smtClean="0"/>
              <a:t>DHS S&amp;T Directorate SBIR is Making a Difference</a:t>
            </a:r>
            <a:endParaRPr lang="en-US" sz="3200" dirty="0"/>
          </a:p>
        </p:txBody>
      </p:sp>
      <p:sp>
        <p:nvSpPr>
          <p:cNvPr id="4" name="Slide Number Placeholder 3"/>
          <p:cNvSpPr>
            <a:spLocks noGrp="1"/>
          </p:cNvSpPr>
          <p:nvPr>
            <p:ph type="sldNum" sz="quarter" idx="10"/>
          </p:nvPr>
        </p:nvSpPr>
        <p:spPr/>
        <p:txBody>
          <a:bodyPr/>
          <a:lstStyle/>
          <a:p>
            <a:fld id="{B7ED5320-7365-4579-84CE-188E46AFBB4F}" type="slidenum">
              <a:rPr lang="en-US" smtClean="0"/>
              <a:pPr/>
              <a:t>29</a:t>
            </a:fld>
            <a:endParaRPr lang="en-US"/>
          </a:p>
        </p:txBody>
      </p:sp>
      <p:sp>
        <p:nvSpPr>
          <p:cNvPr id="5" name="Rectangle 4"/>
          <p:cNvSpPr/>
          <p:nvPr/>
        </p:nvSpPr>
        <p:spPr>
          <a:xfrm>
            <a:off x="249376" y="1033155"/>
            <a:ext cx="8645236" cy="1631216"/>
          </a:xfrm>
          <a:prstGeom prst="rect">
            <a:avLst/>
          </a:prstGeom>
        </p:spPr>
        <p:txBody>
          <a:bodyPr wrap="square">
            <a:spAutoFit/>
          </a:bodyPr>
          <a:lstStyle/>
          <a:p>
            <a:pPr>
              <a:buClr>
                <a:srgbClr val="FF0000"/>
              </a:buClr>
              <a:buSzPct val="80000"/>
              <a:buFont typeface="Wingdings" pitchFamily="2" charset="2"/>
              <a:buChar char="n"/>
            </a:pPr>
            <a:r>
              <a:rPr lang="en-US" dirty="0" smtClean="0"/>
              <a:t>  </a:t>
            </a:r>
            <a:r>
              <a:rPr lang="en-US" sz="2000" dirty="0" smtClean="0"/>
              <a:t>317 companies in 42 states have received S&amp;T SBIR funding </a:t>
            </a:r>
          </a:p>
          <a:p>
            <a:pPr>
              <a:buClr>
                <a:srgbClr val="FF0000"/>
              </a:buClr>
              <a:buSzPct val="80000"/>
              <a:buFont typeface="Wingdings" pitchFamily="2" charset="2"/>
              <a:buChar char="n"/>
            </a:pPr>
            <a:r>
              <a:rPr lang="en-US" sz="2000" dirty="0" smtClean="0"/>
              <a:t>  15 companies filed 35 patent applications</a:t>
            </a:r>
          </a:p>
          <a:p>
            <a:pPr lvl="1">
              <a:buClr>
                <a:srgbClr val="002F80"/>
              </a:buClr>
              <a:buSzPct val="80000"/>
              <a:buFont typeface="Wingdings" pitchFamily="2" charset="2"/>
              <a:buChar char="Ø"/>
            </a:pPr>
            <a:r>
              <a:rPr lang="en-US" sz="2000" dirty="0" smtClean="0"/>
              <a:t>  22 patents issued; others pending</a:t>
            </a:r>
          </a:p>
          <a:p>
            <a:pPr>
              <a:buClr>
                <a:srgbClr val="FF0000"/>
              </a:buClr>
              <a:buSzPct val="80000"/>
              <a:buFont typeface="Wingdings" pitchFamily="2" charset="2"/>
              <a:buChar char="n"/>
            </a:pPr>
            <a:r>
              <a:rPr lang="en-US" sz="2000" dirty="0" smtClean="0"/>
              <a:t>  17 commercial products in the market</a:t>
            </a:r>
          </a:p>
          <a:p>
            <a:pPr defTabSz="344488">
              <a:buClr>
                <a:srgbClr val="FF0000"/>
              </a:buClr>
              <a:buSzPct val="80000"/>
              <a:buFont typeface="Wingdings" pitchFamily="2" charset="2"/>
              <a:buChar char="n"/>
            </a:pPr>
            <a:r>
              <a:rPr lang="en-US" sz="2000" dirty="0" smtClean="0"/>
              <a:t>  125 net new jobs created (excluding mergers and acquisitions)</a:t>
            </a:r>
          </a:p>
        </p:txBody>
      </p:sp>
      <p:pic>
        <p:nvPicPr>
          <p:cNvPr id="785413" name="Picture 5" descr="D:\Documents and Settings\elissa.sobolewski\Local Settings\Temporary Internet Files\Content.IE5\F64WTIP8\MC900348735[1].wmf"/>
          <p:cNvPicPr>
            <a:picLocks noChangeAspect="1" noChangeArrowheads="1"/>
          </p:cNvPicPr>
          <p:nvPr/>
        </p:nvPicPr>
        <p:blipFill>
          <a:blip r:embed="rId3" cstate="print"/>
          <a:srcRect/>
          <a:stretch>
            <a:fillRect/>
          </a:stretch>
        </p:blipFill>
        <p:spPr bwMode="auto">
          <a:xfrm rot="502361">
            <a:off x="5781273" y="3700546"/>
            <a:ext cx="1484048" cy="2148266"/>
          </a:xfrm>
          <a:prstGeom prst="rect">
            <a:avLst/>
          </a:prstGeom>
          <a:noFill/>
        </p:spPr>
      </p:pic>
      <p:pic>
        <p:nvPicPr>
          <p:cNvPr id="785415" name="Picture 7" descr="D:\Documents and Settings\elissa.sobolewski\Local Settings\Temporary Internet Files\Content.IE5\BC0NRY1R\MC900059737[1].wmf"/>
          <p:cNvPicPr>
            <a:picLocks noChangeAspect="1" noChangeArrowheads="1"/>
          </p:cNvPicPr>
          <p:nvPr/>
        </p:nvPicPr>
        <p:blipFill>
          <a:blip r:embed="rId4" cstate="print"/>
          <a:srcRect/>
          <a:stretch>
            <a:fillRect/>
          </a:stretch>
        </p:blipFill>
        <p:spPr bwMode="auto">
          <a:xfrm>
            <a:off x="6953356" y="3510625"/>
            <a:ext cx="1816100" cy="574675"/>
          </a:xfrm>
          <a:prstGeom prst="rect">
            <a:avLst/>
          </a:prstGeom>
          <a:noFill/>
        </p:spPr>
      </p:pic>
      <p:sp>
        <p:nvSpPr>
          <p:cNvPr id="12" name="TextBox 11"/>
          <p:cNvSpPr txBox="1"/>
          <p:nvPr/>
        </p:nvSpPr>
        <p:spPr>
          <a:xfrm>
            <a:off x="1496291" y="2766950"/>
            <a:ext cx="6519552" cy="276999"/>
          </a:xfrm>
          <a:prstGeom prst="rect">
            <a:avLst/>
          </a:prstGeom>
          <a:noFill/>
        </p:spPr>
        <p:txBody>
          <a:bodyPr wrap="square" rtlCol="0">
            <a:spAutoFit/>
          </a:bodyPr>
          <a:lstStyle/>
          <a:p>
            <a:pPr lvl="1" algn="r">
              <a:buClr>
                <a:srgbClr val="002F80"/>
              </a:buClr>
            </a:pPr>
            <a:r>
              <a:rPr lang="en-US" sz="1200" i="1" dirty="0" smtClean="0"/>
              <a:t>data from 54 companies responding to the July 2010  questionnaire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0"/>
          </p:nvPr>
        </p:nvSpPr>
        <p:spPr>
          <a:noFill/>
        </p:spPr>
        <p:txBody>
          <a:bodyPr/>
          <a:lstStyle/>
          <a:p>
            <a:fld id="{56A5F1B5-79DC-44F2-89E2-6371C485E9FE}" type="slidenum">
              <a:rPr lang="en-US" smtClean="0">
                <a:latin typeface="Arial" pitchFamily="34" charset="0"/>
              </a:rPr>
              <a:pPr/>
              <a:t>3</a:t>
            </a:fld>
            <a:endParaRPr lang="en-US" smtClean="0">
              <a:latin typeface="Arial" pitchFamily="34" charset="0"/>
            </a:endParaRPr>
          </a:p>
        </p:txBody>
      </p:sp>
      <p:sp>
        <p:nvSpPr>
          <p:cNvPr id="445442" name="Rectangle 2"/>
          <p:cNvSpPr>
            <a:spLocks noGrp="1" noChangeArrowheads="1"/>
          </p:cNvSpPr>
          <p:nvPr>
            <p:ph type="title"/>
          </p:nvPr>
        </p:nvSpPr>
        <p:spPr>
          <a:xfrm>
            <a:off x="403225" y="98551"/>
            <a:ext cx="8331200" cy="819398"/>
          </a:xfrm>
        </p:spPr>
        <p:txBody>
          <a:bodyPr/>
          <a:lstStyle/>
          <a:p>
            <a:pPr eaLnBrk="1" hangingPunct="1">
              <a:lnSpc>
                <a:spcPct val="80000"/>
              </a:lnSpc>
              <a:defRPr/>
            </a:pPr>
            <a:r>
              <a:rPr lang="en-US" sz="3200" dirty="0" smtClean="0"/>
              <a:t>SBIR Program:  A Mandatory Set-Aside Program</a:t>
            </a:r>
          </a:p>
        </p:txBody>
      </p:sp>
      <p:sp>
        <p:nvSpPr>
          <p:cNvPr id="16388" name="Rectangle 3"/>
          <p:cNvSpPr>
            <a:spLocks noGrp="1" noChangeArrowheads="1"/>
          </p:cNvSpPr>
          <p:nvPr>
            <p:ph type="body" sz="half" idx="1"/>
          </p:nvPr>
        </p:nvSpPr>
        <p:spPr>
          <a:xfrm>
            <a:off x="348889" y="823046"/>
            <a:ext cx="8452572" cy="1960562"/>
          </a:xfrm>
        </p:spPr>
        <p:txBody>
          <a:bodyPr/>
          <a:lstStyle/>
          <a:p>
            <a:pPr marL="288925" indent="-231775">
              <a:spcBef>
                <a:spcPts val="0"/>
              </a:spcBef>
              <a:buClr>
                <a:srgbClr val="FF0000"/>
              </a:buClr>
              <a:buSzPct val="75000"/>
              <a:buFont typeface="Wingdings" pitchFamily="2" charset="2"/>
              <a:buChar char=""/>
            </a:pPr>
            <a:r>
              <a:rPr lang="en-US" sz="2400" dirty="0" smtClean="0"/>
              <a:t>  If an agency’s extramural R/R&amp;D budget exceeds $100M,</a:t>
            </a:r>
            <a:endParaRPr lang="en-US" sz="2000" dirty="0" smtClean="0"/>
          </a:p>
          <a:p>
            <a:pPr marL="688975" lvl="1" indent="-231775">
              <a:spcBef>
                <a:spcPts val="0"/>
              </a:spcBef>
              <a:buClr>
                <a:srgbClr val="FF0000"/>
              </a:buClr>
              <a:buSzPct val="75000"/>
              <a:buNone/>
            </a:pPr>
            <a:endParaRPr lang="en-US" sz="2000" dirty="0" smtClean="0"/>
          </a:p>
          <a:p>
            <a:pPr marL="855663" lvl="1" indent="-398463">
              <a:spcBef>
                <a:spcPts val="0"/>
              </a:spcBef>
              <a:buClr>
                <a:srgbClr val="002F80"/>
              </a:buClr>
              <a:buSzPct val="75000"/>
              <a:buFont typeface="Wingdings" pitchFamily="2" charset="2"/>
              <a:buChar char="Ø"/>
            </a:pPr>
            <a:r>
              <a:rPr lang="en-US" sz="2400" dirty="0" smtClean="0"/>
              <a:t>Must set-aside 2.6% of its extramural R/R&amp;D budget  in FY12</a:t>
            </a:r>
          </a:p>
          <a:p>
            <a:pPr marL="1255713" lvl="2" indent="-398463">
              <a:spcBef>
                <a:spcPts val="0"/>
              </a:spcBef>
              <a:buClr>
                <a:srgbClr val="FF0000"/>
              </a:buClr>
              <a:buSzPct val="75000"/>
              <a:buFont typeface="Wingdings" pitchFamily="2" charset="2"/>
              <a:buChar char="u"/>
            </a:pPr>
            <a:r>
              <a:rPr lang="en-US" sz="2000" dirty="0" smtClean="0"/>
              <a:t>Set-aside increases by 0.1% each subsequent year reaching 3.2% in FY17 and beyond</a:t>
            </a:r>
          </a:p>
          <a:p>
            <a:pPr marL="795338" lvl="1" indent="-231775" defTabSz="285750">
              <a:spcBef>
                <a:spcPts val="0"/>
              </a:spcBef>
              <a:buClr>
                <a:srgbClr val="0070C0"/>
              </a:buClr>
              <a:buSzPct val="75000"/>
              <a:buNone/>
            </a:pPr>
            <a:endParaRPr lang="en-US" sz="2000" dirty="0" smtClean="0"/>
          </a:p>
          <a:p>
            <a:pPr marL="463550" lvl="2" indent="392113">
              <a:spcBef>
                <a:spcPts val="0"/>
              </a:spcBef>
              <a:buClr>
                <a:srgbClr val="002F80"/>
              </a:buClr>
              <a:buSzPct val="75000"/>
              <a:buFont typeface="Wingdings" pitchFamily="2" charset="2"/>
              <a:buChar char="Ø"/>
              <a:tabLst>
                <a:tab pos="855663" algn="l"/>
              </a:tabLst>
            </a:pPr>
            <a:r>
              <a:rPr lang="en-US" sz="2400" dirty="0" smtClean="0"/>
              <a:t>For small business concerns to engage in federal  	R&amp;D with potential for commercialization</a:t>
            </a:r>
            <a:endParaRPr lang="en-US" sz="2000" dirty="0" smtClean="0"/>
          </a:p>
          <a:p>
            <a:pPr marL="463550" lvl="2" indent="392113">
              <a:spcBef>
                <a:spcPts val="0"/>
              </a:spcBef>
              <a:buClr>
                <a:srgbClr val="002F80"/>
              </a:buClr>
              <a:buSzPct val="75000"/>
              <a:buNone/>
              <a:tabLst>
                <a:tab pos="855663" algn="l"/>
              </a:tabLst>
            </a:pPr>
            <a:endParaRPr lang="en-US" sz="2000" dirty="0" smtClean="0"/>
          </a:p>
          <a:p>
            <a:pPr lvl="1">
              <a:buClr>
                <a:srgbClr val="002F80"/>
              </a:buClr>
              <a:buSzPct val="75000"/>
              <a:buFont typeface="Wingdings" pitchFamily="2" charset="2"/>
              <a:buChar char="Ø"/>
            </a:pPr>
            <a:r>
              <a:rPr lang="en-US" sz="2400" dirty="0" smtClean="0"/>
              <a:t>Through a 3-Phased R&amp;D Approach</a:t>
            </a:r>
          </a:p>
          <a:p>
            <a:pPr lvl="2">
              <a:buClr>
                <a:srgbClr val="FF0000"/>
              </a:buClr>
              <a:buFont typeface="Wingdings" pitchFamily="2" charset="2"/>
              <a:buChar char="§"/>
            </a:pPr>
            <a:r>
              <a:rPr lang="en-US" sz="1800" dirty="0" smtClean="0"/>
              <a:t>Phase I:  Feasibility, 6 months, $150k</a:t>
            </a:r>
          </a:p>
          <a:p>
            <a:pPr lvl="2">
              <a:buClr>
                <a:srgbClr val="FF0000"/>
              </a:buClr>
              <a:buFont typeface="Wingdings" pitchFamily="2" charset="2"/>
              <a:buChar char="§"/>
            </a:pPr>
            <a:r>
              <a:rPr lang="en-US" sz="1800" dirty="0" smtClean="0"/>
              <a:t>Phase II:  Prototype Development, 2 years, $1M</a:t>
            </a:r>
          </a:p>
          <a:p>
            <a:pPr lvl="2">
              <a:buClr>
                <a:srgbClr val="FF0000"/>
              </a:buClr>
              <a:buFont typeface="Wingdings" pitchFamily="2" charset="2"/>
              <a:buChar char="§"/>
            </a:pPr>
            <a:r>
              <a:rPr lang="en-US" sz="1800" dirty="0" smtClean="0"/>
              <a:t>Phase III:  Commercialization, funded by private sector or federal   	 	       agencies </a:t>
            </a:r>
          </a:p>
          <a:p>
            <a:pPr marL="463550" lvl="2" indent="392113">
              <a:spcBef>
                <a:spcPts val="0"/>
              </a:spcBef>
              <a:buClr>
                <a:srgbClr val="002F80"/>
              </a:buClr>
              <a:buSzPct val="75000"/>
              <a:buFont typeface="Wingdings" pitchFamily="2" charset="2"/>
              <a:buChar char="Ø"/>
              <a:tabLst>
                <a:tab pos="855663" algn="l"/>
              </a:tabLst>
            </a:pPr>
            <a:endParaRPr lang="en-US" sz="2400" dirty="0" smtClean="0"/>
          </a:p>
        </p:txBody>
      </p:sp>
      <p:sp>
        <p:nvSpPr>
          <p:cNvPr id="16389" name="Rectangle 4"/>
          <p:cNvSpPr>
            <a:spLocks noChangeArrowheads="1"/>
          </p:cNvSpPr>
          <p:nvPr/>
        </p:nvSpPr>
        <p:spPr bwMode="auto">
          <a:xfrm>
            <a:off x="3565525" y="3230563"/>
            <a:ext cx="2012950" cy="396875"/>
          </a:xfrm>
          <a:prstGeom prst="rect">
            <a:avLst/>
          </a:prstGeom>
          <a:noFill/>
          <a:ln w="12700" cap="sq">
            <a:noFill/>
            <a:miter lim="800000"/>
            <a:headEnd type="none" w="sm" len="sm"/>
            <a:tailEnd type="none" w="sm" len="sm"/>
          </a:ln>
        </p:spPr>
        <p:txBody>
          <a:bodyPr wrap="none">
            <a:spAutoFit/>
          </a:bodyPr>
          <a:lstStyle/>
          <a:p>
            <a:r>
              <a:rPr lang="en-US" sz="2000" b="1">
                <a:latin typeface="Times New Roman" pitchFamily="18" charset="0"/>
              </a:rPr>
              <a:t>		</a:t>
            </a:r>
          </a:p>
        </p:txBody>
      </p:sp>
      <p:sp>
        <p:nvSpPr>
          <p:cNvPr id="7" name="TextBox 6"/>
          <p:cNvSpPr txBox="1"/>
          <p:nvPr/>
        </p:nvSpPr>
        <p:spPr>
          <a:xfrm>
            <a:off x="6969825" y="4467211"/>
            <a:ext cx="2209800" cy="830997"/>
          </a:xfrm>
          <a:prstGeom prst="rect">
            <a:avLst/>
          </a:prstGeom>
          <a:noFill/>
        </p:spPr>
        <p:txBody>
          <a:bodyPr wrap="square" rtlCol="0">
            <a:spAutoFit/>
          </a:bodyPr>
          <a:lstStyle/>
          <a:p>
            <a:r>
              <a:rPr lang="en-US" sz="1600" i="1" dirty="0" smtClean="0">
                <a:solidFill>
                  <a:schemeClr val="tx2">
                    <a:lumMod val="50000"/>
                    <a:lumOff val="50000"/>
                  </a:schemeClr>
                </a:solidFill>
              </a:rPr>
              <a:t>agency set-aside can only be used for Phase I and II awards</a:t>
            </a:r>
            <a:endParaRPr lang="en-US" sz="1600" i="1" dirty="0">
              <a:solidFill>
                <a:schemeClr val="tx2">
                  <a:lumMod val="50000"/>
                  <a:lumOff val="50000"/>
                </a:schemeClr>
              </a:solidFill>
            </a:endParaRPr>
          </a:p>
        </p:txBody>
      </p:sp>
      <p:sp>
        <p:nvSpPr>
          <p:cNvPr id="8" name="Right Brace 7"/>
          <p:cNvSpPr/>
          <p:nvPr/>
        </p:nvSpPr>
        <p:spPr>
          <a:xfrm>
            <a:off x="6549659" y="4678327"/>
            <a:ext cx="435935" cy="6166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5" y="0"/>
            <a:ext cx="9510136" cy="695901"/>
          </a:xfrm>
        </p:spPr>
        <p:txBody>
          <a:bodyPr/>
          <a:lstStyle/>
          <a:p>
            <a:r>
              <a:rPr lang="en-US" sz="3200" dirty="0" smtClean="0"/>
              <a:t>SBIR Companies: 28 Merger and Acquisition Activities</a:t>
            </a:r>
            <a:endParaRPr lang="en-US" sz="3200" dirty="0"/>
          </a:p>
        </p:txBody>
      </p:sp>
      <p:graphicFrame>
        <p:nvGraphicFramePr>
          <p:cNvPr id="4" name="Table 3"/>
          <p:cNvGraphicFramePr>
            <a:graphicFrameLocks noGrp="1"/>
          </p:cNvGraphicFramePr>
          <p:nvPr/>
        </p:nvGraphicFramePr>
        <p:xfrm>
          <a:off x="2727598" y="724471"/>
          <a:ext cx="6305797" cy="5243592"/>
        </p:xfrm>
        <a:graphic>
          <a:graphicData uri="http://schemas.openxmlformats.org/drawingml/2006/table">
            <a:tbl>
              <a:tblPr firstRow="1" bandRow="1">
                <a:tableStyleId>{7E9639D4-E3E2-4D34-9284-5A2195B3D0D7}</a:tableStyleId>
              </a:tblPr>
              <a:tblGrid>
                <a:gridCol w="2303813"/>
                <a:gridCol w="4001984"/>
              </a:tblGrid>
              <a:tr h="367171">
                <a:tc>
                  <a:txBody>
                    <a:bodyPr/>
                    <a:lstStyle/>
                    <a:p>
                      <a:pPr algn="ctr"/>
                      <a:r>
                        <a:rPr lang="en-US" sz="1400" dirty="0" smtClean="0"/>
                        <a:t>SBIR Company</a:t>
                      </a:r>
                      <a:endParaRPr lang="en-US" sz="1400" b="1" dirty="0"/>
                    </a:p>
                  </a:txBody>
                  <a:tcPr/>
                </a:tc>
                <a:tc>
                  <a:txBody>
                    <a:bodyPr/>
                    <a:lstStyle/>
                    <a:p>
                      <a:pPr algn="ctr"/>
                      <a:r>
                        <a:rPr lang="en-US" sz="1400" b="1" dirty="0" smtClean="0"/>
                        <a:t>Activity</a:t>
                      </a:r>
                      <a:endParaRPr lang="en-US" sz="1400" b="1" dirty="0"/>
                    </a:p>
                  </a:txBody>
                  <a:tcPr/>
                </a:tc>
              </a:tr>
              <a:tr h="416697">
                <a:tc>
                  <a:txBody>
                    <a:bodyPr/>
                    <a:lstStyle/>
                    <a:p>
                      <a:r>
                        <a:rPr lang="en-US" sz="1100" dirty="0" smtClean="0"/>
                        <a:t>Access Data Corporation</a:t>
                      </a:r>
                      <a:endParaRPr lang="en-US" sz="1100" dirty="0"/>
                    </a:p>
                  </a:txBody>
                  <a:tcPr/>
                </a:tc>
                <a:tc>
                  <a:txBody>
                    <a:bodyPr/>
                    <a:lstStyle/>
                    <a:p>
                      <a:r>
                        <a:rPr lang="en-US" sz="1100" dirty="0" smtClean="0"/>
                        <a:t>Merged with CT Summation,</a:t>
                      </a:r>
                      <a:r>
                        <a:rPr lang="en-US" sz="1100" baseline="0" dirty="0" smtClean="0"/>
                        <a:t> </a:t>
                      </a:r>
                      <a:r>
                        <a:rPr lang="en-US" sz="1100" dirty="0" smtClean="0"/>
                        <a:t>2010</a:t>
                      </a:r>
                    </a:p>
                    <a:p>
                      <a:r>
                        <a:rPr lang="en-US" sz="1100" dirty="0" smtClean="0"/>
                        <a:t>New company is </a:t>
                      </a:r>
                      <a:r>
                        <a:rPr lang="en-US" sz="1100" dirty="0" err="1" smtClean="0"/>
                        <a:t>AccessData</a:t>
                      </a:r>
                      <a:r>
                        <a:rPr lang="en-US" sz="1100" baseline="0" dirty="0" smtClean="0"/>
                        <a:t> Group, LLC</a:t>
                      </a:r>
                      <a:endParaRPr lang="en-US" sz="1100" dirty="0"/>
                    </a:p>
                  </a:txBody>
                  <a:tcPr/>
                </a:tc>
              </a:tr>
              <a:tr h="304490">
                <a:tc>
                  <a:txBody>
                    <a:bodyPr/>
                    <a:lstStyle/>
                    <a:p>
                      <a:r>
                        <a:rPr lang="en-US" sz="1100" dirty="0" err="1" smtClean="0"/>
                        <a:t>Acoustech</a:t>
                      </a:r>
                      <a:r>
                        <a:rPr lang="en-US" sz="1100" dirty="0" smtClean="0"/>
                        <a:t> Corporation</a:t>
                      </a:r>
                      <a:endParaRPr lang="en-US" sz="1100" dirty="0"/>
                    </a:p>
                  </a:txBody>
                  <a:tcPr/>
                </a:tc>
                <a:tc>
                  <a:txBody>
                    <a:bodyPr/>
                    <a:lstStyle/>
                    <a:p>
                      <a:r>
                        <a:rPr lang="en-US" sz="1100" dirty="0" smtClean="0"/>
                        <a:t>Acquired by Applied Physical Sciences, 2006</a:t>
                      </a:r>
                    </a:p>
                  </a:txBody>
                  <a:tcPr/>
                </a:tc>
              </a:tr>
              <a:tr h="304490">
                <a:tc>
                  <a:txBody>
                    <a:bodyPr/>
                    <a:lstStyle/>
                    <a:p>
                      <a:r>
                        <a:rPr lang="en-US" sz="1100" dirty="0" err="1" smtClean="0"/>
                        <a:t>Aculight</a:t>
                      </a:r>
                      <a:r>
                        <a:rPr lang="en-US" sz="1100" dirty="0" smtClean="0"/>
                        <a:t> Corporation</a:t>
                      </a:r>
                      <a:endParaRPr lang="en-US" sz="1100" dirty="0"/>
                    </a:p>
                  </a:txBody>
                  <a:tcPr/>
                </a:tc>
                <a:tc>
                  <a:txBody>
                    <a:bodyPr/>
                    <a:lstStyle/>
                    <a:p>
                      <a:r>
                        <a:rPr lang="en-US" sz="1100" dirty="0" smtClean="0"/>
                        <a:t>Acquired by Lockheed Martin, 2008</a:t>
                      </a:r>
                    </a:p>
                  </a:txBody>
                  <a:tcPr/>
                </a:tc>
              </a:tr>
              <a:tr h="304490">
                <a:tc>
                  <a:txBody>
                    <a:bodyPr/>
                    <a:lstStyle/>
                    <a:p>
                      <a:r>
                        <a:rPr lang="en-US" sz="1100" dirty="0" smtClean="0"/>
                        <a:t>AETC, Inc.</a:t>
                      </a:r>
                      <a:endParaRPr lang="en-US" sz="1100" dirty="0"/>
                    </a:p>
                  </a:txBody>
                  <a:tcPr/>
                </a:tc>
                <a:tc>
                  <a:txBody>
                    <a:bodyPr/>
                    <a:lstStyle/>
                    <a:p>
                      <a:r>
                        <a:rPr lang="en-US" sz="1100" dirty="0" smtClean="0"/>
                        <a:t>Acquired by SAIC,</a:t>
                      </a:r>
                      <a:r>
                        <a:rPr lang="en-US" sz="1100" baseline="0" dirty="0" smtClean="0"/>
                        <a:t> 2006</a:t>
                      </a:r>
                      <a:endParaRPr lang="en-US" sz="1100" dirty="0" smtClean="0"/>
                    </a:p>
                  </a:txBody>
                  <a:tcPr/>
                </a:tc>
              </a:tr>
              <a:tr h="304490">
                <a:tc>
                  <a:txBody>
                    <a:bodyPr/>
                    <a:lstStyle/>
                    <a:p>
                      <a:r>
                        <a:rPr lang="en-US" sz="1100" dirty="0" err="1" smtClean="0"/>
                        <a:t>Aguila</a:t>
                      </a:r>
                      <a:r>
                        <a:rPr lang="en-US" sz="1100" dirty="0" smtClean="0"/>
                        <a:t> Technologies,</a:t>
                      </a:r>
                      <a:r>
                        <a:rPr lang="en-US" sz="1100" baseline="0" dirty="0" smtClean="0"/>
                        <a:t> Inc.</a:t>
                      </a:r>
                      <a:endParaRPr lang="en-US" sz="1100" dirty="0"/>
                    </a:p>
                  </a:txBody>
                  <a:tcPr/>
                </a:tc>
                <a:tc>
                  <a:txBody>
                    <a:bodyPr/>
                    <a:lstStyle/>
                    <a:p>
                      <a:r>
                        <a:rPr lang="en-US" sz="1100" dirty="0" smtClean="0"/>
                        <a:t>Acquired by Creative</a:t>
                      </a:r>
                      <a:r>
                        <a:rPr lang="en-US" sz="1100" baseline="0" dirty="0" smtClean="0"/>
                        <a:t> Electron, Inc., 2008</a:t>
                      </a:r>
                      <a:endParaRPr lang="en-US" sz="1100" dirty="0"/>
                    </a:p>
                  </a:txBody>
                  <a:tcPr/>
                </a:tc>
              </a:tr>
              <a:tr h="342076">
                <a:tc>
                  <a:txBody>
                    <a:bodyPr/>
                    <a:lstStyle/>
                    <a:p>
                      <a:r>
                        <a:rPr lang="en-US" sz="1100" dirty="0" err="1" smtClean="0"/>
                        <a:t>CounterStorm</a:t>
                      </a:r>
                      <a:r>
                        <a:rPr lang="en-US" sz="1100" dirty="0" smtClean="0"/>
                        <a:t>, Inc.</a:t>
                      </a:r>
                      <a:endParaRPr lang="en-US" sz="1100" dirty="0"/>
                    </a:p>
                  </a:txBody>
                  <a:tcPr/>
                </a:tc>
                <a:tc>
                  <a:txBody>
                    <a:bodyPr/>
                    <a:lstStyle/>
                    <a:p>
                      <a:r>
                        <a:rPr lang="en-US" sz="1100" dirty="0" smtClean="0"/>
                        <a:t>Acquired by Trusted Computer Solutions</a:t>
                      </a:r>
                      <a:r>
                        <a:rPr lang="en-US" sz="1100" baseline="0" dirty="0" smtClean="0"/>
                        <a:t> (TCS),</a:t>
                      </a:r>
                      <a:r>
                        <a:rPr lang="en-US" sz="1100" dirty="0" smtClean="0"/>
                        <a:t> 2008</a:t>
                      </a:r>
                    </a:p>
                    <a:p>
                      <a:r>
                        <a:rPr lang="en-US" sz="1100" dirty="0" smtClean="0"/>
                        <a:t>TCS was acquired by Raytheon, 2010</a:t>
                      </a:r>
                      <a:endParaRPr lang="en-US" sz="1100" dirty="0"/>
                    </a:p>
                  </a:txBody>
                  <a:tcPr/>
                </a:tc>
              </a:tr>
              <a:tr h="342076">
                <a:tc>
                  <a:txBody>
                    <a:bodyPr/>
                    <a:lstStyle/>
                    <a:p>
                      <a:r>
                        <a:rPr lang="en-US" sz="1100" dirty="0" smtClean="0"/>
                        <a:t>Crucial Security, Inc.</a:t>
                      </a:r>
                      <a:endParaRPr lang="en-US" sz="1100" dirty="0"/>
                    </a:p>
                  </a:txBody>
                  <a:tcPr/>
                </a:tc>
                <a:tc>
                  <a:txBody>
                    <a:bodyPr/>
                    <a:lstStyle/>
                    <a:p>
                      <a:r>
                        <a:rPr lang="en-US" sz="1100" dirty="0" smtClean="0"/>
                        <a:t>Acquired by Harris Corporation, 2009</a:t>
                      </a:r>
                      <a:endParaRPr lang="en-US" sz="1100" dirty="0"/>
                    </a:p>
                  </a:txBody>
                  <a:tcPr/>
                </a:tc>
              </a:tr>
              <a:tr h="319270">
                <a:tc>
                  <a:txBody>
                    <a:bodyPr/>
                    <a:lstStyle/>
                    <a:p>
                      <a:r>
                        <a:rPr lang="en-US" sz="1100" dirty="0" smtClean="0"/>
                        <a:t>Dolphin Technology, Inc.</a:t>
                      </a:r>
                      <a:endParaRPr lang="en-US" sz="1100" dirty="0"/>
                    </a:p>
                  </a:txBody>
                  <a:tcPr/>
                </a:tc>
                <a:tc>
                  <a:txBody>
                    <a:bodyPr/>
                    <a:lstStyle/>
                    <a:p>
                      <a:r>
                        <a:rPr lang="en-US" sz="1100" dirty="0" smtClean="0"/>
                        <a:t>Acquired by ITT Corporation, 2007</a:t>
                      </a:r>
                      <a:endParaRPr lang="en-US" sz="1100" dirty="0"/>
                    </a:p>
                  </a:txBody>
                  <a:tcPr/>
                </a:tc>
              </a:tr>
              <a:tr h="307868">
                <a:tc>
                  <a:txBody>
                    <a:bodyPr/>
                    <a:lstStyle/>
                    <a:p>
                      <a:r>
                        <a:rPr lang="en-US" sz="1100" dirty="0" smtClean="0"/>
                        <a:t>Endeavor Security, Inc.</a:t>
                      </a:r>
                      <a:endParaRPr lang="en-US" sz="1100" dirty="0"/>
                    </a:p>
                  </a:txBody>
                  <a:tcPr/>
                </a:tc>
                <a:tc>
                  <a:txBody>
                    <a:bodyPr/>
                    <a:lstStyle/>
                    <a:p>
                      <a:r>
                        <a:rPr lang="en-US" sz="1100" dirty="0" smtClean="0"/>
                        <a:t>Acquired</a:t>
                      </a:r>
                      <a:r>
                        <a:rPr lang="en-US" sz="1100" baseline="0" dirty="0" smtClean="0"/>
                        <a:t> by McAfee, 2009</a:t>
                      </a:r>
                      <a:endParaRPr lang="en-US" sz="1100" dirty="0"/>
                    </a:p>
                  </a:txBody>
                  <a:tcPr/>
                </a:tc>
              </a:tr>
              <a:tr h="307868">
                <a:tc>
                  <a:txBody>
                    <a:bodyPr/>
                    <a:lstStyle/>
                    <a:p>
                      <a:r>
                        <a:rPr lang="en-US" sz="1100" dirty="0" smtClean="0"/>
                        <a:t>Geospatial Systems, Inc.</a:t>
                      </a:r>
                      <a:endParaRPr lang="en-US" sz="1100" dirty="0"/>
                    </a:p>
                  </a:txBody>
                  <a:tcPr/>
                </a:tc>
                <a:tc>
                  <a:txBody>
                    <a:bodyPr/>
                    <a:lstStyle/>
                    <a:p>
                      <a:r>
                        <a:rPr lang="en-US" sz="1100" dirty="0" smtClean="0"/>
                        <a:t>Acquired by </a:t>
                      </a:r>
                      <a:r>
                        <a:rPr lang="en-US" sz="1100" dirty="0" err="1" smtClean="0"/>
                        <a:t>Optech</a:t>
                      </a:r>
                      <a:r>
                        <a:rPr lang="en-US" sz="1100" dirty="0" smtClean="0"/>
                        <a:t> Incorporated, 2010</a:t>
                      </a:r>
                      <a:endParaRPr lang="en-US" sz="1100" dirty="0"/>
                    </a:p>
                  </a:txBody>
                  <a:tcPr/>
                </a:tc>
              </a:tr>
              <a:tr h="307868">
                <a:tc>
                  <a:txBody>
                    <a:bodyPr/>
                    <a:lstStyle/>
                    <a:p>
                      <a:r>
                        <a:rPr lang="en-US" sz="1100" dirty="0" smtClean="0"/>
                        <a:t>Harris Acoustic Products Corp.</a:t>
                      </a:r>
                      <a:endParaRPr lang="en-US" sz="1100" dirty="0"/>
                    </a:p>
                  </a:txBody>
                  <a:tcPr/>
                </a:tc>
                <a:tc>
                  <a:txBody>
                    <a:bodyPr/>
                    <a:lstStyle/>
                    <a:p>
                      <a:r>
                        <a:rPr lang="en-US" sz="1100" dirty="0" smtClean="0"/>
                        <a:t>Acquired by Ultra Electronics Holdings PLC,  2008</a:t>
                      </a:r>
                      <a:endParaRPr lang="en-US" sz="1100" dirty="0"/>
                    </a:p>
                  </a:txBody>
                  <a:tcPr/>
                </a:tc>
              </a:tr>
              <a:tr h="307868">
                <a:tc>
                  <a:txBody>
                    <a:bodyPr/>
                    <a:lstStyle/>
                    <a:p>
                      <a:r>
                        <a:rPr lang="en-US" sz="1100" dirty="0" smtClean="0"/>
                        <a:t>HG Gary, Inc.</a:t>
                      </a:r>
                      <a:endParaRPr lang="en-US" sz="1100" dirty="0"/>
                    </a:p>
                  </a:txBody>
                  <a:tcPr/>
                </a:tc>
                <a:tc>
                  <a:txBody>
                    <a:bodyPr/>
                    <a:lstStyle/>
                    <a:p>
                      <a:r>
                        <a:rPr lang="en-US" sz="1100" dirty="0" smtClean="0"/>
                        <a:t>Acquired by</a:t>
                      </a:r>
                      <a:r>
                        <a:rPr lang="en-US" sz="1100" kern="1200" dirty="0" smtClean="0">
                          <a:solidFill>
                            <a:schemeClr val="tx1"/>
                          </a:solidFill>
                          <a:latin typeface="+mn-lt"/>
                          <a:ea typeface="+mn-ea"/>
                          <a:cs typeface="+mn-cs"/>
                        </a:rPr>
                        <a:t> ManTech International Corporation,</a:t>
                      </a:r>
                      <a:r>
                        <a:rPr lang="en-US" sz="1100" kern="1200" baseline="0" dirty="0" smtClean="0">
                          <a:solidFill>
                            <a:schemeClr val="tx1"/>
                          </a:solidFill>
                          <a:latin typeface="+mn-lt"/>
                          <a:ea typeface="+mn-ea"/>
                          <a:cs typeface="+mn-cs"/>
                        </a:rPr>
                        <a:t> 2012</a:t>
                      </a:r>
                      <a:endParaRPr lang="en-US" sz="1100" kern="1200" dirty="0">
                        <a:solidFill>
                          <a:schemeClr val="tx1"/>
                        </a:solidFill>
                        <a:latin typeface="+mn-lt"/>
                        <a:ea typeface="+mn-ea"/>
                        <a:cs typeface="+mn-cs"/>
                      </a:endParaRPr>
                    </a:p>
                  </a:txBody>
                  <a:tcPr/>
                </a:tc>
              </a:tr>
              <a:tr h="296466">
                <a:tc>
                  <a:txBody>
                    <a:bodyPr/>
                    <a:lstStyle/>
                    <a:p>
                      <a:r>
                        <a:rPr lang="en-US" sz="1100" dirty="0" err="1" smtClean="0"/>
                        <a:t>Komoku</a:t>
                      </a:r>
                      <a:r>
                        <a:rPr lang="en-US" sz="1100" dirty="0" smtClean="0"/>
                        <a:t>, Inc.</a:t>
                      </a:r>
                      <a:endParaRPr lang="en-US" sz="1100" dirty="0"/>
                    </a:p>
                  </a:txBody>
                  <a:tcPr/>
                </a:tc>
                <a:tc>
                  <a:txBody>
                    <a:bodyPr/>
                    <a:lstStyle/>
                    <a:p>
                      <a:r>
                        <a:rPr lang="en-US" sz="1100" dirty="0" smtClean="0"/>
                        <a:t>Acquired by Microsoft Corporation,</a:t>
                      </a:r>
                      <a:r>
                        <a:rPr lang="en-US" sz="1100" baseline="0" dirty="0" smtClean="0"/>
                        <a:t> 2008</a:t>
                      </a:r>
                      <a:endParaRPr lang="en-US" sz="1100" dirty="0"/>
                    </a:p>
                  </a:txBody>
                  <a:tcPr/>
                </a:tc>
              </a:tr>
              <a:tr h="307869">
                <a:tc>
                  <a:txBody>
                    <a:bodyPr/>
                    <a:lstStyle/>
                    <a:p>
                      <a:r>
                        <a:rPr lang="en-US" sz="1100" dirty="0" err="1" smtClean="0"/>
                        <a:t>LewTech</a:t>
                      </a:r>
                      <a:r>
                        <a:rPr lang="en-US" sz="1100" dirty="0" smtClean="0"/>
                        <a:t> Company</a:t>
                      </a:r>
                      <a:r>
                        <a:rPr lang="en-US" sz="1100" baseline="0" dirty="0" smtClean="0"/>
                        <a:t>, Inc.</a:t>
                      </a:r>
                      <a:endParaRPr lang="en-US" sz="1100" dirty="0"/>
                    </a:p>
                  </a:txBody>
                  <a:tcPr/>
                </a:tc>
                <a:tc>
                  <a:txBody>
                    <a:bodyPr/>
                    <a:lstStyle/>
                    <a:p>
                      <a:r>
                        <a:rPr lang="en-US" sz="1100" dirty="0" smtClean="0"/>
                        <a:t>Acquired by </a:t>
                      </a:r>
                      <a:r>
                        <a:rPr lang="en-US" sz="1100" dirty="0" err="1" smtClean="0"/>
                        <a:t>Logikos</a:t>
                      </a:r>
                      <a:r>
                        <a:rPr lang="en-US" sz="1100" dirty="0" smtClean="0"/>
                        <a:t>, 2010</a:t>
                      </a:r>
                      <a:endParaRPr lang="en-US" sz="1100" dirty="0"/>
                    </a:p>
                  </a:txBody>
                  <a:tcPr/>
                </a:tc>
              </a:tr>
              <a:tr h="307868">
                <a:tc>
                  <a:txBody>
                    <a:bodyPr/>
                    <a:lstStyle/>
                    <a:p>
                      <a:r>
                        <a:rPr lang="en-US" sz="1100" dirty="0" err="1" smtClean="0"/>
                        <a:t>Lynntech</a:t>
                      </a:r>
                      <a:r>
                        <a:rPr lang="en-US" sz="1100" dirty="0" smtClean="0"/>
                        <a:t>, Inc.</a:t>
                      </a:r>
                      <a:endParaRPr lang="en-US" sz="1100" dirty="0"/>
                    </a:p>
                  </a:txBody>
                  <a:tcPr/>
                </a:tc>
                <a:tc>
                  <a:txBody>
                    <a:bodyPr/>
                    <a:lstStyle/>
                    <a:p>
                      <a:r>
                        <a:rPr lang="en-US" sz="1100" dirty="0" smtClean="0"/>
                        <a:t>Acquired</a:t>
                      </a:r>
                      <a:r>
                        <a:rPr lang="en-US" sz="1100" baseline="0" dirty="0" smtClean="0"/>
                        <a:t> by </a:t>
                      </a:r>
                      <a:r>
                        <a:rPr lang="en-US" sz="1100" baseline="0" dirty="0" err="1" smtClean="0"/>
                        <a:t>Astin</a:t>
                      </a:r>
                      <a:r>
                        <a:rPr lang="en-US" sz="1100" baseline="0" dirty="0" smtClean="0"/>
                        <a:t> Partners, 2007</a:t>
                      </a:r>
                      <a:endParaRPr lang="en-US" sz="1100" dirty="0"/>
                    </a:p>
                  </a:txBody>
                  <a:tcPr/>
                </a:tc>
              </a:tr>
            </a:tbl>
          </a:graphicData>
        </a:graphic>
      </p:graphicFrame>
      <p:pic>
        <p:nvPicPr>
          <p:cNvPr id="620548" name="Picture 4" descr="D:\Documents and Settings\elissa.sobolewski\Local Settings\Temporary Internet Files\Content.IE5\VN6FS5TT\MP900409338[1].jpg"/>
          <p:cNvPicPr>
            <a:picLocks noChangeAspect="1" noChangeArrowheads="1"/>
          </p:cNvPicPr>
          <p:nvPr/>
        </p:nvPicPr>
        <p:blipFill>
          <a:blip r:embed="rId2" cstate="print">
            <a:grayscl/>
            <a:lum bright="50000" contrast="-55000"/>
          </a:blip>
          <a:srcRect/>
          <a:stretch>
            <a:fillRect/>
          </a:stretch>
        </p:blipFill>
        <p:spPr bwMode="auto">
          <a:xfrm>
            <a:off x="21266" y="1282535"/>
            <a:ext cx="2657411" cy="3984171"/>
          </a:xfrm>
          <a:prstGeom prst="rect">
            <a:avLst/>
          </a:prstGeom>
          <a:noFill/>
        </p:spPr>
      </p:pic>
      <p:cxnSp>
        <p:nvCxnSpPr>
          <p:cNvPr id="16" name="Straight Connector 15"/>
          <p:cNvCxnSpPr/>
          <p:nvPr/>
        </p:nvCxnSpPr>
        <p:spPr>
          <a:xfrm flipH="1">
            <a:off x="4987636" y="1092533"/>
            <a:ext cx="23752" cy="45838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76457" y="6096000"/>
            <a:ext cx="1544012" cy="369332"/>
          </a:xfrm>
          <a:prstGeom prst="rect">
            <a:avLst/>
          </a:prstGeom>
          <a:noFill/>
        </p:spPr>
        <p:txBody>
          <a:bodyPr wrap="none" rtlCol="0">
            <a:spAutoFit/>
          </a:bodyPr>
          <a:lstStyle/>
          <a:p>
            <a:r>
              <a:rPr lang="en-US" dirty="0" smtClean="0"/>
              <a:t>…. continued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5" y="0"/>
            <a:ext cx="9510136" cy="695901"/>
          </a:xfrm>
        </p:spPr>
        <p:txBody>
          <a:bodyPr/>
          <a:lstStyle/>
          <a:p>
            <a:r>
              <a:rPr lang="en-US" sz="3200" dirty="0" smtClean="0"/>
              <a:t>SBIR Companies: 28 Merger and Acquisition Activities</a:t>
            </a:r>
            <a:endParaRPr lang="en-US" sz="3200" dirty="0"/>
          </a:p>
        </p:txBody>
      </p:sp>
      <p:graphicFrame>
        <p:nvGraphicFramePr>
          <p:cNvPr id="4" name="Table 3"/>
          <p:cNvGraphicFramePr>
            <a:graphicFrameLocks noGrp="1"/>
          </p:cNvGraphicFramePr>
          <p:nvPr/>
        </p:nvGraphicFramePr>
        <p:xfrm>
          <a:off x="2727598" y="724471"/>
          <a:ext cx="6305797" cy="4773000"/>
        </p:xfrm>
        <a:graphic>
          <a:graphicData uri="http://schemas.openxmlformats.org/drawingml/2006/table">
            <a:tbl>
              <a:tblPr firstRow="1" bandRow="1">
                <a:tableStyleId>{7E9639D4-E3E2-4D34-9284-5A2195B3D0D7}</a:tableStyleId>
              </a:tblPr>
              <a:tblGrid>
                <a:gridCol w="2303813"/>
                <a:gridCol w="4001984"/>
              </a:tblGrid>
              <a:tr h="367171">
                <a:tc>
                  <a:txBody>
                    <a:bodyPr/>
                    <a:lstStyle/>
                    <a:p>
                      <a:pPr algn="ctr"/>
                      <a:r>
                        <a:rPr lang="en-US" sz="1400" dirty="0" smtClean="0"/>
                        <a:t>SBIR Company</a:t>
                      </a:r>
                      <a:endParaRPr lang="en-US" sz="1400" b="1" dirty="0"/>
                    </a:p>
                  </a:txBody>
                  <a:tcPr/>
                </a:tc>
                <a:tc>
                  <a:txBody>
                    <a:bodyPr/>
                    <a:lstStyle/>
                    <a:p>
                      <a:pPr algn="ctr"/>
                      <a:r>
                        <a:rPr lang="en-US" sz="1400" b="1" dirty="0" smtClean="0"/>
                        <a:t>Activity</a:t>
                      </a:r>
                      <a:endParaRPr lang="en-US" sz="1400" b="1" dirty="0"/>
                    </a:p>
                  </a:txBody>
                  <a:tcPr/>
                </a:tc>
              </a:tr>
              <a:tr h="330674">
                <a:tc>
                  <a:txBody>
                    <a:bodyPr/>
                    <a:lstStyle/>
                    <a:p>
                      <a:r>
                        <a:rPr lang="en-US" sz="1100" dirty="0" err="1" smtClean="0"/>
                        <a:t>Maxion</a:t>
                      </a:r>
                      <a:r>
                        <a:rPr lang="en-US" sz="1100" dirty="0" smtClean="0"/>
                        <a:t>  Technologies, Inc.</a:t>
                      </a:r>
                      <a:endParaRPr lang="en-US" sz="1100" dirty="0"/>
                    </a:p>
                  </a:txBody>
                  <a:tcPr/>
                </a:tc>
                <a:tc>
                  <a:txBody>
                    <a:bodyPr/>
                    <a:lstStyle/>
                    <a:p>
                      <a:pPr algn="l"/>
                      <a:r>
                        <a:rPr lang="en-US" sz="1100" dirty="0" smtClean="0"/>
                        <a:t>Acquired by Physical Sciences Inc., 2009</a:t>
                      </a:r>
                      <a:endParaRPr lang="en-US" sz="1100" dirty="0"/>
                    </a:p>
                  </a:txBody>
                  <a:tcPr/>
                </a:tc>
              </a:tr>
              <a:tr h="296465">
                <a:tc>
                  <a:txBody>
                    <a:bodyPr/>
                    <a:lstStyle/>
                    <a:p>
                      <a:r>
                        <a:rPr lang="en-US" sz="1100" dirty="0" err="1" smtClean="0"/>
                        <a:t>MesoSystems</a:t>
                      </a:r>
                      <a:r>
                        <a:rPr lang="en-US" sz="1100" dirty="0" smtClean="0"/>
                        <a:t> Technology,</a:t>
                      </a:r>
                      <a:r>
                        <a:rPr lang="en-US" sz="1100" baseline="0" dirty="0" smtClean="0"/>
                        <a:t> Inc.</a:t>
                      </a:r>
                      <a:endParaRPr lang="en-US" sz="1100" dirty="0"/>
                    </a:p>
                  </a:txBody>
                  <a:tcPr/>
                </a:tc>
                <a:tc>
                  <a:txBody>
                    <a:bodyPr/>
                    <a:lstStyle/>
                    <a:p>
                      <a:pPr algn="l"/>
                      <a:r>
                        <a:rPr lang="en-US" sz="1100" dirty="0" smtClean="0"/>
                        <a:t>Acquired</a:t>
                      </a:r>
                      <a:r>
                        <a:rPr lang="en-US" sz="1100" baseline="0" dirty="0" smtClean="0"/>
                        <a:t> by </a:t>
                      </a:r>
                      <a:r>
                        <a:rPr lang="en-US" sz="1100" baseline="0" dirty="0" err="1" smtClean="0"/>
                        <a:t>ICx</a:t>
                      </a:r>
                      <a:r>
                        <a:rPr lang="en-US" sz="1100" baseline="0" dirty="0" smtClean="0"/>
                        <a:t> Technologies, 2005</a:t>
                      </a:r>
                      <a:endParaRPr lang="en-US" sz="1100" dirty="0"/>
                    </a:p>
                  </a:txBody>
                  <a:tcPr/>
                </a:tc>
              </a:tr>
              <a:tr h="296465">
                <a:tc>
                  <a:txBody>
                    <a:bodyPr/>
                    <a:lstStyle/>
                    <a:p>
                      <a:r>
                        <a:rPr lang="en-US" sz="1100" dirty="0" err="1" smtClean="0"/>
                        <a:t>Nomadics</a:t>
                      </a:r>
                      <a:r>
                        <a:rPr lang="en-US" sz="1100" dirty="0" smtClean="0"/>
                        <a:t>,</a:t>
                      </a:r>
                      <a:r>
                        <a:rPr lang="en-US" sz="1100" baseline="0" dirty="0" smtClean="0"/>
                        <a:t> Inc.</a:t>
                      </a:r>
                      <a:endParaRPr lang="en-US" sz="1100" dirty="0"/>
                    </a:p>
                  </a:txBody>
                  <a:tcPr/>
                </a:tc>
                <a:tc>
                  <a:txBody>
                    <a:bodyPr/>
                    <a:lstStyle/>
                    <a:p>
                      <a:pPr algn="l"/>
                      <a:r>
                        <a:rPr lang="en-US" sz="1100" dirty="0" smtClean="0"/>
                        <a:t>Acquired by </a:t>
                      </a:r>
                      <a:r>
                        <a:rPr lang="en-US" sz="1100" dirty="0" err="1" smtClean="0"/>
                        <a:t>ICx</a:t>
                      </a:r>
                      <a:r>
                        <a:rPr lang="en-US" sz="1100" dirty="0" smtClean="0"/>
                        <a:t> Technologies, 2005</a:t>
                      </a:r>
                      <a:endParaRPr lang="en-US" sz="1100" dirty="0"/>
                    </a:p>
                  </a:txBody>
                  <a:tcPr/>
                </a:tc>
              </a:tr>
              <a:tr h="296465">
                <a:tc>
                  <a:txBody>
                    <a:bodyPr/>
                    <a:lstStyle/>
                    <a:p>
                      <a:r>
                        <a:rPr lang="en-US" sz="1100" dirty="0" err="1" smtClean="0"/>
                        <a:t>PercepTek</a:t>
                      </a:r>
                      <a:r>
                        <a:rPr lang="en-US" sz="1100" dirty="0" smtClean="0"/>
                        <a:t>, Inc.</a:t>
                      </a:r>
                      <a:endParaRPr lang="en-US" sz="1100" dirty="0"/>
                    </a:p>
                  </a:txBody>
                  <a:tcPr/>
                </a:tc>
                <a:tc>
                  <a:txBody>
                    <a:bodyPr/>
                    <a:lstStyle/>
                    <a:p>
                      <a:pPr algn="l"/>
                      <a:r>
                        <a:rPr lang="en-US" sz="1100" dirty="0" smtClean="0"/>
                        <a:t>Acquired</a:t>
                      </a:r>
                      <a:r>
                        <a:rPr lang="en-US" sz="1100" baseline="0" dirty="0" smtClean="0"/>
                        <a:t> by Lockheed Martin, 2007</a:t>
                      </a:r>
                      <a:endParaRPr lang="en-US" sz="1100" dirty="0"/>
                    </a:p>
                  </a:txBody>
                  <a:tcPr/>
                </a:tc>
              </a:tr>
              <a:tr h="296465">
                <a:tc>
                  <a:txBody>
                    <a:bodyPr/>
                    <a:lstStyle/>
                    <a:p>
                      <a:r>
                        <a:rPr lang="en-US" sz="1100" dirty="0" err="1" smtClean="0"/>
                        <a:t>Picometrix</a:t>
                      </a:r>
                      <a:r>
                        <a:rPr lang="en-US" sz="1100" dirty="0" smtClean="0"/>
                        <a:t> LLC</a:t>
                      </a:r>
                      <a:endParaRPr lang="en-US" sz="1100" dirty="0"/>
                    </a:p>
                  </a:txBody>
                  <a:tcPr/>
                </a:tc>
                <a:tc>
                  <a:txBody>
                    <a:bodyPr/>
                    <a:lstStyle/>
                    <a:p>
                      <a:pPr algn="l"/>
                      <a:r>
                        <a:rPr lang="en-US" sz="1100" dirty="0" smtClean="0"/>
                        <a:t>Acquired by Advanced </a:t>
                      </a:r>
                      <a:r>
                        <a:rPr lang="en-US" sz="1100" dirty="0" err="1" smtClean="0"/>
                        <a:t>Photonix</a:t>
                      </a:r>
                      <a:r>
                        <a:rPr lang="en-US" sz="1100" dirty="0" smtClean="0"/>
                        <a:t>,</a:t>
                      </a:r>
                      <a:r>
                        <a:rPr lang="en-US" sz="1100" baseline="0" dirty="0" smtClean="0"/>
                        <a:t> Inc., 2005</a:t>
                      </a:r>
                      <a:endParaRPr lang="en-US" sz="1100" dirty="0"/>
                    </a:p>
                  </a:txBody>
                  <a:tcPr/>
                </a:tc>
              </a:tr>
              <a:tr h="296465">
                <a:tc>
                  <a:txBody>
                    <a:bodyPr/>
                    <a:lstStyle/>
                    <a:p>
                      <a:r>
                        <a:rPr lang="en-US" sz="1100" dirty="0" smtClean="0"/>
                        <a:t>Radiation</a:t>
                      </a:r>
                      <a:r>
                        <a:rPr lang="en-US" sz="1100" baseline="0" dirty="0" smtClean="0"/>
                        <a:t> Monitoring Devices, Inc.</a:t>
                      </a:r>
                      <a:endParaRPr lang="en-US" sz="1100" dirty="0"/>
                    </a:p>
                  </a:txBody>
                  <a:tcPr/>
                </a:tc>
                <a:tc>
                  <a:txBody>
                    <a:bodyPr/>
                    <a:lstStyle/>
                    <a:p>
                      <a:pPr algn="l"/>
                      <a:r>
                        <a:rPr lang="en-US" sz="1100" dirty="0" smtClean="0"/>
                        <a:t>Acquired by </a:t>
                      </a:r>
                      <a:r>
                        <a:rPr lang="en-US" sz="1100" dirty="0" err="1" smtClean="0"/>
                        <a:t>Dynasil</a:t>
                      </a:r>
                      <a:r>
                        <a:rPr lang="en-US" sz="1100" dirty="0" smtClean="0"/>
                        <a:t> Corporation, 2008</a:t>
                      </a:r>
                      <a:endParaRPr lang="en-US" sz="1100" dirty="0"/>
                    </a:p>
                  </a:txBody>
                  <a:tcPr/>
                </a:tc>
              </a:tr>
              <a:tr h="296465">
                <a:tc>
                  <a:txBody>
                    <a:bodyPr/>
                    <a:lstStyle/>
                    <a:p>
                      <a:r>
                        <a:rPr lang="en-US" sz="1100" dirty="0" smtClean="0"/>
                        <a:t>S5 Wireless, Inc.</a:t>
                      </a:r>
                      <a:endParaRPr lang="en-US" sz="1100" dirty="0"/>
                    </a:p>
                  </a:txBody>
                  <a:tcPr/>
                </a:tc>
                <a:tc>
                  <a:txBody>
                    <a:bodyPr/>
                    <a:lstStyle/>
                    <a:p>
                      <a:r>
                        <a:rPr lang="en-US" sz="1100" dirty="0" smtClean="0"/>
                        <a:t>Acquired by Recon Dynamics LLC, 2010</a:t>
                      </a:r>
                      <a:endParaRPr lang="en-US" sz="1100" dirty="0"/>
                    </a:p>
                  </a:txBody>
                  <a:tcPr/>
                </a:tc>
              </a:tr>
              <a:tr h="416697">
                <a:tc>
                  <a:txBody>
                    <a:bodyPr/>
                    <a:lstStyle/>
                    <a:p>
                      <a:r>
                        <a:rPr lang="en-US" sz="1100" dirty="0" smtClean="0"/>
                        <a:t>Seahawk</a:t>
                      </a:r>
                      <a:r>
                        <a:rPr lang="en-US" sz="1100" baseline="0" dirty="0" smtClean="0"/>
                        <a:t> </a:t>
                      </a:r>
                      <a:r>
                        <a:rPr lang="en-US" sz="1100" baseline="0" dirty="0" err="1" smtClean="0"/>
                        <a:t>Biosystems</a:t>
                      </a:r>
                      <a:r>
                        <a:rPr lang="en-US" sz="1100" baseline="0" dirty="0" smtClean="0"/>
                        <a:t> Corporation</a:t>
                      </a:r>
                      <a:endParaRPr lang="en-US" sz="1100" dirty="0"/>
                    </a:p>
                  </a:txBody>
                  <a:tcPr/>
                </a:tc>
                <a:tc>
                  <a:txBody>
                    <a:bodyPr/>
                    <a:lstStyle/>
                    <a:p>
                      <a:pPr algn="l"/>
                      <a:r>
                        <a:rPr lang="en-US" sz="1100" dirty="0" smtClean="0"/>
                        <a:t>Purchased by Tetracore Inc., 2008</a:t>
                      </a:r>
                    </a:p>
                    <a:p>
                      <a:pPr algn="l"/>
                      <a:r>
                        <a:rPr lang="en-US" sz="1100" dirty="0" smtClean="0"/>
                        <a:t>Operates</a:t>
                      </a:r>
                      <a:r>
                        <a:rPr lang="en-US" sz="1100" baseline="0" dirty="0" smtClean="0"/>
                        <a:t> as a subsidiary of Tetracore, Inc.</a:t>
                      </a:r>
                      <a:endParaRPr lang="en-US" sz="1100" dirty="0"/>
                    </a:p>
                  </a:txBody>
                  <a:tcPr/>
                </a:tc>
              </a:tr>
              <a:tr h="416697">
                <a:tc>
                  <a:txBody>
                    <a:bodyPr/>
                    <a:lstStyle/>
                    <a:p>
                      <a:r>
                        <a:rPr lang="en-US" sz="1100" dirty="0" err="1" smtClean="0"/>
                        <a:t>Solidcore</a:t>
                      </a:r>
                      <a:endParaRPr lang="en-US" sz="1100" dirty="0"/>
                    </a:p>
                  </a:txBody>
                  <a:tcPr/>
                </a:tc>
                <a:tc>
                  <a:txBody>
                    <a:bodyPr/>
                    <a:lstStyle/>
                    <a:p>
                      <a:pPr algn="l"/>
                      <a:r>
                        <a:rPr lang="en-US" sz="1100" dirty="0" smtClean="0"/>
                        <a:t>Acquired</a:t>
                      </a:r>
                      <a:r>
                        <a:rPr lang="en-US" sz="1100" baseline="0" dirty="0" smtClean="0"/>
                        <a:t> by McAfee, 2009</a:t>
                      </a:r>
                      <a:endParaRPr lang="en-US" sz="1100" dirty="0"/>
                    </a:p>
                  </a:txBody>
                  <a:tcPr/>
                </a:tc>
              </a:tr>
              <a:tr h="416697">
                <a:tc>
                  <a:txBody>
                    <a:bodyPr/>
                    <a:lstStyle/>
                    <a:p>
                      <a:r>
                        <a:rPr lang="en-US" sz="1100" dirty="0" err="1" smtClean="0"/>
                        <a:t>SpaceMicro</a:t>
                      </a:r>
                      <a:r>
                        <a:rPr lang="en-US" sz="1100" dirty="0" smtClean="0"/>
                        <a:t>, Inc.</a:t>
                      </a:r>
                      <a:endParaRPr lang="en-US" sz="1100" dirty="0"/>
                    </a:p>
                  </a:txBody>
                  <a:tcPr/>
                </a:tc>
                <a:tc>
                  <a:txBody>
                    <a:bodyPr/>
                    <a:lstStyle/>
                    <a:p>
                      <a:pPr algn="l"/>
                      <a:r>
                        <a:rPr lang="en-US" sz="1100" dirty="0" smtClean="0"/>
                        <a:t>Formed a new subsidiary</a:t>
                      </a:r>
                      <a:r>
                        <a:rPr lang="en-US" sz="1100" baseline="0" dirty="0" smtClean="0"/>
                        <a:t>, 2008</a:t>
                      </a:r>
                    </a:p>
                    <a:p>
                      <a:pPr algn="l"/>
                      <a:r>
                        <a:rPr lang="en-US" sz="1100" baseline="0" dirty="0" smtClean="0"/>
                        <a:t>New subsidiary is SD Technologies, Inc. (SDTI)</a:t>
                      </a:r>
                      <a:endParaRPr lang="en-US" sz="1100" dirty="0"/>
                    </a:p>
                  </a:txBody>
                  <a:tcPr/>
                </a:tc>
              </a:tr>
              <a:tr h="342076">
                <a:tc>
                  <a:txBody>
                    <a:bodyPr/>
                    <a:lstStyle/>
                    <a:p>
                      <a:r>
                        <a:rPr lang="en-US" sz="1100" dirty="0" smtClean="0"/>
                        <a:t>SPADAC, Inc.</a:t>
                      </a:r>
                      <a:endParaRPr lang="en-US" sz="1100" dirty="0"/>
                    </a:p>
                  </a:txBody>
                  <a:tcPr/>
                </a:tc>
                <a:tc>
                  <a:txBody>
                    <a:bodyPr/>
                    <a:lstStyle/>
                    <a:p>
                      <a:pPr algn="l"/>
                      <a:r>
                        <a:rPr lang="en-US" sz="1100" dirty="0" smtClean="0"/>
                        <a:t>Acquired by </a:t>
                      </a:r>
                      <a:r>
                        <a:rPr lang="en-US" sz="1100" dirty="0" err="1" smtClean="0"/>
                        <a:t>GeoEye</a:t>
                      </a:r>
                      <a:r>
                        <a:rPr lang="en-US" sz="1100" dirty="0" smtClean="0"/>
                        <a:t> Inc.,</a:t>
                      </a:r>
                      <a:r>
                        <a:rPr lang="en-US" sz="1100" baseline="0" dirty="0" smtClean="0"/>
                        <a:t> 2010</a:t>
                      </a:r>
                      <a:endParaRPr lang="en-US" sz="1100" dirty="0"/>
                    </a:p>
                  </a:txBody>
                  <a:tcPr/>
                </a:tc>
              </a:tr>
              <a:tr h="342076">
                <a:tc>
                  <a:txBody>
                    <a:bodyPr/>
                    <a:lstStyle/>
                    <a:p>
                      <a:r>
                        <a:rPr lang="en-US" sz="1100" dirty="0" err="1" smtClean="0"/>
                        <a:t>Syagen</a:t>
                      </a:r>
                      <a:r>
                        <a:rPr lang="en-US" sz="1100" dirty="0" smtClean="0"/>
                        <a:t> Technology, Inc.</a:t>
                      </a:r>
                      <a:endParaRPr lang="en-US" sz="1100" dirty="0"/>
                    </a:p>
                  </a:txBody>
                  <a:tcPr/>
                </a:tc>
                <a:tc>
                  <a:txBody>
                    <a:bodyPr/>
                    <a:lstStyle/>
                    <a:p>
                      <a:pPr algn="l"/>
                      <a:r>
                        <a:rPr lang="en-US" sz="1100" dirty="0" smtClean="0"/>
                        <a:t>Acquired</a:t>
                      </a:r>
                      <a:r>
                        <a:rPr lang="en-US" sz="1100" baseline="0" dirty="0" smtClean="0"/>
                        <a:t> by </a:t>
                      </a:r>
                      <a:r>
                        <a:rPr lang="en-US" sz="1100" baseline="0" dirty="0" err="1" smtClean="0"/>
                        <a:t>Morpho</a:t>
                      </a:r>
                      <a:r>
                        <a:rPr lang="en-US" sz="1100" baseline="0" dirty="0" smtClean="0"/>
                        <a:t> Detection, 2011</a:t>
                      </a:r>
                      <a:endParaRPr lang="en-US" sz="1100" dirty="0"/>
                    </a:p>
                  </a:txBody>
                  <a:tcPr/>
                </a:tc>
              </a:tr>
              <a:tr h="342076">
                <a:tc>
                  <a:txBody>
                    <a:bodyPr/>
                    <a:lstStyle/>
                    <a:p>
                      <a:r>
                        <a:rPr lang="en-US" sz="1100" dirty="0" err="1" smtClean="0"/>
                        <a:t>Tera</a:t>
                      </a:r>
                      <a:r>
                        <a:rPr lang="en-US" sz="1100" dirty="0" smtClean="0"/>
                        <a:t> Research, Inc.</a:t>
                      </a:r>
                      <a:endParaRPr lang="en-US" sz="1100" dirty="0"/>
                    </a:p>
                  </a:txBody>
                  <a:tcPr/>
                </a:tc>
                <a:tc>
                  <a:txBody>
                    <a:bodyPr/>
                    <a:lstStyle/>
                    <a:p>
                      <a:pPr algn="l"/>
                      <a:r>
                        <a:rPr lang="en-US" sz="1100" dirty="0" smtClean="0"/>
                        <a:t>Acquired by </a:t>
                      </a:r>
                      <a:r>
                        <a:rPr lang="en-US" sz="1100" dirty="0" err="1" smtClean="0"/>
                        <a:t>McAulay</a:t>
                      </a:r>
                      <a:r>
                        <a:rPr lang="en-US" sz="1100" dirty="0" smtClean="0"/>
                        <a:t>-Brown Inc.,</a:t>
                      </a:r>
                      <a:r>
                        <a:rPr lang="en-US" sz="1100" baseline="0" dirty="0" smtClean="0"/>
                        <a:t> 2008</a:t>
                      </a:r>
                      <a:endParaRPr lang="en-US" sz="1100" dirty="0"/>
                    </a:p>
                  </a:txBody>
                  <a:tcPr/>
                </a:tc>
              </a:tr>
            </a:tbl>
          </a:graphicData>
        </a:graphic>
      </p:graphicFrame>
      <p:pic>
        <p:nvPicPr>
          <p:cNvPr id="620548" name="Picture 4" descr="D:\Documents and Settings\elissa.sobolewski\Local Settings\Temporary Internet Files\Content.IE5\VN6FS5TT\MP900409338[1].jpg"/>
          <p:cNvPicPr>
            <a:picLocks noChangeAspect="1" noChangeArrowheads="1"/>
          </p:cNvPicPr>
          <p:nvPr/>
        </p:nvPicPr>
        <p:blipFill>
          <a:blip r:embed="rId2" cstate="print">
            <a:grayscl/>
            <a:lum bright="50000" contrast="-55000"/>
          </a:blip>
          <a:srcRect/>
          <a:stretch>
            <a:fillRect/>
          </a:stretch>
        </p:blipFill>
        <p:spPr bwMode="auto">
          <a:xfrm>
            <a:off x="21266" y="1282535"/>
            <a:ext cx="2657411" cy="3984171"/>
          </a:xfrm>
          <a:prstGeom prst="rect">
            <a:avLst/>
          </a:prstGeom>
          <a:noFill/>
        </p:spPr>
      </p:pic>
      <p:cxnSp>
        <p:nvCxnSpPr>
          <p:cNvPr id="16" name="Straight Connector 15"/>
          <p:cNvCxnSpPr/>
          <p:nvPr/>
        </p:nvCxnSpPr>
        <p:spPr>
          <a:xfrm flipH="1">
            <a:off x="4999512" y="1092533"/>
            <a:ext cx="11876" cy="44057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cstate="print"/>
          <a:srcRect b="18831"/>
          <a:stretch>
            <a:fillRect/>
          </a:stretch>
        </p:blipFill>
        <p:spPr bwMode="auto">
          <a:xfrm>
            <a:off x="0" y="0"/>
            <a:ext cx="9143999" cy="5937662"/>
          </a:xfrm>
          <a:prstGeom prst="rect">
            <a:avLst/>
          </a:prstGeom>
          <a:noFill/>
          <a:ln w="9525">
            <a:noFill/>
            <a:miter lim="800000"/>
            <a:headEnd/>
            <a:tailEnd/>
          </a:ln>
        </p:spPr>
      </p:pic>
      <p:grpSp>
        <p:nvGrpSpPr>
          <p:cNvPr id="2" name="Group 5"/>
          <p:cNvGrpSpPr>
            <a:grpSpLocks/>
          </p:cNvGrpSpPr>
          <p:nvPr/>
        </p:nvGrpSpPr>
        <p:grpSpPr bwMode="auto">
          <a:xfrm>
            <a:off x="6705600" y="3559533"/>
            <a:ext cx="2438400" cy="762000"/>
            <a:chOff x="9216" y="1961"/>
            <a:chExt cx="1536" cy="480"/>
          </a:xfrm>
        </p:grpSpPr>
        <p:sp>
          <p:nvSpPr>
            <p:cNvPr id="7" name="Rectangle 6"/>
            <p:cNvSpPr>
              <a:spLocks noChangeArrowheads="1"/>
            </p:cNvSpPr>
            <p:nvPr/>
          </p:nvSpPr>
          <p:spPr bwMode="auto">
            <a:xfrm>
              <a:off x="9216" y="1961"/>
              <a:ext cx="1536" cy="480"/>
            </a:xfrm>
            <a:prstGeom prst="rect">
              <a:avLst/>
            </a:prstGeom>
            <a:solidFill>
              <a:srgbClr val="FF3300"/>
            </a:solidFill>
            <a:ln w="12700" cap="sq">
              <a:noFill/>
              <a:miter lim="800000"/>
              <a:headEnd type="none" w="sm" len="sm"/>
              <a:tailEnd type="none" w="sm" len="sm"/>
            </a:ln>
            <a:effectLst>
              <a:outerShdw dist="107763" dir="2700000" algn="ctr" rotWithShape="0">
                <a:schemeClr val="bg2">
                  <a:alpha val="50000"/>
                </a:schemeClr>
              </a:outerShdw>
            </a:effectLst>
          </p:spPr>
          <p:txBody>
            <a:bodyPr wrap="none" anchor="ctr"/>
            <a:lstStyle/>
            <a:p>
              <a:pPr>
                <a:defRPr/>
              </a:pPr>
              <a:endParaRPr lang="en-US"/>
            </a:p>
          </p:txBody>
        </p:sp>
        <p:sp>
          <p:nvSpPr>
            <p:cNvPr id="8" name="Text Box 7"/>
            <p:cNvSpPr txBox="1">
              <a:spLocks noChangeArrowheads="1"/>
            </p:cNvSpPr>
            <p:nvPr/>
          </p:nvSpPr>
          <p:spPr bwMode="auto">
            <a:xfrm>
              <a:off x="9282" y="1999"/>
              <a:ext cx="1404" cy="404"/>
            </a:xfrm>
            <a:prstGeom prst="rect">
              <a:avLst/>
            </a:prstGeom>
            <a:noFill/>
            <a:ln w="12700" cap="sq">
              <a:noFill/>
              <a:miter lim="800000"/>
              <a:headEnd type="none" w="sm" len="sm"/>
              <a:tailEnd type="none" w="sm" len="sm"/>
            </a:ln>
          </p:spPr>
          <p:txBody>
            <a:bodyPr wrap="none">
              <a:spAutoFit/>
            </a:bodyPr>
            <a:lstStyle/>
            <a:p>
              <a:pPr algn="ctr"/>
              <a:r>
                <a:rPr lang="en-US" sz="1800" b="1" dirty="0">
                  <a:solidFill>
                    <a:schemeClr val="bg1"/>
                  </a:solidFill>
                  <a:latin typeface="Arial" charset="0"/>
                </a:rPr>
                <a:t>Topic</a:t>
              </a:r>
            </a:p>
            <a:p>
              <a:pPr algn="ctr"/>
              <a:r>
                <a:rPr lang="en-US" sz="1800" b="1" dirty="0">
                  <a:solidFill>
                    <a:schemeClr val="bg1"/>
                  </a:solidFill>
                  <a:latin typeface="Arial" charset="0"/>
                </a:rPr>
                <a:t>Recommendations</a:t>
              </a:r>
            </a:p>
          </p:txBody>
        </p:sp>
      </p:grpSp>
      <p:sp>
        <p:nvSpPr>
          <p:cNvPr id="9" name="Line 3"/>
          <p:cNvSpPr>
            <a:spLocks noChangeShapeType="1"/>
          </p:cNvSpPr>
          <p:nvPr/>
        </p:nvSpPr>
        <p:spPr bwMode="auto">
          <a:xfrm flipV="1">
            <a:off x="2232561" y="3925226"/>
            <a:ext cx="4491624" cy="646773"/>
          </a:xfrm>
          <a:prstGeom prst="line">
            <a:avLst/>
          </a:prstGeom>
          <a:noFill/>
          <a:ln w="12700" cap="sq">
            <a:solidFill>
              <a:srgbClr val="FF3300"/>
            </a:solidFill>
            <a:round/>
            <a:headEnd type="triangle" w="med" len="med"/>
            <a:tailEnd type="none" w="sm" len="sm"/>
          </a:ln>
        </p:spPr>
        <p:txBody>
          <a:bodyPr/>
          <a:lstStyle/>
          <a:p>
            <a:endParaRPr lang="en-US"/>
          </a:p>
        </p:txBody>
      </p:sp>
      <p:sp>
        <p:nvSpPr>
          <p:cNvPr id="18" name="Text Box 15"/>
          <p:cNvSpPr txBox="1">
            <a:spLocks noChangeArrowheads="1"/>
          </p:cNvSpPr>
          <p:nvPr/>
        </p:nvSpPr>
        <p:spPr bwMode="auto">
          <a:xfrm>
            <a:off x="5220377" y="461043"/>
            <a:ext cx="3329821" cy="430887"/>
          </a:xfrm>
          <a:prstGeom prst="rect">
            <a:avLst/>
          </a:prstGeom>
          <a:solidFill>
            <a:srgbClr val="FFFF66"/>
          </a:solidFill>
          <a:ln w="3175" cap="sq">
            <a:solidFill>
              <a:schemeClr val="bg1"/>
            </a:solidFill>
            <a:miter lim="800000"/>
            <a:headEnd type="none" w="sm" len="sm"/>
            <a:tailEnd type="none" w="sm" len="sm"/>
          </a:ln>
          <a:effectLst>
            <a:outerShdw dist="107763" dir="8100000" algn="ctr" rotWithShape="0">
              <a:schemeClr val="bg2">
                <a:alpha val="50000"/>
              </a:schemeClr>
            </a:outerShdw>
          </a:effectLst>
        </p:spPr>
        <p:txBody>
          <a:bodyPr wrap="square">
            <a:spAutoFit/>
          </a:bodyPr>
          <a:lstStyle/>
          <a:p>
            <a:pPr algn="ctr">
              <a:defRPr/>
            </a:pPr>
            <a:r>
              <a:rPr lang="en-US" dirty="0">
                <a:solidFill>
                  <a:schemeClr val="accent2">
                    <a:lumMod val="75000"/>
                  </a:schemeClr>
                </a:solidFill>
                <a:latin typeface="Arial" charset="0"/>
                <a:hlinkClick r:id="rId3"/>
              </a:rPr>
              <a:t>https</a:t>
            </a:r>
            <a:r>
              <a:rPr lang="en-US" dirty="0" smtClean="0">
                <a:solidFill>
                  <a:schemeClr val="accent2">
                    <a:lumMod val="75000"/>
                  </a:schemeClr>
                </a:solidFill>
                <a:latin typeface="Arial" charset="0"/>
                <a:hlinkClick r:id="rId3"/>
              </a:rPr>
              <a:t>://sbir2.st.dhs.gov</a:t>
            </a:r>
            <a:endParaRPr lang="en-US" dirty="0">
              <a:solidFill>
                <a:schemeClr val="accent2">
                  <a:lumMod val="75000"/>
                </a:schemeClr>
              </a:solidFill>
              <a:latin typeface="Arial" charset="0"/>
            </a:endParaRPr>
          </a:p>
        </p:txBody>
      </p:sp>
      <p:sp>
        <p:nvSpPr>
          <p:cNvPr id="16" name="Text Box 7"/>
          <p:cNvSpPr txBox="1">
            <a:spLocks noChangeArrowheads="1"/>
          </p:cNvSpPr>
          <p:nvPr/>
        </p:nvSpPr>
        <p:spPr bwMode="auto">
          <a:xfrm>
            <a:off x="6915150" y="5114170"/>
            <a:ext cx="2228850" cy="641350"/>
          </a:xfrm>
          <a:prstGeom prst="rect">
            <a:avLst/>
          </a:prstGeom>
          <a:noFill/>
          <a:ln w="12700" cap="sq">
            <a:noFill/>
            <a:miter lim="800000"/>
            <a:headEnd type="none" w="sm" len="sm"/>
            <a:tailEnd type="none" w="sm" len="sm"/>
          </a:ln>
        </p:spPr>
        <p:txBody>
          <a:bodyPr wrap="none">
            <a:spAutoFit/>
          </a:bodyPr>
          <a:lstStyle/>
          <a:p>
            <a:pPr algn="ctr"/>
            <a:r>
              <a:rPr lang="en-US" sz="1800" b="1" dirty="0">
                <a:solidFill>
                  <a:schemeClr val="bg1"/>
                </a:solidFill>
                <a:latin typeface="Arial" charset="0"/>
              </a:rPr>
              <a:t>Topic</a:t>
            </a:r>
          </a:p>
          <a:p>
            <a:pPr algn="ctr"/>
            <a:r>
              <a:rPr lang="en-US" sz="1800" b="1" dirty="0">
                <a:solidFill>
                  <a:schemeClr val="bg1"/>
                </a:solidFill>
                <a:latin typeface="Arial" charset="0"/>
              </a:rPr>
              <a:t>Recommendations</a:t>
            </a:r>
          </a:p>
        </p:txBody>
      </p:sp>
      <p:grpSp>
        <p:nvGrpSpPr>
          <p:cNvPr id="4" name="Group 16"/>
          <p:cNvGrpSpPr>
            <a:grpSpLocks/>
          </p:cNvGrpSpPr>
          <p:nvPr/>
        </p:nvGrpSpPr>
        <p:grpSpPr bwMode="auto">
          <a:xfrm>
            <a:off x="6705600" y="5101346"/>
            <a:ext cx="2438400" cy="762000"/>
            <a:chOff x="9216" y="1961"/>
            <a:chExt cx="1536" cy="480"/>
          </a:xfrm>
        </p:grpSpPr>
        <p:sp>
          <p:nvSpPr>
            <p:cNvPr id="19" name="Rectangle 18"/>
            <p:cNvSpPr>
              <a:spLocks noChangeArrowheads="1"/>
            </p:cNvSpPr>
            <p:nvPr/>
          </p:nvSpPr>
          <p:spPr bwMode="auto">
            <a:xfrm>
              <a:off x="9216" y="1961"/>
              <a:ext cx="1536" cy="480"/>
            </a:xfrm>
            <a:prstGeom prst="rect">
              <a:avLst/>
            </a:prstGeom>
            <a:solidFill>
              <a:srgbClr val="FF3300"/>
            </a:solidFill>
            <a:ln w="12700" cap="sq">
              <a:noFill/>
              <a:miter lim="800000"/>
              <a:headEnd type="none" w="sm" len="sm"/>
              <a:tailEnd type="none" w="sm" len="sm"/>
            </a:ln>
            <a:effectLst>
              <a:outerShdw dist="107763" dir="2700000" algn="ctr" rotWithShape="0">
                <a:schemeClr val="bg2">
                  <a:alpha val="50000"/>
                </a:schemeClr>
              </a:outerShdw>
            </a:effectLst>
          </p:spPr>
          <p:txBody>
            <a:bodyPr wrap="none" anchor="ctr"/>
            <a:lstStyle/>
            <a:p>
              <a:pPr>
                <a:defRPr/>
              </a:pPr>
              <a:endParaRPr lang="en-US"/>
            </a:p>
          </p:txBody>
        </p:sp>
        <p:sp>
          <p:nvSpPr>
            <p:cNvPr id="20" name="Text Box 7"/>
            <p:cNvSpPr txBox="1">
              <a:spLocks noChangeArrowheads="1"/>
            </p:cNvSpPr>
            <p:nvPr/>
          </p:nvSpPr>
          <p:spPr bwMode="auto">
            <a:xfrm>
              <a:off x="9526" y="2051"/>
              <a:ext cx="916" cy="233"/>
            </a:xfrm>
            <a:prstGeom prst="rect">
              <a:avLst/>
            </a:prstGeom>
            <a:noFill/>
            <a:ln w="12700" cap="sq">
              <a:noFill/>
              <a:miter lim="800000"/>
              <a:headEnd type="none" w="sm" len="sm"/>
              <a:tailEnd type="none" w="sm" len="sm"/>
            </a:ln>
          </p:spPr>
          <p:txBody>
            <a:bodyPr wrap="none">
              <a:spAutoFit/>
            </a:bodyPr>
            <a:lstStyle/>
            <a:p>
              <a:pPr algn="ctr"/>
              <a:r>
                <a:rPr lang="en-US" sz="1800" b="1" dirty="0" smtClean="0">
                  <a:solidFill>
                    <a:schemeClr val="bg1"/>
                  </a:solidFill>
                  <a:latin typeface="Arial" charset="0"/>
                </a:rPr>
                <a:t>Mailing List</a:t>
              </a:r>
              <a:endParaRPr lang="en-US" sz="1800" b="1" dirty="0">
                <a:solidFill>
                  <a:schemeClr val="bg1"/>
                </a:solidFill>
                <a:latin typeface="Arial" charset="0"/>
              </a:endParaRPr>
            </a:p>
          </p:txBody>
        </p:sp>
      </p:grpSp>
      <p:sp>
        <p:nvSpPr>
          <p:cNvPr id="21" name="Line 3"/>
          <p:cNvSpPr>
            <a:spLocks noChangeShapeType="1"/>
          </p:cNvSpPr>
          <p:nvPr/>
        </p:nvSpPr>
        <p:spPr bwMode="auto">
          <a:xfrm>
            <a:off x="1686297" y="4714504"/>
            <a:ext cx="5439672" cy="550655"/>
          </a:xfrm>
          <a:prstGeom prst="line">
            <a:avLst/>
          </a:prstGeom>
          <a:noFill/>
          <a:ln w="12700" cap="sq">
            <a:solidFill>
              <a:srgbClr val="FF3300"/>
            </a:solidFill>
            <a:round/>
            <a:headEnd type="triangle" w="med" len="med"/>
            <a:tailEnd type="none" w="sm" len="sm"/>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0"/>
          </p:nvPr>
        </p:nvSpPr>
        <p:spPr>
          <a:noFill/>
        </p:spPr>
        <p:txBody>
          <a:bodyPr/>
          <a:lstStyle/>
          <a:p>
            <a:fld id="{724618D6-A19F-470D-94DF-929AA25423C7}" type="slidenum">
              <a:rPr lang="en-US" smtClean="0"/>
              <a:pPr/>
              <a:t>33</a:t>
            </a:fld>
            <a:endParaRPr lang="en-US" smtClean="0"/>
          </a:p>
        </p:txBody>
      </p:sp>
      <p:sp>
        <p:nvSpPr>
          <p:cNvPr id="37891" name="Rectangle 6"/>
          <p:cNvSpPr>
            <a:spLocks noChangeArrowheads="1"/>
          </p:cNvSpPr>
          <p:nvPr/>
        </p:nvSpPr>
        <p:spPr bwMode="auto">
          <a:xfrm>
            <a:off x="4216400" y="990600"/>
            <a:ext cx="4457700" cy="5664200"/>
          </a:xfrm>
          <a:prstGeom prst="rect">
            <a:avLst/>
          </a:prstGeom>
          <a:solidFill>
            <a:srgbClr val="BBE0E3">
              <a:alpha val="16078"/>
            </a:srgbClr>
          </a:solidFill>
          <a:ln w="9525">
            <a:noFill/>
            <a:miter lim="800000"/>
            <a:headEnd/>
            <a:tailEnd/>
          </a:ln>
        </p:spPr>
        <p:txBody>
          <a:bodyPr wrap="none" anchor="ctr"/>
          <a:lstStyle/>
          <a:p>
            <a:endParaRPr lang="en-US"/>
          </a:p>
        </p:txBody>
      </p:sp>
      <p:sp>
        <p:nvSpPr>
          <p:cNvPr id="604162" name="Rectangle 2"/>
          <p:cNvSpPr>
            <a:spLocks noChangeArrowheads="1"/>
          </p:cNvSpPr>
          <p:nvPr/>
        </p:nvSpPr>
        <p:spPr bwMode="auto">
          <a:xfrm>
            <a:off x="508000" y="1301750"/>
            <a:ext cx="3289300" cy="4578350"/>
          </a:xfrm>
          <a:prstGeom prst="rect">
            <a:avLst/>
          </a:prstGeom>
          <a:solidFill>
            <a:schemeClr val="bg1"/>
          </a:solidFill>
          <a:ln w="12700" cap="sq">
            <a:noFill/>
            <a:miter lim="800000"/>
            <a:headEnd type="none" w="sm" len="sm"/>
            <a:tailEnd type="none" w="sm" len="sm"/>
          </a:ln>
          <a:effectLst>
            <a:outerShdw dist="135003" dir="2928844" algn="ctr" rotWithShape="0">
              <a:srgbClr val="FF0000">
                <a:alpha val="50000"/>
              </a:srgbClr>
            </a:outerShdw>
          </a:effectLst>
        </p:spPr>
        <p:txBody>
          <a:bodyPr wrap="none" anchor="ctr"/>
          <a:lstStyle/>
          <a:p>
            <a:pPr algn="ctr">
              <a:defRPr/>
            </a:pPr>
            <a:endParaRPr lang="en-US" sz="2200">
              <a:solidFill>
                <a:srgbClr val="FF0000"/>
              </a:solidFill>
              <a:latin typeface="Times New Roman" pitchFamily="18" charset="0"/>
            </a:endParaRPr>
          </a:p>
        </p:txBody>
      </p:sp>
      <p:sp>
        <p:nvSpPr>
          <p:cNvPr id="37893" name="Text Box 3"/>
          <p:cNvSpPr txBox="1">
            <a:spLocks noChangeArrowheads="1"/>
          </p:cNvSpPr>
          <p:nvPr/>
        </p:nvSpPr>
        <p:spPr bwMode="auto">
          <a:xfrm>
            <a:off x="406400" y="1520400"/>
            <a:ext cx="3352200" cy="4351961"/>
          </a:xfrm>
          <a:prstGeom prst="rect">
            <a:avLst/>
          </a:prstGeom>
          <a:noFill/>
          <a:ln w="12700" cap="sq">
            <a:solidFill>
              <a:schemeClr val="tx1"/>
            </a:solidFill>
            <a:miter lim="800000"/>
            <a:headEnd type="none" w="sm" len="sm"/>
            <a:tailEnd type="none" w="sm" len="sm"/>
          </a:ln>
        </p:spPr>
        <p:txBody>
          <a:bodyPr wrap="none">
            <a:spAutoFit/>
          </a:bodyPr>
          <a:lstStyle/>
          <a:p>
            <a:r>
              <a:rPr lang="en-US" sz="2000" dirty="0">
                <a:solidFill>
                  <a:schemeClr val="bg2"/>
                </a:solidFill>
              </a:rPr>
              <a:t>    </a:t>
            </a:r>
            <a:r>
              <a:rPr lang="en-US" sz="2000" u="sng" dirty="0"/>
              <a:t>Useful Web Sites</a:t>
            </a:r>
          </a:p>
          <a:p>
            <a:endParaRPr lang="en-US" sz="2000" u="sng" dirty="0"/>
          </a:p>
          <a:p>
            <a:pPr>
              <a:lnSpc>
                <a:spcPct val="80000"/>
              </a:lnSpc>
              <a:buClr>
                <a:srgbClr val="0000FF"/>
              </a:buClr>
              <a:buFont typeface="Wingdings" pitchFamily="2" charset="2"/>
              <a:buChar char="§"/>
            </a:pPr>
            <a:r>
              <a:rPr lang="en-US" sz="2000" dirty="0">
                <a:solidFill>
                  <a:schemeClr val="bg2"/>
                </a:solidFill>
              </a:rPr>
              <a:t>  </a:t>
            </a:r>
            <a:r>
              <a:rPr lang="en-US" sz="2000" u="sng" dirty="0">
                <a:solidFill>
                  <a:schemeClr val="bg2"/>
                </a:solidFill>
                <a:hlinkClick r:id="rId3"/>
              </a:rPr>
              <a:t>https</a:t>
            </a:r>
            <a:r>
              <a:rPr lang="en-US" sz="2000" u="sng" dirty="0" smtClean="0">
                <a:solidFill>
                  <a:schemeClr val="bg2"/>
                </a:solidFill>
                <a:hlinkClick r:id="rId3"/>
              </a:rPr>
              <a:t>://sbir2.st.dhs.gov</a:t>
            </a:r>
            <a:r>
              <a:rPr lang="en-US" sz="2000" u="sng" dirty="0" smtClean="0">
                <a:solidFill>
                  <a:schemeClr val="bg2"/>
                </a:solidFill>
              </a:rPr>
              <a:t> </a:t>
            </a:r>
            <a:endParaRPr lang="en-US" sz="2000" u="sng" dirty="0">
              <a:solidFill>
                <a:schemeClr val="bg2"/>
              </a:solidFill>
            </a:endParaRPr>
          </a:p>
          <a:p>
            <a:pPr>
              <a:lnSpc>
                <a:spcPct val="80000"/>
              </a:lnSpc>
              <a:buClr>
                <a:srgbClr val="0000FF"/>
              </a:buClr>
              <a:buFont typeface="Wingdings" pitchFamily="2" charset="2"/>
              <a:buNone/>
            </a:pPr>
            <a:endParaRPr lang="en-US" sz="2000" u="sng" dirty="0">
              <a:solidFill>
                <a:schemeClr val="bg2"/>
              </a:solidFill>
            </a:endParaRPr>
          </a:p>
          <a:p>
            <a:pPr>
              <a:lnSpc>
                <a:spcPct val="80000"/>
              </a:lnSpc>
              <a:buClr>
                <a:srgbClr val="0000FF"/>
              </a:buClr>
              <a:buFont typeface="Wingdings" pitchFamily="2" charset="2"/>
              <a:buChar char="§"/>
            </a:pPr>
            <a:r>
              <a:rPr lang="en-US" sz="2000" dirty="0">
                <a:solidFill>
                  <a:schemeClr val="bg2"/>
                </a:solidFill>
              </a:rPr>
              <a:t>  </a:t>
            </a:r>
            <a:r>
              <a:rPr lang="en-US" sz="2000" dirty="0" smtClean="0">
                <a:solidFill>
                  <a:schemeClr val="bg2"/>
                </a:solidFill>
                <a:hlinkClick r:id="rId4"/>
              </a:rPr>
              <a:t>https://baa2.st.dhs.gov</a:t>
            </a:r>
            <a:endParaRPr lang="en-US" dirty="0"/>
          </a:p>
          <a:p>
            <a:pPr>
              <a:lnSpc>
                <a:spcPct val="80000"/>
              </a:lnSpc>
              <a:buClr>
                <a:srgbClr val="0000FF"/>
              </a:buClr>
              <a:buFont typeface="Wingdings" pitchFamily="2" charset="2"/>
              <a:buChar char="§"/>
            </a:pPr>
            <a:endParaRPr lang="en-US" u="sng" dirty="0">
              <a:solidFill>
                <a:schemeClr val="bg2"/>
              </a:solidFill>
            </a:endParaRPr>
          </a:p>
          <a:p>
            <a:pPr>
              <a:lnSpc>
                <a:spcPct val="80000"/>
              </a:lnSpc>
              <a:buClr>
                <a:srgbClr val="0000FF"/>
              </a:buClr>
              <a:buFont typeface="Wingdings" pitchFamily="2" charset="2"/>
              <a:buChar char="§"/>
            </a:pPr>
            <a:r>
              <a:rPr lang="en-US" dirty="0">
                <a:solidFill>
                  <a:schemeClr val="bg2"/>
                </a:solidFill>
              </a:rPr>
              <a:t>  </a:t>
            </a:r>
            <a:r>
              <a:rPr lang="en-US" u="sng" dirty="0">
                <a:solidFill>
                  <a:schemeClr val="bg2"/>
                </a:solidFill>
                <a:hlinkClick r:id="rId5"/>
              </a:rPr>
              <a:t>https://www.dhs.gov/xabout/</a:t>
            </a:r>
            <a:endParaRPr lang="en-US" u="sng" dirty="0">
              <a:solidFill>
                <a:schemeClr val="bg2"/>
              </a:solidFill>
            </a:endParaRPr>
          </a:p>
          <a:p>
            <a:pPr>
              <a:lnSpc>
                <a:spcPct val="80000"/>
              </a:lnSpc>
            </a:pPr>
            <a:r>
              <a:rPr lang="en-US" dirty="0">
                <a:solidFill>
                  <a:schemeClr val="bg2"/>
                </a:solidFill>
              </a:rPr>
              <a:t>   </a:t>
            </a:r>
            <a:r>
              <a:rPr lang="en-US" u="sng" dirty="0">
                <a:solidFill>
                  <a:schemeClr val="hlink"/>
                </a:solidFill>
              </a:rPr>
              <a:t>structure/editorial_0766.shtm</a:t>
            </a:r>
            <a:endParaRPr lang="en-US" sz="2000" u="sng" dirty="0">
              <a:solidFill>
                <a:schemeClr val="bg2"/>
              </a:solidFill>
            </a:endParaRPr>
          </a:p>
          <a:p>
            <a:pPr>
              <a:lnSpc>
                <a:spcPct val="80000"/>
              </a:lnSpc>
              <a:buClr>
                <a:srgbClr val="0000FF"/>
              </a:buClr>
              <a:buFont typeface="Wingdings" pitchFamily="2" charset="2"/>
              <a:buNone/>
            </a:pPr>
            <a:endParaRPr lang="en-US" sz="2000" u="sng" dirty="0">
              <a:solidFill>
                <a:schemeClr val="bg2"/>
              </a:solidFill>
            </a:endParaRPr>
          </a:p>
          <a:p>
            <a:pPr>
              <a:lnSpc>
                <a:spcPct val="80000"/>
              </a:lnSpc>
              <a:buClr>
                <a:srgbClr val="0000FF"/>
              </a:buClr>
              <a:buFont typeface="Wingdings" pitchFamily="2" charset="2"/>
              <a:buChar char="§"/>
            </a:pPr>
            <a:r>
              <a:rPr lang="en-US" sz="2000" dirty="0">
                <a:solidFill>
                  <a:schemeClr val="bg2"/>
                </a:solidFill>
              </a:rPr>
              <a:t>  </a:t>
            </a:r>
            <a:r>
              <a:rPr lang="en-US" sz="2000" u="sng" dirty="0">
                <a:solidFill>
                  <a:schemeClr val="bg2"/>
                </a:solidFill>
                <a:hlinkClick r:id="rId6"/>
              </a:rPr>
              <a:t>www.dhs.gov</a:t>
            </a:r>
            <a:r>
              <a:rPr lang="en-US" sz="2000" u="sng" dirty="0">
                <a:solidFill>
                  <a:schemeClr val="bg2"/>
                </a:solidFill>
              </a:rPr>
              <a:t> </a:t>
            </a:r>
          </a:p>
          <a:p>
            <a:pPr>
              <a:lnSpc>
                <a:spcPct val="80000"/>
              </a:lnSpc>
              <a:buClr>
                <a:srgbClr val="0000FF"/>
              </a:buClr>
              <a:buFont typeface="Wingdings" pitchFamily="2" charset="2"/>
              <a:buChar char="§"/>
            </a:pPr>
            <a:endParaRPr lang="en-US" sz="2000" u="sng" dirty="0">
              <a:solidFill>
                <a:schemeClr val="bg2"/>
              </a:solidFill>
            </a:endParaRPr>
          </a:p>
          <a:p>
            <a:pPr>
              <a:lnSpc>
                <a:spcPct val="80000"/>
              </a:lnSpc>
              <a:buClr>
                <a:srgbClr val="0000FF"/>
              </a:buClr>
              <a:buFont typeface="Wingdings" pitchFamily="2" charset="2"/>
              <a:buChar char="§"/>
            </a:pPr>
            <a:r>
              <a:rPr lang="en-US" sz="2000" dirty="0">
                <a:solidFill>
                  <a:schemeClr val="bg2"/>
                </a:solidFill>
              </a:rPr>
              <a:t>  </a:t>
            </a:r>
            <a:r>
              <a:rPr lang="en-US" sz="2000" u="sng" dirty="0">
                <a:solidFill>
                  <a:schemeClr val="bg2"/>
                </a:solidFill>
                <a:hlinkClick r:id="rId7"/>
              </a:rPr>
              <a:t>www.dhs.gov/xopnbiz/</a:t>
            </a:r>
            <a:r>
              <a:rPr lang="en-US" sz="2000" u="sng" dirty="0">
                <a:solidFill>
                  <a:schemeClr val="bg2"/>
                </a:solidFill>
              </a:rPr>
              <a:t> </a:t>
            </a:r>
          </a:p>
          <a:p>
            <a:pPr>
              <a:lnSpc>
                <a:spcPct val="80000"/>
              </a:lnSpc>
              <a:buClr>
                <a:srgbClr val="0000FF"/>
              </a:buClr>
              <a:buFont typeface="Wingdings" pitchFamily="2" charset="2"/>
              <a:buChar char="§"/>
            </a:pPr>
            <a:endParaRPr lang="en-US" sz="2000" u="sng" dirty="0">
              <a:solidFill>
                <a:schemeClr val="bg2"/>
              </a:solidFill>
            </a:endParaRPr>
          </a:p>
          <a:p>
            <a:pPr>
              <a:lnSpc>
                <a:spcPct val="80000"/>
              </a:lnSpc>
              <a:buClr>
                <a:srgbClr val="0000FF"/>
              </a:buClr>
              <a:buFont typeface="Wingdings" pitchFamily="2" charset="2"/>
              <a:buChar char="§"/>
            </a:pPr>
            <a:r>
              <a:rPr lang="en-US" sz="2000" dirty="0">
                <a:solidFill>
                  <a:schemeClr val="bg2"/>
                </a:solidFill>
              </a:rPr>
              <a:t> </a:t>
            </a:r>
            <a:r>
              <a:rPr lang="en-US" sz="2000" u="sng" dirty="0" smtClean="0">
                <a:solidFill>
                  <a:schemeClr val="bg2"/>
                </a:solidFill>
                <a:hlinkClick r:id="rId8"/>
              </a:rPr>
              <a:t>www.fbo.gov</a:t>
            </a:r>
            <a:r>
              <a:rPr lang="en-US" sz="2000" u="sng" dirty="0" smtClean="0">
                <a:solidFill>
                  <a:schemeClr val="bg2"/>
                </a:solidFill>
              </a:rPr>
              <a:t> </a:t>
            </a:r>
            <a:endParaRPr lang="en-US" sz="2000" u="sng" dirty="0">
              <a:solidFill>
                <a:schemeClr val="bg2"/>
              </a:solidFill>
            </a:endParaRPr>
          </a:p>
          <a:p>
            <a:pPr>
              <a:lnSpc>
                <a:spcPct val="80000"/>
              </a:lnSpc>
              <a:buClr>
                <a:srgbClr val="0000FF"/>
              </a:buClr>
              <a:buFont typeface="Wingdings" pitchFamily="2" charset="2"/>
              <a:buNone/>
            </a:pPr>
            <a:endParaRPr lang="en-US" sz="2000" u="sng" dirty="0">
              <a:solidFill>
                <a:schemeClr val="bg2"/>
              </a:solidFill>
            </a:endParaRPr>
          </a:p>
          <a:p>
            <a:pPr>
              <a:lnSpc>
                <a:spcPct val="80000"/>
              </a:lnSpc>
              <a:buClr>
                <a:srgbClr val="0000FF"/>
              </a:buClr>
              <a:buFont typeface="Wingdings" pitchFamily="2" charset="2"/>
              <a:buChar char="§"/>
            </a:pPr>
            <a:r>
              <a:rPr lang="en-US" sz="2000" dirty="0">
                <a:solidFill>
                  <a:schemeClr val="bg2"/>
                </a:solidFill>
              </a:rPr>
              <a:t>  </a:t>
            </a:r>
            <a:r>
              <a:rPr lang="en-US" sz="2000" u="sng" dirty="0">
                <a:solidFill>
                  <a:schemeClr val="bg2"/>
                </a:solidFill>
                <a:hlinkClick r:id="rId9"/>
              </a:rPr>
              <a:t>www.sbir.gov</a:t>
            </a:r>
            <a:r>
              <a:rPr lang="en-US" sz="2000" u="sng" dirty="0">
                <a:solidFill>
                  <a:schemeClr val="bg2"/>
                </a:solidFill>
              </a:rPr>
              <a:t> </a:t>
            </a:r>
          </a:p>
          <a:p>
            <a:pPr>
              <a:lnSpc>
                <a:spcPct val="80000"/>
              </a:lnSpc>
            </a:pPr>
            <a:endParaRPr lang="en-US" sz="2000" u="sng" dirty="0">
              <a:solidFill>
                <a:schemeClr val="bg2"/>
              </a:solidFill>
            </a:endParaRPr>
          </a:p>
        </p:txBody>
      </p:sp>
      <p:sp>
        <p:nvSpPr>
          <p:cNvPr id="37894" name="Rectangle 4"/>
          <p:cNvSpPr>
            <a:spLocks noGrp="1" noChangeArrowheads="1"/>
          </p:cNvSpPr>
          <p:nvPr>
            <p:ph type="title"/>
          </p:nvPr>
        </p:nvSpPr>
        <p:spPr>
          <a:xfrm>
            <a:off x="0" y="122832"/>
            <a:ext cx="8328025" cy="838200"/>
          </a:xfrm>
        </p:spPr>
        <p:txBody>
          <a:bodyPr/>
          <a:lstStyle/>
          <a:p>
            <a:pPr eaLnBrk="1" hangingPunct="1">
              <a:lnSpc>
                <a:spcPct val="80000"/>
              </a:lnSpc>
            </a:pPr>
            <a:r>
              <a:rPr lang="en-US" sz="3200" dirty="0" smtClean="0"/>
              <a:t>Useful Web Sites and</a:t>
            </a:r>
            <a:br>
              <a:rPr lang="en-US" sz="3200" dirty="0" smtClean="0"/>
            </a:br>
            <a:r>
              <a:rPr lang="en-US" sz="3200" dirty="0" smtClean="0"/>
              <a:t>DHS SBIR Points of Contact</a:t>
            </a:r>
          </a:p>
        </p:txBody>
      </p:sp>
      <p:sp>
        <p:nvSpPr>
          <p:cNvPr id="37895" name="Rectangle 5"/>
          <p:cNvSpPr>
            <a:spLocks noGrp="1" noChangeArrowheads="1"/>
          </p:cNvSpPr>
          <p:nvPr>
            <p:ph type="body" sz="half" idx="1"/>
          </p:nvPr>
        </p:nvSpPr>
        <p:spPr>
          <a:xfrm>
            <a:off x="2978757" y="685725"/>
            <a:ext cx="5867400" cy="5899150"/>
          </a:xfrm>
        </p:spPr>
        <p:txBody>
          <a:bodyPr/>
          <a:lstStyle/>
          <a:p>
            <a:pPr lvl="3" eaLnBrk="1" hangingPunct="1">
              <a:spcBef>
                <a:spcPct val="0"/>
              </a:spcBef>
              <a:buFontTx/>
              <a:buNone/>
            </a:pPr>
            <a:endParaRPr lang="en-US" sz="2000" dirty="0" smtClean="0"/>
          </a:p>
          <a:p>
            <a:pPr lvl="3" eaLnBrk="1" hangingPunct="1">
              <a:spcBef>
                <a:spcPct val="0"/>
              </a:spcBef>
              <a:buFontTx/>
              <a:buNone/>
            </a:pPr>
            <a:r>
              <a:rPr lang="en-US" sz="1800" dirty="0" smtClean="0"/>
              <a:t>Elissa (Lisa) Sobolewski</a:t>
            </a:r>
          </a:p>
          <a:p>
            <a:pPr lvl="3" eaLnBrk="1" hangingPunct="1">
              <a:spcBef>
                <a:spcPct val="0"/>
              </a:spcBef>
              <a:buFontTx/>
              <a:buNone/>
            </a:pPr>
            <a:r>
              <a:rPr lang="en-US" sz="1800" dirty="0" smtClean="0"/>
              <a:t>DHS SBIR Program Director</a:t>
            </a:r>
          </a:p>
          <a:p>
            <a:pPr lvl="3" eaLnBrk="1" hangingPunct="1">
              <a:spcBef>
                <a:spcPct val="0"/>
              </a:spcBef>
              <a:buFontTx/>
              <a:buNone/>
            </a:pPr>
            <a:r>
              <a:rPr lang="en-US" sz="1800" dirty="0" smtClean="0">
                <a:hlinkClick r:id="rId10"/>
              </a:rPr>
              <a:t>elissa.sobolewski@dhs.gov</a:t>
            </a:r>
            <a:r>
              <a:rPr lang="en-US" sz="1800" dirty="0" smtClean="0"/>
              <a:t> </a:t>
            </a:r>
          </a:p>
          <a:p>
            <a:pPr lvl="3" eaLnBrk="1" hangingPunct="1">
              <a:spcBef>
                <a:spcPct val="0"/>
              </a:spcBef>
              <a:buFontTx/>
              <a:buNone/>
            </a:pPr>
            <a:r>
              <a:rPr lang="en-US" sz="1800" dirty="0" smtClean="0"/>
              <a:t>(202) 254-6768</a:t>
            </a:r>
          </a:p>
          <a:p>
            <a:pPr lvl="3" eaLnBrk="1" hangingPunct="1">
              <a:spcBef>
                <a:spcPct val="0"/>
              </a:spcBef>
              <a:buFontTx/>
              <a:buNone/>
            </a:pPr>
            <a:endParaRPr lang="en-US" sz="1800" dirty="0" smtClean="0"/>
          </a:p>
          <a:p>
            <a:pPr lvl="3" eaLnBrk="1" hangingPunct="1">
              <a:spcBef>
                <a:spcPct val="0"/>
              </a:spcBef>
              <a:buFontTx/>
              <a:buNone/>
            </a:pPr>
            <a:r>
              <a:rPr lang="en-US" sz="1800" dirty="0" smtClean="0"/>
              <a:t>Francis (Frank) Barros</a:t>
            </a:r>
          </a:p>
          <a:p>
            <a:pPr lvl="3" eaLnBrk="1" hangingPunct="1">
              <a:spcBef>
                <a:spcPct val="0"/>
              </a:spcBef>
              <a:buFontTx/>
              <a:buNone/>
            </a:pPr>
            <a:r>
              <a:rPr lang="en-US" sz="1800" dirty="0" smtClean="0"/>
              <a:t>DHS SBIR Program Analyst</a:t>
            </a:r>
          </a:p>
          <a:p>
            <a:pPr lvl="3" eaLnBrk="1" hangingPunct="1">
              <a:spcBef>
                <a:spcPct val="0"/>
              </a:spcBef>
              <a:buFontTx/>
              <a:buNone/>
            </a:pPr>
            <a:r>
              <a:rPr lang="en-US" sz="1800" dirty="0" smtClean="0">
                <a:hlinkClick r:id="rId11"/>
              </a:rPr>
              <a:t>francis.barros@dhs.gov</a:t>
            </a:r>
            <a:endParaRPr lang="en-US" sz="1800" dirty="0" smtClean="0"/>
          </a:p>
          <a:p>
            <a:pPr lvl="3" eaLnBrk="1" hangingPunct="1">
              <a:spcBef>
                <a:spcPct val="0"/>
              </a:spcBef>
              <a:buFontTx/>
              <a:buNone/>
            </a:pPr>
            <a:r>
              <a:rPr lang="en-US" sz="1800" dirty="0" smtClean="0"/>
              <a:t>(202) 254-6966</a:t>
            </a:r>
          </a:p>
          <a:p>
            <a:pPr lvl="3" eaLnBrk="1" hangingPunct="1">
              <a:spcBef>
                <a:spcPct val="0"/>
              </a:spcBef>
              <a:buFontTx/>
              <a:buNone/>
            </a:pPr>
            <a:endParaRPr lang="en-US" sz="1800" dirty="0" smtClean="0"/>
          </a:p>
          <a:p>
            <a:pPr lvl="3" eaLnBrk="1" hangingPunct="1">
              <a:spcBef>
                <a:spcPct val="0"/>
              </a:spcBef>
              <a:buFontTx/>
              <a:buNone/>
            </a:pPr>
            <a:r>
              <a:rPr lang="en-US" sz="1800" dirty="0" smtClean="0"/>
              <a:t>S&amp;T Directorate SBIR Program Inquiries</a:t>
            </a:r>
          </a:p>
          <a:p>
            <a:pPr lvl="3" eaLnBrk="1" hangingPunct="1">
              <a:spcBef>
                <a:spcPct val="0"/>
              </a:spcBef>
              <a:buFontTx/>
              <a:buNone/>
            </a:pPr>
            <a:r>
              <a:rPr lang="en-US" sz="1800" dirty="0" smtClean="0">
                <a:hlinkClick r:id="rId12"/>
              </a:rPr>
              <a:t>STSBIR.PROGRAM@dhs.gov</a:t>
            </a:r>
            <a:r>
              <a:rPr lang="en-US" sz="1800" dirty="0" smtClean="0"/>
              <a:t> </a:t>
            </a:r>
          </a:p>
          <a:p>
            <a:pPr lvl="3" eaLnBrk="1" hangingPunct="1">
              <a:spcBef>
                <a:spcPct val="0"/>
              </a:spcBef>
              <a:buFontTx/>
              <a:buNone/>
            </a:pPr>
            <a:endParaRPr lang="en-US" sz="1800" dirty="0" smtClean="0"/>
          </a:p>
          <a:p>
            <a:pPr lvl="3" eaLnBrk="1" hangingPunct="1">
              <a:spcBef>
                <a:spcPct val="0"/>
              </a:spcBef>
              <a:buFontTx/>
              <a:buNone/>
            </a:pPr>
            <a:r>
              <a:rPr lang="en-US" sz="1800" dirty="0" smtClean="0"/>
              <a:t>Kevin Gutierrez</a:t>
            </a:r>
          </a:p>
          <a:p>
            <a:pPr lvl="3" eaLnBrk="1" hangingPunct="1">
              <a:spcBef>
                <a:spcPct val="0"/>
              </a:spcBef>
              <a:buFontTx/>
              <a:buNone/>
            </a:pPr>
            <a:r>
              <a:rPr lang="en-US" sz="1800" dirty="0" smtClean="0"/>
              <a:t>DHS DNDO Program Manager</a:t>
            </a:r>
          </a:p>
          <a:p>
            <a:pPr lvl="3" eaLnBrk="1" hangingPunct="1">
              <a:spcBef>
                <a:spcPct val="0"/>
              </a:spcBef>
              <a:buFontTx/>
              <a:buNone/>
            </a:pPr>
            <a:r>
              <a:rPr lang="en-US" sz="1800" dirty="0" smtClean="0">
                <a:hlinkClick r:id="rId13"/>
              </a:rPr>
              <a:t>kevin.gutierrez@dhs.gov</a:t>
            </a:r>
            <a:r>
              <a:rPr lang="en-US" sz="1800" dirty="0" smtClean="0"/>
              <a:t> </a:t>
            </a:r>
          </a:p>
          <a:p>
            <a:pPr lvl="3" eaLnBrk="1" hangingPunct="1">
              <a:spcBef>
                <a:spcPct val="0"/>
              </a:spcBef>
              <a:buFontTx/>
              <a:buNone/>
            </a:pPr>
            <a:r>
              <a:rPr lang="en-US" sz="1800" dirty="0" smtClean="0"/>
              <a:t>(202) 254-7610</a:t>
            </a:r>
          </a:p>
          <a:p>
            <a:pPr lvl="3" eaLnBrk="1" hangingPunct="1">
              <a:spcBef>
                <a:spcPct val="0"/>
              </a:spcBef>
              <a:buFontTx/>
              <a:buNone/>
            </a:pPr>
            <a:endParaRPr lang="en-US" sz="1800" dirty="0" smtClean="0"/>
          </a:p>
          <a:p>
            <a:pPr lvl="3" eaLnBrk="1" hangingPunct="1">
              <a:spcBef>
                <a:spcPct val="0"/>
              </a:spcBef>
              <a:buFontTx/>
              <a:buNone/>
            </a:pPr>
            <a:r>
              <a:rPr lang="en-US" sz="1800" dirty="0" smtClean="0"/>
              <a:t>DNDO SBIR Program Inquiries</a:t>
            </a:r>
          </a:p>
          <a:p>
            <a:pPr lvl="3">
              <a:spcBef>
                <a:spcPct val="0"/>
              </a:spcBef>
              <a:buNone/>
            </a:pPr>
            <a:r>
              <a:rPr lang="en-US" sz="1800" u="sng" dirty="0" smtClean="0">
                <a:hlinkClick r:id="rId14"/>
              </a:rPr>
              <a:t>dndosbir@hq.dhs.gov</a:t>
            </a:r>
            <a:endParaRPr lang="en-US" sz="1800" dirty="0" smtClean="0"/>
          </a:p>
          <a:p>
            <a:pPr lvl="3" eaLnBrk="1" hangingPunct="1">
              <a:spcBef>
                <a:spcPct val="0"/>
              </a:spcBef>
              <a:buFontTx/>
              <a:buNone/>
            </a:pPr>
            <a:endParaRPr lang="en-US" sz="2000" dirty="0" smtClean="0"/>
          </a:p>
          <a:p>
            <a:pPr lvl="1" eaLnBrk="1" hangingPunct="1">
              <a:lnSpc>
                <a:spcPct val="80000"/>
              </a:lnSpc>
            </a:pPr>
            <a:endParaRPr lang="en-US" sz="400"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DHS_GrayTypeLogo"/>
          <p:cNvPicPr>
            <a:picLocks noChangeAspect="1" noChangeArrowheads="1"/>
          </p:cNvPicPr>
          <p:nvPr/>
        </p:nvPicPr>
        <p:blipFill>
          <a:blip r:embed="rId3" cstate="print"/>
          <a:srcRect/>
          <a:stretch>
            <a:fillRect/>
          </a:stretch>
        </p:blipFill>
        <p:spPr bwMode="auto">
          <a:xfrm>
            <a:off x="609600" y="2133600"/>
            <a:ext cx="8001000" cy="23272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a:noFill/>
        </p:spPr>
        <p:txBody>
          <a:bodyPr/>
          <a:lstStyle/>
          <a:p>
            <a:fld id="{A9232953-971F-4501-99ED-A85C54372C3C}" type="slidenum">
              <a:rPr lang="en-US" smtClean="0"/>
              <a:pPr/>
              <a:t>4</a:t>
            </a:fld>
            <a:endParaRPr lang="en-US" smtClean="0"/>
          </a:p>
        </p:txBody>
      </p:sp>
      <p:sp>
        <p:nvSpPr>
          <p:cNvPr id="21507" name="Rectangle 2"/>
          <p:cNvSpPr>
            <a:spLocks noChangeArrowheads="1"/>
          </p:cNvSpPr>
          <p:nvPr/>
        </p:nvSpPr>
        <p:spPr bwMode="auto">
          <a:xfrm>
            <a:off x="204788" y="972787"/>
            <a:ext cx="8089900" cy="5072063"/>
          </a:xfrm>
          <a:prstGeom prst="rect">
            <a:avLst/>
          </a:prstGeom>
          <a:noFill/>
          <a:ln w="9525">
            <a:noFill/>
            <a:miter lim="800000"/>
            <a:headEnd/>
            <a:tailEnd/>
          </a:ln>
        </p:spPr>
        <p:txBody>
          <a:bodyPr lIns="92075" tIns="46038" rIns="92075" bIns="46038">
            <a:spAutoFit/>
          </a:bodyPr>
          <a:lstStyle/>
          <a:p>
            <a:pPr marL="692150" indent="-692150" defTabSz="292100" eaLnBrk="0" hangingPunct="0">
              <a:spcBef>
                <a:spcPct val="10000"/>
              </a:spcBef>
              <a:buClr>
                <a:srgbClr val="FF0000"/>
              </a:buClr>
              <a:buFont typeface="Wingdings" pitchFamily="2" charset="2"/>
              <a:buChar char="§"/>
            </a:pPr>
            <a:r>
              <a:rPr lang="en-US" sz="2400" dirty="0"/>
              <a:t>Organized for-profit</a:t>
            </a:r>
          </a:p>
          <a:p>
            <a:pPr marL="850900" lvl="1" defTabSz="292100" eaLnBrk="0" hangingPunct="0">
              <a:spcBef>
                <a:spcPct val="10000"/>
              </a:spcBef>
              <a:buClr>
                <a:srgbClr val="002F80"/>
              </a:buClr>
              <a:buFont typeface="Wingdings" pitchFamily="2" charset="2"/>
              <a:buChar char="ü"/>
            </a:pPr>
            <a:r>
              <a:rPr lang="en-US" sz="2000" dirty="0"/>
              <a:t> place of business located in the U.S.;</a:t>
            </a:r>
          </a:p>
          <a:p>
            <a:pPr marL="850900" lvl="1" defTabSz="292100" eaLnBrk="0" hangingPunct="0">
              <a:spcBef>
                <a:spcPct val="10000"/>
              </a:spcBef>
              <a:buClr>
                <a:srgbClr val="002F80"/>
              </a:buClr>
              <a:buFont typeface="Wingdings" pitchFamily="2" charset="2"/>
              <a:buChar char="ü"/>
            </a:pPr>
            <a:r>
              <a:rPr lang="en-US" sz="2000" dirty="0"/>
              <a:t>  operates primarily </a:t>
            </a:r>
            <a:r>
              <a:rPr lang="en-US" sz="2000" dirty="0" smtClean="0"/>
              <a:t>within </a:t>
            </a:r>
            <a:r>
              <a:rPr lang="en-US" sz="2000" dirty="0"/>
              <a:t>the U.S.; or</a:t>
            </a:r>
          </a:p>
          <a:p>
            <a:pPr marL="850900" lvl="1" defTabSz="292100" eaLnBrk="0" hangingPunct="0">
              <a:spcBef>
                <a:spcPct val="10000"/>
              </a:spcBef>
              <a:buClr>
                <a:srgbClr val="002F80"/>
              </a:buClr>
              <a:buFont typeface="Wingdings" pitchFamily="2" charset="2"/>
              <a:buChar char="ü"/>
            </a:pPr>
            <a:r>
              <a:rPr lang="en-US" sz="2000" dirty="0"/>
              <a:t>  which makes significant contribution to the U.S. economy 			through payment of taxes or use of American products, 		   		materials or labor</a:t>
            </a:r>
          </a:p>
          <a:p>
            <a:pPr marL="692150" indent="-692150" defTabSz="292100" eaLnBrk="0" hangingPunct="0">
              <a:spcBef>
                <a:spcPct val="10000"/>
              </a:spcBef>
              <a:buClr>
                <a:schemeClr val="tx1"/>
              </a:buClr>
            </a:pPr>
            <a:endParaRPr lang="en-US" sz="2000" dirty="0"/>
          </a:p>
          <a:p>
            <a:pPr marL="692150" indent="-692150" defTabSz="292100" eaLnBrk="0" hangingPunct="0">
              <a:spcBef>
                <a:spcPct val="10000"/>
              </a:spcBef>
              <a:buClr>
                <a:srgbClr val="FF0000"/>
              </a:buClr>
              <a:buFont typeface="Wingdings" pitchFamily="2" charset="2"/>
              <a:buChar char="§"/>
            </a:pPr>
            <a:r>
              <a:rPr lang="en-US" sz="2400" dirty="0">
                <a:cs typeface="Times New Roman" pitchFamily="18" charset="0"/>
              </a:rPr>
              <a:t>Is in the legal form of an individual proprietorship, partnership, limited liability company, corporation, joint venture, association, trust or cooperative</a:t>
            </a:r>
          </a:p>
          <a:p>
            <a:pPr marL="850900" lvl="1" defTabSz="292100" eaLnBrk="0" hangingPunct="0">
              <a:spcBef>
                <a:spcPct val="10000"/>
              </a:spcBef>
              <a:buClr>
                <a:srgbClr val="002F80"/>
              </a:buClr>
              <a:buFont typeface="Wingdings" pitchFamily="2" charset="2"/>
              <a:buChar char="ü"/>
            </a:pPr>
            <a:r>
              <a:rPr lang="en-US" sz="2000" dirty="0">
                <a:cs typeface="Times New Roman" pitchFamily="18" charset="0"/>
              </a:rPr>
              <a:t> except that where the form is a joint venture, there can be 			no more than 49% participation by business entities in the 			joint venture</a:t>
            </a:r>
            <a:endParaRPr lang="en-US" sz="2400" dirty="0">
              <a:cs typeface="Times New Roman" pitchFamily="18" charset="0"/>
            </a:endParaRPr>
          </a:p>
          <a:p>
            <a:pPr marL="692150" indent="-692150" defTabSz="292100" eaLnBrk="0" hangingPunct="0">
              <a:spcBef>
                <a:spcPct val="10000"/>
              </a:spcBef>
              <a:buClr>
                <a:schemeClr val="tx1"/>
              </a:buClr>
            </a:pPr>
            <a:endParaRPr lang="en-US" sz="2400" dirty="0">
              <a:cs typeface="Times New Roman" pitchFamily="18" charset="0"/>
            </a:endParaRPr>
          </a:p>
        </p:txBody>
      </p:sp>
      <p:sp>
        <p:nvSpPr>
          <p:cNvPr id="21508" name="Rectangle 3"/>
          <p:cNvSpPr>
            <a:spLocks noChangeArrowheads="1"/>
          </p:cNvSpPr>
          <p:nvPr/>
        </p:nvSpPr>
        <p:spPr bwMode="auto">
          <a:xfrm>
            <a:off x="76200" y="209300"/>
            <a:ext cx="8991600" cy="536173"/>
          </a:xfrm>
          <a:prstGeom prst="rect">
            <a:avLst/>
          </a:prstGeom>
          <a:noFill/>
          <a:ln w="9525">
            <a:noFill/>
            <a:miter lim="800000"/>
            <a:headEnd/>
            <a:tailEnd/>
          </a:ln>
        </p:spPr>
        <p:txBody>
          <a:bodyPr lIns="92075" tIns="46038" rIns="92075" bIns="46038">
            <a:spAutoFit/>
          </a:bodyPr>
          <a:lstStyle/>
          <a:p>
            <a:pPr eaLnBrk="0" hangingPunct="0">
              <a:lnSpc>
                <a:spcPct val="90000"/>
              </a:lnSpc>
            </a:pPr>
            <a:r>
              <a:rPr lang="en-US" sz="3200" dirty="0">
                <a:solidFill>
                  <a:srgbClr val="002F80"/>
                </a:solidFill>
                <a:latin typeface="Times" pitchFamily="18" charset="0"/>
              </a:rPr>
              <a:t>SBIR Program:  Small Business Concern Eligibility</a:t>
            </a:r>
            <a:endParaRPr lang="en-US" sz="3200" dirty="0"/>
          </a:p>
        </p:txBody>
      </p:sp>
      <p:sp>
        <p:nvSpPr>
          <p:cNvPr id="21509" name="Rectangle 4"/>
          <p:cNvSpPr>
            <a:spLocks noChangeArrowheads="1"/>
          </p:cNvSpPr>
          <p:nvPr/>
        </p:nvSpPr>
        <p:spPr bwMode="auto">
          <a:xfrm>
            <a:off x="746125" y="1660525"/>
            <a:ext cx="184150" cy="457200"/>
          </a:xfrm>
          <a:prstGeom prst="rect">
            <a:avLst/>
          </a:prstGeom>
          <a:noFill/>
          <a:ln w="9525">
            <a:noFill/>
            <a:miter lim="800000"/>
            <a:headEnd/>
            <a:tailEnd/>
          </a:ln>
        </p:spPr>
        <p:txBody>
          <a:bodyPr wrap="none" lIns="92075" tIns="46038" rIns="92075" bIns="46038">
            <a:spAutoFit/>
          </a:bodyPr>
          <a:lstStyle/>
          <a:p>
            <a:endParaRPr lang="en-US" sz="2400">
              <a:latin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9FBE24F6-C63B-4027-A3AC-A0309F6335AB}" type="slidenum">
              <a:rPr lang="en-US" smtClean="0"/>
              <a:pPr/>
              <a:t>5</a:t>
            </a:fld>
            <a:endParaRPr lang="en-US" smtClean="0"/>
          </a:p>
        </p:txBody>
      </p:sp>
      <p:sp>
        <p:nvSpPr>
          <p:cNvPr id="22531" name="Rectangle 2"/>
          <p:cNvSpPr>
            <a:spLocks noGrp="1" noChangeArrowheads="1"/>
          </p:cNvSpPr>
          <p:nvPr>
            <p:ph type="title"/>
          </p:nvPr>
        </p:nvSpPr>
        <p:spPr>
          <a:xfrm>
            <a:off x="95004" y="59375"/>
            <a:ext cx="9001496" cy="829767"/>
          </a:xfrm>
        </p:spPr>
        <p:txBody>
          <a:bodyPr>
            <a:noAutofit/>
          </a:bodyPr>
          <a:lstStyle/>
          <a:p>
            <a:pPr eaLnBrk="0" hangingPunct="0">
              <a:lnSpc>
                <a:spcPct val="90000"/>
              </a:lnSpc>
            </a:pPr>
            <a:r>
              <a:rPr lang="en-US" sz="3200" kern="1200" dirty="0" smtClean="0">
                <a:latin typeface="Times" pitchFamily="18" charset="0"/>
                <a:ea typeface="+mn-ea"/>
                <a:cs typeface="+mn-cs"/>
              </a:rPr>
              <a:t>SBIR Program:  Small Business Concern Eligibility</a:t>
            </a:r>
            <a:endParaRPr lang="en-US" sz="3200" kern="1200" dirty="0">
              <a:latin typeface="Times" pitchFamily="18" charset="0"/>
              <a:ea typeface="+mn-ea"/>
              <a:cs typeface="+mn-cs"/>
            </a:endParaRPr>
          </a:p>
        </p:txBody>
      </p:sp>
      <p:sp>
        <p:nvSpPr>
          <p:cNvPr id="22532" name="Rectangle 3"/>
          <p:cNvSpPr>
            <a:spLocks noGrp="1" noChangeArrowheads="1"/>
          </p:cNvSpPr>
          <p:nvPr>
            <p:ph type="body" idx="1"/>
          </p:nvPr>
        </p:nvSpPr>
        <p:spPr>
          <a:xfrm>
            <a:off x="516575" y="997528"/>
            <a:ext cx="8104909" cy="4085111"/>
          </a:xfrm>
        </p:spPr>
        <p:txBody>
          <a:bodyPr>
            <a:normAutofit lnSpcReduction="10000"/>
          </a:bodyPr>
          <a:lstStyle/>
          <a:p>
            <a:pPr eaLnBrk="1" hangingPunct="1">
              <a:lnSpc>
                <a:spcPct val="90000"/>
              </a:lnSpc>
              <a:spcBef>
                <a:spcPct val="10000"/>
              </a:spcBef>
              <a:buClr>
                <a:srgbClr val="FF0000"/>
              </a:buClr>
              <a:buFont typeface="Wingdings" pitchFamily="2" charset="2"/>
              <a:buChar char="§"/>
            </a:pPr>
            <a:r>
              <a:rPr lang="en-US" sz="2000" dirty="0" smtClean="0"/>
              <a:t>At least 51% owned and controlled by one or more individuals who are citizens of the U.S. or permanent resident aliens in the U.S.; </a:t>
            </a:r>
            <a:r>
              <a:rPr lang="en-US" sz="2000" b="1" dirty="0" smtClean="0">
                <a:solidFill>
                  <a:srgbClr val="FF0000"/>
                </a:solidFill>
              </a:rPr>
              <a:t>or</a:t>
            </a:r>
            <a:r>
              <a:rPr lang="en-US" sz="2000" dirty="0" smtClean="0">
                <a:solidFill>
                  <a:srgbClr val="A50021"/>
                </a:solidFill>
              </a:rPr>
              <a:t> </a:t>
            </a:r>
          </a:p>
          <a:p>
            <a:pPr lvl="1">
              <a:lnSpc>
                <a:spcPct val="90000"/>
              </a:lnSpc>
              <a:spcBef>
                <a:spcPct val="10000"/>
              </a:spcBef>
              <a:buClr>
                <a:srgbClr val="002F80"/>
              </a:buClr>
              <a:buFont typeface="Wingdings" pitchFamily="2" charset="2"/>
              <a:buChar char="Ø"/>
            </a:pPr>
            <a:r>
              <a:rPr lang="en-US" sz="2000" dirty="0" smtClean="0"/>
              <a:t>at least 51% owned and controlled by another business concern that is at least 51% owned and controlled by individuals who are citizens of, or permanent resident aliens in the U.S.; </a:t>
            </a:r>
            <a:r>
              <a:rPr lang="en-US" sz="2000" b="1" dirty="0" smtClean="0">
                <a:solidFill>
                  <a:srgbClr val="FF0000"/>
                </a:solidFill>
              </a:rPr>
              <a:t>or</a:t>
            </a:r>
            <a:r>
              <a:rPr lang="en-US" sz="2000" dirty="0" smtClean="0"/>
              <a:t> </a:t>
            </a:r>
          </a:p>
          <a:p>
            <a:pPr lvl="1">
              <a:lnSpc>
                <a:spcPct val="90000"/>
              </a:lnSpc>
              <a:spcBef>
                <a:spcPct val="10000"/>
              </a:spcBef>
              <a:buClr>
                <a:srgbClr val="002F80"/>
              </a:buClr>
              <a:buFont typeface="Wingdings" pitchFamily="2" charset="2"/>
              <a:buChar char="Ø"/>
            </a:pPr>
            <a:r>
              <a:rPr lang="en-US" sz="2000" dirty="0" smtClean="0"/>
              <a:t>a joint venture in which each entity to the venture meets the requirements of either of the above two conditions</a:t>
            </a:r>
          </a:p>
          <a:p>
            <a:pPr eaLnBrk="1" hangingPunct="1">
              <a:lnSpc>
                <a:spcPct val="90000"/>
              </a:lnSpc>
              <a:spcBef>
                <a:spcPct val="10000"/>
              </a:spcBef>
              <a:buClr>
                <a:srgbClr val="FF0000"/>
              </a:buClr>
              <a:buFont typeface="Wingdings" pitchFamily="2" charset="2"/>
              <a:buChar char="§"/>
            </a:pPr>
            <a:endParaRPr lang="en-US" sz="2000" dirty="0" smtClean="0"/>
          </a:p>
          <a:p>
            <a:pPr>
              <a:lnSpc>
                <a:spcPct val="90000"/>
              </a:lnSpc>
              <a:spcBef>
                <a:spcPct val="10000"/>
              </a:spcBef>
              <a:buClr>
                <a:srgbClr val="FF0000"/>
              </a:buClr>
              <a:buFont typeface="Wingdings" pitchFamily="2" charset="2"/>
              <a:buChar char="§"/>
            </a:pPr>
            <a:r>
              <a:rPr lang="en-US" sz="2000" dirty="0" smtClean="0"/>
              <a:t>Fewer than 500 employees, including affiliates</a:t>
            </a:r>
          </a:p>
          <a:p>
            <a:pPr>
              <a:lnSpc>
                <a:spcPct val="90000"/>
              </a:lnSpc>
              <a:spcBef>
                <a:spcPct val="10000"/>
              </a:spcBef>
              <a:buClr>
                <a:srgbClr val="FF0000"/>
              </a:buClr>
              <a:buFont typeface="Wingdings" pitchFamily="2" charset="2"/>
              <a:buChar char="§"/>
            </a:pPr>
            <a:endParaRPr lang="en-US" sz="2000" dirty="0" smtClean="0"/>
          </a:p>
          <a:p>
            <a:pPr>
              <a:lnSpc>
                <a:spcPct val="90000"/>
              </a:lnSpc>
              <a:spcBef>
                <a:spcPct val="10000"/>
              </a:spcBef>
              <a:buClr>
                <a:srgbClr val="FF0000"/>
              </a:buClr>
              <a:buFont typeface="Wingdings" pitchFamily="2" charset="2"/>
              <a:buChar char="§"/>
            </a:pPr>
            <a:r>
              <a:rPr lang="en-US" sz="2000" dirty="0" smtClean="0"/>
              <a:t>Principal Investigator’s primary employment must be with the small business concern at the time of award and for the duration of the project period</a:t>
            </a:r>
          </a:p>
          <a:p>
            <a:pPr eaLnBrk="1" hangingPunct="1">
              <a:lnSpc>
                <a:spcPct val="90000"/>
              </a:lnSpc>
            </a:pPr>
            <a:endParaRPr lang="en-US" dirty="0" smtClean="0"/>
          </a:p>
          <a:p>
            <a:pPr eaLnBrk="1" hangingPunct="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9CAE1EB4-3CA3-4AB7-81C9-F1EA42BE7A01}" type="slidenum">
              <a:rPr lang="en-US" smtClean="0"/>
              <a:pPr/>
              <a:t>6</a:t>
            </a:fld>
            <a:endParaRPr lang="en-US" smtClean="0"/>
          </a:p>
        </p:txBody>
      </p:sp>
      <p:sp>
        <p:nvSpPr>
          <p:cNvPr id="23555" name="Rectangle 2"/>
          <p:cNvSpPr>
            <a:spLocks noGrp="1" noChangeArrowheads="1"/>
          </p:cNvSpPr>
          <p:nvPr>
            <p:ph type="title"/>
          </p:nvPr>
        </p:nvSpPr>
        <p:spPr>
          <a:xfrm>
            <a:off x="71250" y="-11875"/>
            <a:ext cx="8050213" cy="914400"/>
          </a:xfrm>
        </p:spPr>
        <p:txBody>
          <a:bodyPr/>
          <a:lstStyle/>
          <a:p>
            <a:pPr eaLnBrk="1" hangingPunct="1"/>
            <a:r>
              <a:rPr lang="en-US" sz="3200" dirty="0" smtClean="0"/>
              <a:t>Performance of Research/R&amp;D Activities</a:t>
            </a:r>
          </a:p>
        </p:txBody>
      </p:sp>
      <p:sp>
        <p:nvSpPr>
          <p:cNvPr id="23556" name="Rectangle 3"/>
          <p:cNvSpPr>
            <a:spLocks noChangeArrowheads="1"/>
          </p:cNvSpPr>
          <p:nvPr/>
        </p:nvSpPr>
        <p:spPr bwMode="auto">
          <a:xfrm>
            <a:off x="304800" y="1168400"/>
            <a:ext cx="8534400" cy="4114800"/>
          </a:xfrm>
          <a:prstGeom prst="rect">
            <a:avLst/>
          </a:prstGeom>
          <a:noFill/>
          <a:ln w="9525">
            <a:noFill/>
            <a:miter lim="800000"/>
            <a:headEnd/>
            <a:tailEnd/>
          </a:ln>
        </p:spPr>
        <p:txBody>
          <a:bodyPr/>
          <a:lstStyle/>
          <a:p>
            <a:pPr algn="ctr" defTabSz="342900" eaLnBrk="0" hangingPunct="0"/>
            <a:r>
              <a:rPr lang="en-US" sz="3000" dirty="0">
                <a:solidFill>
                  <a:srgbClr val="FF0000"/>
                </a:solidFill>
              </a:rPr>
              <a:t>“All </a:t>
            </a:r>
            <a:r>
              <a:rPr lang="en-US" sz="3000" dirty="0" smtClean="0">
                <a:solidFill>
                  <a:srgbClr val="FF0000"/>
                </a:solidFill>
              </a:rPr>
              <a:t>R/R&amp;D </a:t>
            </a:r>
            <a:r>
              <a:rPr lang="en-US" sz="3000" dirty="0">
                <a:solidFill>
                  <a:srgbClr val="FF0000"/>
                </a:solidFill>
              </a:rPr>
              <a:t>must be performed in its entirety in the U.S.”</a:t>
            </a:r>
          </a:p>
          <a:p>
            <a:pPr algn="ctr" defTabSz="342900" eaLnBrk="0" hangingPunct="0"/>
            <a:endParaRPr lang="en-US" dirty="0">
              <a:solidFill>
                <a:schemeClr val="accent1"/>
              </a:solidFill>
            </a:endParaRPr>
          </a:p>
          <a:p>
            <a:pPr defTabSz="342900" eaLnBrk="0" hangingPunct="0">
              <a:spcAft>
                <a:spcPct val="25000"/>
              </a:spcAft>
              <a:buClr>
                <a:srgbClr val="FF0000"/>
              </a:buClr>
              <a:buFont typeface="Wingdings" pitchFamily="2" charset="2"/>
              <a:buChar char="§"/>
            </a:pPr>
            <a:r>
              <a:rPr lang="en-US" sz="2400" dirty="0"/>
              <a:t>  Rare cases to conduct testing of specific patient 	populations outside U.S. is allowable</a:t>
            </a:r>
          </a:p>
          <a:p>
            <a:pPr defTabSz="342900" eaLnBrk="0" hangingPunct="0">
              <a:lnSpc>
                <a:spcPct val="125000"/>
              </a:lnSpc>
              <a:spcAft>
                <a:spcPct val="25000"/>
              </a:spcAft>
              <a:buClr>
                <a:srgbClr val="FF0000"/>
              </a:buClr>
              <a:buFont typeface="Wingdings" pitchFamily="2" charset="2"/>
              <a:buChar char="§"/>
            </a:pPr>
            <a:r>
              <a:rPr lang="en-US" sz="2400" dirty="0"/>
              <a:t>  Travel to scientific meeting in foreign country is allowable</a:t>
            </a:r>
          </a:p>
          <a:p>
            <a:pPr defTabSz="342900" eaLnBrk="0" hangingPunct="0">
              <a:spcAft>
                <a:spcPct val="25000"/>
              </a:spcAft>
              <a:buClr>
                <a:srgbClr val="FF0000"/>
              </a:buClr>
              <a:buFont typeface="Wingdings" pitchFamily="2" charset="2"/>
              <a:buChar char="§"/>
            </a:pPr>
            <a:r>
              <a:rPr lang="en-US" sz="2400" dirty="0"/>
              <a:t>  Foreign consultants/collaborators allowable, but must 	perform consulting in U.S.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2" y="-133087"/>
            <a:ext cx="8729330" cy="728496"/>
          </a:xfrm>
        </p:spPr>
        <p:txBody>
          <a:bodyPr/>
          <a:lstStyle/>
          <a:p>
            <a:r>
              <a:rPr lang="en-US" sz="2800" dirty="0" smtClean="0"/>
              <a:t>If you thought you knew the SBIR Program, stay tuned…</a:t>
            </a:r>
            <a:endParaRPr lang="en-US" sz="2800" dirty="0"/>
          </a:p>
        </p:txBody>
      </p:sp>
      <p:sp>
        <p:nvSpPr>
          <p:cNvPr id="3" name="Content Placeholder 2"/>
          <p:cNvSpPr>
            <a:spLocks noGrp="1"/>
          </p:cNvSpPr>
          <p:nvPr>
            <p:ph idx="1"/>
          </p:nvPr>
        </p:nvSpPr>
        <p:spPr>
          <a:xfrm>
            <a:off x="85060" y="467416"/>
            <a:ext cx="9016408" cy="1372014"/>
          </a:xfrm>
        </p:spPr>
        <p:txBody>
          <a:bodyPr/>
          <a:lstStyle/>
          <a:p>
            <a:pPr>
              <a:buClr>
                <a:srgbClr val="FF0000"/>
              </a:buClr>
              <a:buFont typeface="Wingdings" pitchFamily="2" charset="2"/>
              <a:buChar char="§"/>
            </a:pPr>
            <a:r>
              <a:rPr lang="en-US" sz="1800" dirty="0" smtClean="0"/>
              <a:t>After a long series of temporary extensions, </a:t>
            </a:r>
          </a:p>
          <a:p>
            <a:pPr lvl="1">
              <a:buClr>
                <a:srgbClr val="002F80"/>
              </a:buClr>
              <a:buFont typeface="Wingdings" pitchFamily="2" charset="2"/>
              <a:buChar char="Ø"/>
            </a:pPr>
            <a:r>
              <a:rPr lang="en-US" sz="1800" dirty="0" smtClean="0"/>
              <a:t>Congress voted to reauthorize the program</a:t>
            </a:r>
          </a:p>
          <a:p>
            <a:pPr lvl="1">
              <a:buClr>
                <a:srgbClr val="002F80"/>
              </a:buClr>
              <a:buFont typeface="Wingdings" pitchFamily="2" charset="2"/>
              <a:buChar char="Ø"/>
            </a:pPr>
            <a:r>
              <a:rPr lang="en-US" sz="1800" dirty="0" smtClean="0"/>
              <a:t>The President signed the bill into law (</a:t>
            </a:r>
            <a:r>
              <a:rPr lang="en-US" sz="1800" i="1" dirty="0" smtClean="0"/>
              <a:t>Public Law 112-81</a:t>
            </a:r>
            <a:r>
              <a:rPr lang="en-US" sz="1800" dirty="0" smtClean="0"/>
              <a:t>), December 31, 2011</a:t>
            </a:r>
          </a:p>
          <a:p>
            <a:pPr>
              <a:buClr>
                <a:srgbClr val="FF0000"/>
              </a:buClr>
              <a:buFont typeface="Wingdings" pitchFamily="2" charset="2"/>
              <a:buChar char="§"/>
            </a:pPr>
            <a:r>
              <a:rPr lang="en-US" sz="1800" dirty="0" smtClean="0"/>
              <a:t>The Reauthorization of 2011 will be bringing many changes via a two-tracked approach; public comment after SBA publishes the drafts</a:t>
            </a:r>
          </a:p>
        </p:txBody>
      </p:sp>
      <p:sp>
        <p:nvSpPr>
          <p:cNvPr id="4" name="Slide Number Placeholder 3"/>
          <p:cNvSpPr>
            <a:spLocks noGrp="1"/>
          </p:cNvSpPr>
          <p:nvPr>
            <p:ph type="sldNum" sz="quarter" idx="10"/>
          </p:nvPr>
        </p:nvSpPr>
        <p:spPr/>
        <p:txBody>
          <a:bodyPr/>
          <a:lstStyle/>
          <a:p>
            <a:fld id="{AFD9FB3B-8BA7-413D-8E54-B2509E31FD85}" type="slidenum">
              <a:rPr lang="en-US" smtClean="0"/>
              <a:pPr/>
              <a:t>7</a:t>
            </a:fld>
            <a:endParaRPr lang="en-US"/>
          </a:p>
        </p:txBody>
      </p:sp>
      <p:sp>
        <p:nvSpPr>
          <p:cNvPr id="5" name="Content Placeholder 3"/>
          <p:cNvSpPr txBox="1">
            <a:spLocks/>
          </p:cNvSpPr>
          <p:nvPr/>
        </p:nvSpPr>
        <p:spPr bwMode="auto">
          <a:xfrm>
            <a:off x="405451" y="2086324"/>
            <a:ext cx="4076700" cy="2377936"/>
          </a:xfrm>
          <a:prstGeom prst="rect">
            <a:avLst/>
          </a:prstGeom>
          <a:solidFill>
            <a:schemeClr val="accent5"/>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600" b="1" i="0" u="sng" strike="noStrike" kern="0" cap="none" spc="0" normalizeH="0" baseline="0" noProof="0" dirty="0" smtClean="0">
                <a:ln>
                  <a:noFill/>
                </a:ln>
                <a:solidFill>
                  <a:srgbClr val="FF0000"/>
                </a:solidFill>
                <a:effectLst/>
                <a:uLnTx/>
                <a:uFillTx/>
                <a:latin typeface="+mn-lt"/>
                <a:ea typeface="+mn-ea"/>
                <a:cs typeface="+mn-cs"/>
              </a:rPr>
              <a:t>Size and Eligibility Changes</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Permits participation by companies majority owned by venture capital, hedge funds, </a:t>
            </a:r>
            <a:r>
              <a:rPr lang="en-US" sz="1600" kern="0" dirty="0" smtClean="0">
                <a:latin typeface="+mn-lt"/>
              </a:rPr>
              <a:t>and </a:t>
            </a:r>
            <a:r>
              <a:rPr lang="en-US" sz="1600" kern="0" smtClean="0">
                <a:latin typeface="+mn-lt"/>
              </a:rPr>
              <a:t>private equity </a:t>
            </a:r>
            <a:r>
              <a:rPr kumimoji="0" lang="en-US" sz="1600" b="0" i="0" u="none" strike="noStrike" kern="0" cap="none" spc="0" normalizeH="0" baseline="0" noProof="0" smtClean="0">
                <a:ln>
                  <a:noFill/>
                </a:ln>
                <a:solidFill>
                  <a:schemeClr val="tx1"/>
                </a:solidFill>
                <a:effectLst/>
                <a:uLnTx/>
                <a:uFillTx/>
                <a:latin typeface="+mn-lt"/>
                <a:ea typeface="+mn-ea"/>
                <a:cs typeface="+mn-cs"/>
              </a:rPr>
              <a:t>companies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Modifies SBA affiliation rules for SBIR program</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Restricts participation by foreign owned companies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Content Placeholder 4"/>
          <p:cNvSpPr txBox="1">
            <a:spLocks/>
          </p:cNvSpPr>
          <p:nvPr/>
        </p:nvSpPr>
        <p:spPr>
          <a:xfrm>
            <a:off x="4634551" y="2086324"/>
            <a:ext cx="4076700" cy="3972819"/>
          </a:xfrm>
          <a:prstGeom prst="rect">
            <a:avLst/>
          </a:prstGeom>
          <a:solidFill>
            <a:schemeClr val="accent5"/>
          </a:solidFill>
        </p:spPr>
        <p:txBody>
          <a:bodyPr/>
          <a:lstStyle/>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1600" b="1" i="0" u="sng" strike="noStrike" kern="0" cap="none" spc="0" normalizeH="0" baseline="0" noProof="0" dirty="0" smtClean="0">
                <a:ln>
                  <a:noFill/>
                </a:ln>
                <a:solidFill>
                  <a:srgbClr val="FF0000"/>
                </a:solidFill>
                <a:effectLst/>
                <a:uLnTx/>
                <a:uFillTx/>
                <a:latin typeface="+mn-lt"/>
                <a:ea typeface="+mn-ea"/>
                <a:cs typeface="+mn-cs"/>
              </a:rPr>
              <a:t>Programmatic Changes</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Reauthorizes program through 2017 and increases set aside</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Increases reporting requirements for agencies</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Extends requirements for tracking of commercialization results</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Increases fraud, waste, and abuse monitoring</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Modifies policies on awards sizes, timelines, phase structures</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Provides for use of 3% of set aside for administrative funding</a:t>
            </a:r>
          </a:p>
          <a:p>
            <a:pPr marL="342900" marR="0" lvl="0" indent="-342900" algn="l" defTabSz="914400" rtl="0" eaLnBrk="1" fontAlgn="base" latinLnBrk="0" hangingPunct="1">
              <a:lnSpc>
                <a:spcPct val="100000"/>
              </a:lnSpc>
              <a:spcBef>
                <a:spcPct val="20000"/>
              </a:spcBef>
              <a:spcAft>
                <a:spcPct val="0"/>
              </a:spcAft>
              <a:buClr>
                <a:srgbClr val="002F80"/>
              </a:buClr>
              <a:buSzTx/>
              <a:buFont typeface="Wingdings" pitchFamily="2" charset="2"/>
              <a:buChar char="v"/>
              <a:tabLst/>
              <a:defRPr/>
            </a:pPr>
            <a:r>
              <a:rPr kumimoji="0" lang="en-US" sz="1600" b="0" i="0" u="none" strike="noStrike" kern="0" cap="none" spc="0" normalizeH="0" baseline="0" noProof="0" dirty="0" smtClean="0">
                <a:ln>
                  <a:noFill/>
                </a:ln>
                <a:solidFill>
                  <a:schemeClr val="tx1"/>
                </a:solidFill>
                <a:effectLst/>
                <a:uLnTx/>
                <a:uFillTx/>
                <a:latin typeface="+mn-lt"/>
                <a:ea typeface="+mn-ea"/>
                <a:cs typeface="+mn-cs"/>
              </a:rPr>
              <a:t>Provides for periodic studies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1" name="TextBox 10"/>
          <p:cNvSpPr txBox="1"/>
          <p:nvPr/>
        </p:nvSpPr>
        <p:spPr>
          <a:xfrm flipH="1">
            <a:off x="1562893" y="4957962"/>
            <a:ext cx="1761816" cy="646331"/>
          </a:xfrm>
          <a:prstGeom prst="rect">
            <a:avLst/>
          </a:prstGeom>
          <a:noFill/>
        </p:spPr>
        <p:txBody>
          <a:bodyPr wrap="square" rtlCol="0">
            <a:spAutoFit/>
          </a:bodyPr>
          <a:lstStyle/>
          <a:p>
            <a:pPr algn="ctr"/>
            <a:r>
              <a:rPr lang="en-US" dirty="0" smtClean="0">
                <a:latin typeface="Calibri" pitchFamily="34" charset="0"/>
              </a:rPr>
              <a:t>Modify SBA </a:t>
            </a:r>
          </a:p>
          <a:p>
            <a:pPr algn="ctr"/>
            <a:r>
              <a:rPr lang="en-US" dirty="0" smtClean="0">
                <a:latin typeface="Calibri" pitchFamily="34" charset="0"/>
              </a:rPr>
              <a:t>Size Regulations</a:t>
            </a:r>
            <a:endParaRPr lang="en-US" dirty="0"/>
          </a:p>
        </p:txBody>
      </p:sp>
      <p:sp>
        <p:nvSpPr>
          <p:cNvPr id="12" name="TextBox 7"/>
          <p:cNvSpPr txBox="1">
            <a:spLocks noChangeArrowheads="1"/>
          </p:cNvSpPr>
          <p:nvPr/>
        </p:nvSpPr>
        <p:spPr bwMode="auto">
          <a:xfrm>
            <a:off x="5168394" y="6469865"/>
            <a:ext cx="3009014" cy="369332"/>
          </a:xfrm>
          <a:prstGeom prst="rect">
            <a:avLst/>
          </a:prstGeom>
          <a:noFill/>
          <a:ln w="9525">
            <a:noFill/>
            <a:miter lim="800000"/>
            <a:headEnd/>
            <a:tailEnd/>
          </a:ln>
        </p:spPr>
        <p:txBody>
          <a:bodyPr wrap="square">
            <a:spAutoFit/>
          </a:bodyPr>
          <a:lstStyle/>
          <a:p>
            <a:pPr algn="ctr"/>
            <a:r>
              <a:rPr lang="en-US" dirty="0" smtClean="0">
                <a:latin typeface="Calibri" pitchFamily="34" charset="0"/>
              </a:rPr>
              <a:t>Modify </a:t>
            </a:r>
            <a:r>
              <a:rPr lang="en-US" dirty="0">
                <a:latin typeface="Calibri" pitchFamily="34" charset="0"/>
              </a:rPr>
              <a:t>SBIR Policy Directive</a:t>
            </a:r>
          </a:p>
        </p:txBody>
      </p:sp>
      <p:sp>
        <p:nvSpPr>
          <p:cNvPr id="13" name="Down Arrow 12"/>
          <p:cNvSpPr/>
          <p:nvPr/>
        </p:nvSpPr>
        <p:spPr>
          <a:xfrm>
            <a:off x="6101401" y="6059091"/>
            <a:ext cx="1143000" cy="460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872301" y="4477693"/>
            <a:ext cx="1143000" cy="460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211285"/>
          <a:ext cx="4883934" cy="3776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nvGraphicFramePr>
        <p:xfrm>
          <a:off x="4575175" y="872016"/>
          <a:ext cx="4343194" cy="5543264"/>
        </p:xfrm>
        <a:graphic>
          <a:graphicData uri="http://schemas.openxmlformats.org/drawingml/2006/table">
            <a:tbl>
              <a:tblPr firstRow="1" bandRow="1">
                <a:tableStyleId>{5C22544A-7EE6-4342-B048-85BDC9FD1C3A}</a:tableStyleId>
              </a:tblPr>
              <a:tblGrid>
                <a:gridCol w="3259601"/>
                <a:gridCol w="1083593"/>
              </a:tblGrid>
              <a:tr h="296878">
                <a:tc gridSpan="2">
                  <a:txBody>
                    <a:bodyPr/>
                    <a:lstStyle/>
                    <a:p>
                      <a:pPr algn="ctr"/>
                      <a:r>
                        <a:rPr lang="en-US" sz="1200" b="1" dirty="0" smtClean="0">
                          <a:solidFill>
                            <a:schemeClr val="tx1"/>
                          </a:solidFill>
                        </a:rPr>
                        <a:t>Agencies</a:t>
                      </a:r>
                      <a:r>
                        <a:rPr lang="en-US" sz="1200" b="1" baseline="0" dirty="0" smtClean="0">
                          <a:solidFill>
                            <a:schemeClr val="tx1"/>
                          </a:solidFill>
                        </a:rPr>
                        <a:t> with SBIR and STTR Programs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15000"/>
                      </a:schemeClr>
                    </a:solidFill>
                  </a:tcPr>
                </a:tc>
                <a:tc hMerge="1">
                  <a:txBody>
                    <a:bodyPr/>
                    <a:lstStyle/>
                    <a:p>
                      <a:pPr algn="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Department of Defense (DOD)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$ 1.2</a:t>
                      </a:r>
                      <a:r>
                        <a:rPr lang="en-US" sz="1200" b="0" baseline="0" dirty="0" smtClean="0">
                          <a:solidFill>
                            <a:schemeClr val="tx1"/>
                          </a:solidFill>
                        </a:rPr>
                        <a:t> </a:t>
                      </a:r>
                      <a:r>
                        <a:rPr lang="en-US" sz="1200" b="0" dirty="0" smtClean="0">
                          <a:solidFill>
                            <a:schemeClr val="tx1"/>
                          </a:solidFill>
                        </a:rPr>
                        <a:t>B</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477144">
                <a:tc>
                  <a:txBody>
                    <a:bodyPr/>
                    <a:lstStyle/>
                    <a:p>
                      <a:r>
                        <a:rPr lang="en-US" sz="1200" b="0" dirty="0" smtClean="0">
                          <a:solidFill>
                            <a:schemeClr val="tx1"/>
                          </a:solidFill>
                        </a:rPr>
                        <a:t>Department</a:t>
                      </a:r>
                      <a:r>
                        <a:rPr lang="en-US" sz="1200" b="0" baseline="0" dirty="0" smtClean="0">
                          <a:solidFill>
                            <a:schemeClr val="tx1"/>
                          </a:solidFill>
                        </a:rPr>
                        <a:t> of Health and Human Services:  </a:t>
                      </a:r>
                      <a:r>
                        <a:rPr lang="en-US" sz="1200" b="0" dirty="0" smtClean="0">
                          <a:solidFill>
                            <a:schemeClr val="tx1"/>
                          </a:solidFill>
                        </a:rPr>
                        <a:t>National</a:t>
                      </a:r>
                      <a:r>
                        <a:rPr lang="en-US" sz="1200" b="0" baseline="0" dirty="0" smtClean="0">
                          <a:solidFill>
                            <a:schemeClr val="tx1"/>
                          </a:solidFill>
                        </a:rPr>
                        <a:t> Institutes of Health (NIH)</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$682.0</a:t>
                      </a:r>
                      <a:r>
                        <a:rPr lang="en-US" sz="1200" b="0" baseline="0" dirty="0" smtClean="0">
                          <a:solidFill>
                            <a:schemeClr val="tx1"/>
                          </a:solidFill>
                        </a:rPr>
                        <a:t>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477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National Aeronautics</a:t>
                      </a:r>
                      <a:r>
                        <a:rPr lang="en-US" sz="1200" b="0" baseline="0" dirty="0" smtClean="0">
                          <a:solidFill>
                            <a:schemeClr val="tx1"/>
                          </a:solidFill>
                        </a:rPr>
                        <a:t> and Space Administration (</a:t>
                      </a:r>
                      <a:r>
                        <a:rPr lang="en-US" sz="1200" b="0" dirty="0" smtClean="0">
                          <a:solidFill>
                            <a:schemeClr val="tx1"/>
                          </a:solidFill>
                        </a:rPr>
                        <a:t>NASA)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$203.7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Department</a:t>
                      </a:r>
                      <a:r>
                        <a:rPr lang="en-US" sz="1200" b="0" baseline="0" dirty="0" smtClean="0">
                          <a:solidFill>
                            <a:schemeClr val="tx1"/>
                          </a:solidFill>
                        </a:rPr>
                        <a:t> of Energy (</a:t>
                      </a:r>
                      <a:r>
                        <a:rPr lang="en-US" sz="1200" b="0" dirty="0" smtClean="0">
                          <a:solidFill>
                            <a:schemeClr val="tx1"/>
                          </a:solidFill>
                        </a:rPr>
                        <a:t>DOE)</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$164.2</a:t>
                      </a:r>
                      <a:r>
                        <a:rPr lang="en-US" sz="1200" b="0" baseline="0" dirty="0" smtClean="0">
                          <a:solidFill>
                            <a:schemeClr val="tx1"/>
                          </a:solidFill>
                        </a:rPr>
                        <a:t> </a:t>
                      </a:r>
                      <a:r>
                        <a:rPr lang="en-US" sz="1200" b="0" dirty="0" smtClean="0">
                          <a:solidFill>
                            <a:schemeClr val="tx1"/>
                          </a:solidFill>
                        </a:rPr>
                        <a:t>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National Science</a:t>
                      </a:r>
                      <a:r>
                        <a:rPr lang="en-US" sz="1200" b="0" baseline="0" dirty="0" smtClean="0">
                          <a:solidFill>
                            <a:schemeClr val="tx1"/>
                          </a:solidFill>
                        </a:rPr>
                        <a:t> Foundation (NSF)</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$ 124.2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283625">
                <a:tc gridSpan="2">
                  <a:txBody>
                    <a:bodyPr/>
                    <a:lstStyle/>
                    <a:p>
                      <a:pPr algn="ctr"/>
                      <a:r>
                        <a:rPr lang="en-US" sz="1200" b="1" dirty="0" smtClean="0">
                          <a:solidFill>
                            <a:schemeClr val="tx1"/>
                          </a:solidFill>
                        </a:rPr>
                        <a:t>Agencies with SBIR Programs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15000"/>
                      </a:schemeClr>
                    </a:solidFill>
                  </a:tcPr>
                </a:tc>
                <a:tc hMerge="1">
                  <a:txBody>
                    <a:bodyPr/>
                    <a:lstStyle/>
                    <a:p>
                      <a:pPr algn="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U.S. Department</a:t>
                      </a:r>
                      <a:r>
                        <a:rPr lang="en-US" sz="1200" b="0" baseline="0" dirty="0" smtClean="0">
                          <a:solidFill>
                            <a:schemeClr val="tx1"/>
                          </a:solidFill>
                        </a:rPr>
                        <a:t> of Agriculture (USDA)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$19.5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Department of Homeland Security (DHS)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$16.5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390926">
                <a:tc>
                  <a:txBody>
                    <a:bodyPr/>
                    <a:lstStyle/>
                    <a:p>
                      <a:r>
                        <a:rPr lang="en-US" sz="1200" b="0" dirty="0" smtClean="0">
                          <a:solidFill>
                            <a:schemeClr val="tx1"/>
                          </a:solidFill>
                        </a:rPr>
                        <a:t>Department of Education (ED)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$11.3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425699">
                <a:tc>
                  <a:txBody>
                    <a:bodyPr/>
                    <a:lstStyle/>
                    <a:p>
                      <a:r>
                        <a:rPr lang="en-US" sz="1200" b="0" dirty="0" smtClean="0">
                          <a:solidFill>
                            <a:schemeClr val="tx1"/>
                          </a:solidFill>
                        </a:rPr>
                        <a:t>Department</a:t>
                      </a:r>
                      <a:r>
                        <a:rPr lang="en-US" sz="1200" b="0" baseline="0" dirty="0" smtClean="0">
                          <a:solidFill>
                            <a:schemeClr val="tx1"/>
                          </a:solidFill>
                        </a:rPr>
                        <a:t> of Transportation (DOT)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$9.6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r h="858860">
                <a:tc>
                  <a:txBody>
                    <a:bodyPr/>
                    <a:lstStyle/>
                    <a:p>
                      <a:r>
                        <a:rPr lang="en-US" sz="1200" b="0" dirty="0" smtClean="0">
                          <a:solidFill>
                            <a:schemeClr val="tx1"/>
                          </a:solidFill>
                        </a:rPr>
                        <a:t>Department of Commerce:  National Oceanic and Atmospheric Administration (NOAA) and National Institute</a:t>
                      </a:r>
                      <a:r>
                        <a:rPr lang="en-US" sz="1200" b="0" baseline="0" dirty="0" smtClean="0">
                          <a:solidFill>
                            <a:schemeClr val="tx1"/>
                          </a:solidFill>
                        </a:rPr>
                        <a:t> of Standards and Technology (</a:t>
                      </a:r>
                      <a:r>
                        <a:rPr lang="en-US" sz="1200" b="0" dirty="0" smtClean="0">
                          <a:solidFill>
                            <a:schemeClr val="tx1"/>
                          </a:solidFill>
                        </a:rPr>
                        <a:t>NIST)</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$6.8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8358">
                <a:tc>
                  <a:txBody>
                    <a:bodyPr/>
                    <a:lstStyle/>
                    <a:p>
                      <a:r>
                        <a:rPr lang="en-US" sz="1200" b="0" dirty="0" smtClean="0">
                          <a:solidFill>
                            <a:schemeClr val="tx1"/>
                          </a:solidFill>
                        </a:rPr>
                        <a:t>Environmental Protection</a:t>
                      </a:r>
                      <a:r>
                        <a:rPr lang="en-US" sz="1200" b="0" baseline="0" dirty="0" smtClean="0">
                          <a:solidFill>
                            <a:schemeClr val="tx1"/>
                          </a:solidFill>
                        </a:rPr>
                        <a:t> Agency (EPA)</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c>
                  <a:txBody>
                    <a:bodyPr/>
                    <a:lstStyle/>
                    <a:p>
                      <a:pPr algn="r"/>
                      <a:r>
                        <a:rPr lang="en-US" sz="1200" b="0" dirty="0" smtClean="0">
                          <a:solidFill>
                            <a:schemeClr val="tx1"/>
                          </a:solidFill>
                        </a:rPr>
                        <a:t>$5.0 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15000"/>
                      </a:schemeClr>
                    </a:solidFill>
                  </a:tcPr>
                </a:tc>
              </a:tr>
            </a:tbl>
          </a:graphicData>
        </a:graphic>
      </p:graphicFrame>
      <p:sp>
        <p:nvSpPr>
          <p:cNvPr id="2" name="Title 1"/>
          <p:cNvSpPr>
            <a:spLocks noGrp="1"/>
          </p:cNvSpPr>
          <p:nvPr>
            <p:ph type="title"/>
          </p:nvPr>
        </p:nvSpPr>
        <p:spPr>
          <a:xfrm>
            <a:off x="819603" y="-130625"/>
            <a:ext cx="7511143" cy="792162"/>
          </a:xfrm>
        </p:spPr>
        <p:txBody>
          <a:bodyPr/>
          <a:lstStyle/>
          <a:p>
            <a:r>
              <a:rPr lang="en-US" sz="3600" dirty="0" smtClean="0"/>
              <a:t>SBIR/STTR Budgets by Agency, 2011</a:t>
            </a:r>
            <a:endParaRPr lang="en-US" sz="3600" dirty="0"/>
          </a:p>
        </p:txBody>
      </p:sp>
      <p:sp>
        <p:nvSpPr>
          <p:cNvPr id="8" name="TextBox 7"/>
          <p:cNvSpPr txBox="1"/>
          <p:nvPr/>
        </p:nvSpPr>
        <p:spPr>
          <a:xfrm>
            <a:off x="1292490" y="4809487"/>
            <a:ext cx="2339102" cy="646331"/>
          </a:xfrm>
          <a:prstGeom prst="rect">
            <a:avLst/>
          </a:prstGeom>
          <a:solidFill>
            <a:schemeClr val="accent5"/>
          </a:solidFill>
        </p:spPr>
        <p:txBody>
          <a:bodyPr wrap="none" rtlCol="0">
            <a:spAutoFit/>
          </a:bodyPr>
          <a:lstStyle/>
          <a:p>
            <a:r>
              <a:rPr lang="en-US" b="1" dirty="0" smtClean="0"/>
              <a:t>~ $2.4B in FY11</a:t>
            </a:r>
          </a:p>
          <a:p>
            <a:r>
              <a:rPr lang="en-US" b="1" dirty="0" smtClean="0"/>
              <a:t>across all agencies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5113" y="60888"/>
            <a:ext cx="8686800" cy="792162"/>
          </a:xfrm>
        </p:spPr>
        <p:txBody>
          <a:bodyPr/>
          <a:lstStyle/>
          <a:p>
            <a:pPr eaLnBrk="1" hangingPunct="1"/>
            <a:r>
              <a:rPr lang="en-US" sz="3200" dirty="0" smtClean="0"/>
              <a:t>You might be interested in the SBIR Program if ….</a:t>
            </a:r>
          </a:p>
        </p:txBody>
      </p:sp>
      <p:sp>
        <p:nvSpPr>
          <p:cNvPr id="18435" name="Slide Number Placeholder 4"/>
          <p:cNvSpPr>
            <a:spLocks noGrp="1"/>
          </p:cNvSpPr>
          <p:nvPr>
            <p:ph type="sldNum" sz="quarter" idx="10"/>
          </p:nvPr>
        </p:nvSpPr>
        <p:spPr>
          <a:noFill/>
        </p:spPr>
        <p:txBody>
          <a:bodyPr/>
          <a:lstStyle/>
          <a:p>
            <a:fld id="{1FC49715-BA54-4516-A9CB-E5E77C206F0B}" type="slidenum">
              <a:rPr lang="en-US" smtClean="0">
                <a:latin typeface="Arial" pitchFamily="34" charset="0"/>
              </a:rPr>
              <a:pPr/>
              <a:t>9</a:t>
            </a:fld>
            <a:endParaRPr lang="en-US" smtClean="0">
              <a:latin typeface="Arial" pitchFamily="34" charset="0"/>
            </a:endParaRPr>
          </a:p>
        </p:txBody>
      </p:sp>
      <p:sp>
        <p:nvSpPr>
          <p:cNvPr id="7" name="Rectangle 7"/>
          <p:cNvSpPr>
            <a:spLocks noChangeArrowheads="1"/>
          </p:cNvSpPr>
          <p:nvPr/>
        </p:nvSpPr>
        <p:spPr bwMode="auto">
          <a:xfrm>
            <a:off x="5676405" y="5226814"/>
            <a:ext cx="3645725" cy="831850"/>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2400" b="1" dirty="0">
                <a:solidFill>
                  <a:schemeClr val="tx2">
                    <a:lumMod val="50000"/>
                    <a:lumOff val="50000"/>
                  </a:schemeClr>
                </a:solidFill>
                <a:effectLst>
                  <a:outerShdw blurRad="38100" dist="38100" dir="2700000" algn="tl">
                    <a:srgbClr val="C0C0C0"/>
                  </a:outerShdw>
                </a:effectLst>
                <a:latin typeface="Arial" charset="0"/>
              </a:rPr>
              <a:t>~ </a:t>
            </a:r>
            <a:r>
              <a:rPr lang="en-US" sz="2400" b="1" dirty="0" smtClean="0">
                <a:solidFill>
                  <a:schemeClr val="tx2">
                    <a:lumMod val="50000"/>
                    <a:lumOff val="50000"/>
                  </a:schemeClr>
                </a:solidFill>
                <a:effectLst>
                  <a:outerShdw blurRad="38100" dist="38100" dir="2700000" algn="tl">
                    <a:srgbClr val="C0C0C0"/>
                  </a:outerShdw>
                </a:effectLst>
                <a:latin typeface="Arial" charset="0"/>
              </a:rPr>
              <a:t>$2.4</a:t>
            </a:r>
            <a:r>
              <a:rPr lang="en-US" sz="2400" b="1" baseline="30000" dirty="0" smtClean="0">
                <a:solidFill>
                  <a:schemeClr val="tx2">
                    <a:lumMod val="50000"/>
                    <a:lumOff val="50000"/>
                  </a:schemeClr>
                </a:solidFill>
                <a:effectLst>
                  <a:outerShdw blurRad="38100" dist="38100" dir="2700000" algn="tl">
                    <a:srgbClr val="C0C0C0"/>
                  </a:outerShdw>
                </a:effectLst>
                <a:latin typeface="Arial" charset="0"/>
              </a:rPr>
              <a:t> </a:t>
            </a:r>
            <a:r>
              <a:rPr lang="en-US" sz="2400" b="1" dirty="0">
                <a:solidFill>
                  <a:schemeClr val="tx2">
                    <a:lumMod val="50000"/>
                    <a:lumOff val="50000"/>
                  </a:schemeClr>
                </a:solidFill>
                <a:latin typeface="Arial" charset="0"/>
              </a:rPr>
              <a:t>B in </a:t>
            </a:r>
            <a:r>
              <a:rPr lang="en-US" sz="2400" b="1" dirty="0" smtClean="0">
                <a:solidFill>
                  <a:schemeClr val="tx2">
                    <a:lumMod val="50000"/>
                    <a:lumOff val="50000"/>
                  </a:schemeClr>
                </a:solidFill>
                <a:latin typeface="Arial" charset="0"/>
              </a:rPr>
              <a:t>FY2011</a:t>
            </a:r>
            <a:endParaRPr lang="en-US" sz="2400" b="1" dirty="0">
              <a:solidFill>
                <a:schemeClr val="tx2">
                  <a:lumMod val="50000"/>
                  <a:lumOff val="50000"/>
                </a:schemeClr>
              </a:solidFill>
              <a:latin typeface="Arial" charset="0"/>
            </a:endParaRPr>
          </a:p>
          <a:p>
            <a:pPr algn="ctr" eaLnBrk="0" hangingPunct="0">
              <a:defRPr/>
            </a:pPr>
            <a:r>
              <a:rPr lang="en-US" sz="2400" b="1" dirty="0">
                <a:solidFill>
                  <a:schemeClr val="tx2">
                    <a:lumMod val="50000"/>
                    <a:lumOff val="50000"/>
                  </a:schemeClr>
                </a:solidFill>
                <a:latin typeface="Arial" charset="0"/>
              </a:rPr>
              <a:t>across 11 agencies</a:t>
            </a:r>
          </a:p>
        </p:txBody>
      </p:sp>
      <p:sp>
        <p:nvSpPr>
          <p:cNvPr id="18438" name="TextBox 7"/>
          <p:cNvSpPr txBox="1">
            <a:spLocks noChangeArrowheads="1"/>
          </p:cNvSpPr>
          <p:nvPr/>
        </p:nvSpPr>
        <p:spPr bwMode="auto">
          <a:xfrm>
            <a:off x="142504" y="961653"/>
            <a:ext cx="5859462" cy="3416320"/>
          </a:xfrm>
          <a:prstGeom prst="rect">
            <a:avLst/>
          </a:prstGeom>
          <a:noFill/>
          <a:ln w="9525">
            <a:noFill/>
            <a:miter lim="800000"/>
            <a:headEnd/>
            <a:tailEnd/>
          </a:ln>
        </p:spPr>
        <p:txBody>
          <a:bodyPr wrap="square">
            <a:spAutoFit/>
          </a:bodyPr>
          <a:lstStyle/>
          <a:p>
            <a:pPr>
              <a:lnSpc>
                <a:spcPct val="150000"/>
              </a:lnSpc>
            </a:pPr>
            <a:r>
              <a:rPr lang="en-US" sz="3200" dirty="0"/>
              <a:t>(1) You want free money,</a:t>
            </a:r>
          </a:p>
          <a:p>
            <a:pPr lvl="1">
              <a:buClr>
                <a:srgbClr val="002F80"/>
              </a:buClr>
              <a:buFont typeface="Wingdings" pitchFamily="2" charset="2"/>
              <a:buChar char="Ø"/>
            </a:pPr>
            <a:r>
              <a:rPr lang="en-US" sz="2400" dirty="0"/>
              <a:t>  To conduct research leading to a </a:t>
            </a:r>
          </a:p>
          <a:p>
            <a:pPr lvl="1">
              <a:buClr>
                <a:schemeClr val="accent2"/>
              </a:buClr>
            </a:pPr>
            <a:r>
              <a:rPr lang="en-US" sz="2400" dirty="0"/>
              <a:t>     </a:t>
            </a:r>
            <a:r>
              <a:rPr lang="en-US" sz="2400" dirty="0" err="1"/>
              <a:t>commercializable</a:t>
            </a:r>
            <a:r>
              <a:rPr lang="en-US" sz="2400" dirty="0"/>
              <a:t> product, service,</a:t>
            </a:r>
          </a:p>
          <a:p>
            <a:pPr lvl="1">
              <a:buClr>
                <a:schemeClr val="accent2"/>
              </a:buClr>
            </a:pPr>
            <a:r>
              <a:rPr lang="en-US" sz="2400" dirty="0"/>
              <a:t>     or process </a:t>
            </a:r>
          </a:p>
          <a:p>
            <a:pPr lvl="2">
              <a:buClr>
                <a:srgbClr val="FF0000"/>
              </a:buClr>
              <a:buFont typeface="Wingdings" pitchFamily="2" charset="2"/>
              <a:buChar char="ü"/>
            </a:pPr>
            <a:r>
              <a:rPr lang="en-US" sz="2400" dirty="0"/>
              <a:t>  Provided via grant or contract</a:t>
            </a:r>
          </a:p>
          <a:p>
            <a:pPr lvl="2">
              <a:buClr>
                <a:srgbClr val="FF0000"/>
              </a:buClr>
            </a:pPr>
            <a:r>
              <a:rPr lang="en-US" sz="2400" dirty="0"/>
              <a:t>    </a:t>
            </a:r>
            <a:r>
              <a:rPr lang="en-US" sz="2400" dirty="0" smtClean="0"/>
              <a:t> awards </a:t>
            </a:r>
            <a:r>
              <a:rPr lang="en-US" sz="2400" dirty="0"/>
              <a:t>(depending on agency</a:t>
            </a:r>
          </a:p>
          <a:p>
            <a:pPr lvl="2">
              <a:buClr>
                <a:srgbClr val="FF0000"/>
              </a:buClr>
            </a:pPr>
            <a:r>
              <a:rPr lang="en-US" sz="2400" dirty="0"/>
              <a:t>    </a:t>
            </a:r>
            <a:r>
              <a:rPr lang="en-US" sz="2400" dirty="0" smtClean="0"/>
              <a:t> making </a:t>
            </a:r>
            <a:r>
              <a:rPr lang="en-US" sz="2400" dirty="0"/>
              <a:t>award)</a:t>
            </a:r>
          </a:p>
          <a:p>
            <a:pPr lvl="2">
              <a:buClr>
                <a:srgbClr val="FF0000"/>
              </a:buClr>
              <a:buFont typeface="Wingdings" pitchFamily="2" charset="2"/>
              <a:buChar char="ü"/>
            </a:pPr>
            <a:r>
              <a:rPr lang="en-US" sz="2400" dirty="0"/>
              <a:t>  not a loan; no repayment</a:t>
            </a:r>
          </a:p>
        </p:txBody>
      </p:sp>
      <p:grpSp>
        <p:nvGrpSpPr>
          <p:cNvPr id="23" name="Group 22"/>
          <p:cNvGrpSpPr/>
          <p:nvPr/>
        </p:nvGrpSpPr>
        <p:grpSpPr>
          <a:xfrm>
            <a:off x="5700796" y="1045027"/>
            <a:ext cx="3288825" cy="4120739"/>
            <a:chOff x="5463289" y="1175656"/>
            <a:chExt cx="3680711" cy="4191992"/>
          </a:xfrm>
        </p:grpSpPr>
        <p:pic>
          <p:nvPicPr>
            <p:cNvPr id="675851" name="Picture 11" descr="D:\Documents and Settings\elissa.sobolewski\Local Settings\Temporary Internet Files\Content.IE5\BC0NRY1R\MC900439847[1].wmf"/>
            <p:cNvPicPr>
              <a:picLocks noChangeAspect="1" noChangeArrowheads="1"/>
            </p:cNvPicPr>
            <p:nvPr/>
          </p:nvPicPr>
          <p:blipFill>
            <a:blip r:embed="rId3" cstate="print"/>
            <a:srcRect/>
            <a:stretch>
              <a:fillRect/>
            </a:stretch>
          </p:blipFill>
          <p:spPr bwMode="auto">
            <a:xfrm>
              <a:off x="5763644" y="1175656"/>
              <a:ext cx="3380355" cy="2125683"/>
            </a:xfrm>
            <a:prstGeom prst="rect">
              <a:avLst/>
            </a:prstGeom>
            <a:noFill/>
          </p:spPr>
        </p:pic>
        <p:pic>
          <p:nvPicPr>
            <p:cNvPr id="675852" name="Picture 12" descr="D:\Documents and Settings\elissa.sobolewski\Local Settings\Temporary Internet Files\Content.IE5\BZHFWDAY\MC900054870[1].wmf"/>
            <p:cNvPicPr>
              <a:picLocks noChangeAspect="1" noChangeArrowheads="1"/>
            </p:cNvPicPr>
            <p:nvPr/>
          </p:nvPicPr>
          <p:blipFill>
            <a:blip r:embed="rId4" cstate="print"/>
            <a:srcRect/>
            <a:stretch>
              <a:fillRect/>
            </a:stretch>
          </p:blipFill>
          <p:spPr bwMode="auto">
            <a:xfrm>
              <a:off x="5463289" y="3033822"/>
              <a:ext cx="3680711" cy="2333826"/>
            </a:xfrm>
            <a:prstGeom prst="rect">
              <a:avLst/>
            </a:prstGeom>
            <a:noFill/>
          </p:spPr>
        </p:pic>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9424</TotalTime>
  <Words>3479</Words>
  <Application>Microsoft Macintosh PowerPoint</Application>
  <PresentationFormat>On-screen Show (4:3)</PresentationFormat>
  <Paragraphs>727</Paragraphs>
  <Slides>34</Slides>
  <Notes>28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Default Design</vt:lpstr>
      <vt:lpstr>Clip</vt:lpstr>
      <vt:lpstr>Acrobat Document</vt:lpstr>
      <vt:lpstr>Worksheet</vt:lpstr>
      <vt:lpstr>Opportunities for Small Businesses  through the Small Business Innovation Research Program (SBIR)</vt:lpstr>
      <vt:lpstr>Small Business Innovation Research (SBIR) Program</vt:lpstr>
      <vt:lpstr>SBIR Program:  A Mandatory Set-Aside Program</vt:lpstr>
      <vt:lpstr>PowerPoint Presentation</vt:lpstr>
      <vt:lpstr>SBIR Program:  Small Business Concern Eligibility</vt:lpstr>
      <vt:lpstr>Performance of Research/R&amp;D Activities</vt:lpstr>
      <vt:lpstr>If you thought you knew the SBIR Program, stay tuned…</vt:lpstr>
      <vt:lpstr>SBIR/STTR Budgets by Agency, 2011</vt:lpstr>
      <vt:lpstr>You might be interested in the SBIR Program if ….</vt:lpstr>
      <vt:lpstr>You might be interested in the SBIR Program  if ….</vt:lpstr>
      <vt:lpstr>PowerPoint Presentation</vt:lpstr>
      <vt:lpstr>Domestic Nuclear Detection Office</vt:lpstr>
      <vt:lpstr>DHS S&amp;T Mission</vt:lpstr>
      <vt:lpstr>PowerPoint Presentation</vt:lpstr>
      <vt:lpstr>DHS S&amp;T Directorate Lead Groups</vt:lpstr>
      <vt:lpstr>HSARPA Technical Divisions</vt:lpstr>
      <vt:lpstr>DHS SBIR – A Three-Phase Program</vt:lpstr>
      <vt:lpstr>DHS SBIR:  Treated as a Federal Procurement</vt:lpstr>
      <vt:lpstr>DHS SBIR Evaluation Criteria</vt:lpstr>
      <vt:lpstr>DHS SBIR Evaluation Process</vt:lpstr>
      <vt:lpstr>DHS S&amp;T Directorate FY12.2 SBIR</vt:lpstr>
      <vt:lpstr>SBIR Phase I Timelines</vt:lpstr>
      <vt:lpstr>DHS SBIR Historical Statistics</vt:lpstr>
      <vt:lpstr>DHS SBIR Historical Statistics Summary</vt:lpstr>
      <vt:lpstr>DHS SBIR Historical Conversion Rates, FY04 –FY11</vt:lpstr>
      <vt:lpstr>PowerPoint Presentation</vt:lpstr>
      <vt:lpstr>PowerPoint Presentation</vt:lpstr>
      <vt:lpstr>DHS SBIR/STTR Phase I Awards vs. Submissions by U.S. Regions</vt:lpstr>
      <vt:lpstr>DHS S&amp;T Directorate SBIR is Making a Difference</vt:lpstr>
      <vt:lpstr>SBIR Companies: 28 Merger and Acquisition Activities</vt:lpstr>
      <vt:lpstr>SBIR Companies: 28 Merger and Acquisition Activities</vt:lpstr>
      <vt:lpstr>PowerPoint Presentation</vt:lpstr>
      <vt:lpstr>Useful Web Sites and DHS SBIR Points of Contact</vt:lpstr>
      <vt:lpstr>PowerPoint Presentation</vt:lpstr>
    </vt:vector>
  </TitlesOfParts>
  <Company>Department of Homeland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 S&amp;T Stakeholders Conference West</dc:title>
  <dc:creator>DHS</dc:creator>
  <cp:lastModifiedBy>Kristina Tanasichuk</cp:lastModifiedBy>
  <cp:revision>995</cp:revision>
  <dcterms:created xsi:type="dcterms:W3CDTF">2005-03-14T15:18:52Z</dcterms:created>
  <dcterms:modified xsi:type="dcterms:W3CDTF">2012-06-21T15:25:57Z</dcterms:modified>
</cp:coreProperties>
</file>